
<file path=[Content_Types].xml><?xml version="1.0" encoding="utf-8"?>
<Types xmlns="http://schemas.openxmlformats.org/package/2006/content-types">
  <Default Extension="bin" ContentType="audio/unknown"/>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3" r:id="rId1"/>
  </p:sldMasterIdLst>
  <p:notesMasterIdLst>
    <p:notesMasterId r:id="rId72"/>
  </p:notesMasterIdLst>
  <p:handoutMasterIdLst>
    <p:handoutMasterId r:id="rId73"/>
  </p:handoutMasterIdLst>
  <p:sldIdLst>
    <p:sldId id="771" r:id="rId2"/>
    <p:sldId id="791" r:id="rId3"/>
    <p:sldId id="789" r:id="rId4"/>
    <p:sldId id="790" r:id="rId5"/>
    <p:sldId id="793" r:id="rId6"/>
    <p:sldId id="794" r:id="rId7"/>
    <p:sldId id="455" r:id="rId8"/>
    <p:sldId id="446" r:id="rId9"/>
    <p:sldId id="447" r:id="rId10"/>
    <p:sldId id="448" r:id="rId11"/>
    <p:sldId id="449" r:id="rId12"/>
    <p:sldId id="805" r:id="rId13"/>
    <p:sldId id="451" r:id="rId14"/>
    <p:sldId id="782" r:id="rId15"/>
    <p:sldId id="795" r:id="rId16"/>
    <p:sldId id="687" r:id="rId17"/>
    <p:sldId id="690" r:id="rId18"/>
    <p:sldId id="785" r:id="rId19"/>
    <p:sldId id="693" r:id="rId20"/>
    <p:sldId id="694" r:id="rId21"/>
    <p:sldId id="796" r:id="rId22"/>
    <p:sldId id="786" r:id="rId23"/>
    <p:sldId id="691" r:id="rId24"/>
    <p:sldId id="692" r:id="rId25"/>
    <p:sldId id="797" r:id="rId26"/>
    <p:sldId id="804" r:id="rId27"/>
    <p:sldId id="798" r:id="rId28"/>
    <p:sldId id="696" r:id="rId29"/>
    <p:sldId id="799" r:id="rId30"/>
    <p:sldId id="697" r:id="rId31"/>
    <p:sldId id="698" r:id="rId32"/>
    <p:sldId id="699" r:id="rId33"/>
    <p:sldId id="700" r:id="rId34"/>
    <p:sldId id="703" r:id="rId35"/>
    <p:sldId id="705" r:id="rId36"/>
    <p:sldId id="800" r:id="rId37"/>
    <p:sldId id="801" r:id="rId38"/>
    <p:sldId id="802" r:id="rId39"/>
    <p:sldId id="711" r:id="rId40"/>
    <p:sldId id="712" r:id="rId41"/>
    <p:sldId id="803" r:id="rId42"/>
    <p:sldId id="713" r:id="rId43"/>
    <p:sldId id="714" r:id="rId44"/>
    <p:sldId id="715" r:id="rId45"/>
    <p:sldId id="717" r:id="rId46"/>
    <p:sldId id="718" r:id="rId47"/>
    <p:sldId id="787" r:id="rId48"/>
    <p:sldId id="719" r:id="rId49"/>
    <p:sldId id="720" r:id="rId50"/>
    <p:sldId id="721" r:id="rId51"/>
    <p:sldId id="722" r:id="rId52"/>
    <p:sldId id="723" r:id="rId53"/>
    <p:sldId id="724" r:id="rId54"/>
    <p:sldId id="788" r:id="rId55"/>
    <p:sldId id="725" r:id="rId56"/>
    <p:sldId id="726" r:id="rId57"/>
    <p:sldId id="728" r:id="rId58"/>
    <p:sldId id="806" r:id="rId59"/>
    <p:sldId id="807" r:id="rId60"/>
    <p:sldId id="808" r:id="rId61"/>
    <p:sldId id="809" r:id="rId62"/>
    <p:sldId id="810" r:id="rId63"/>
    <p:sldId id="811" r:id="rId64"/>
    <p:sldId id="812" r:id="rId65"/>
    <p:sldId id="813" r:id="rId66"/>
    <p:sldId id="814" r:id="rId67"/>
    <p:sldId id="815" r:id="rId68"/>
    <p:sldId id="816" r:id="rId69"/>
    <p:sldId id="817" r:id="rId70"/>
    <p:sldId id="772" r:id="rId71"/>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953735"/>
    <a:srgbClr val="C73C39"/>
    <a:srgbClr val="143E6B"/>
    <a:srgbClr val="000099"/>
    <a:srgbClr val="FFFF00"/>
    <a:srgbClr val="99CC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60" autoAdjust="0"/>
    <p:restoredTop sz="92534" autoAdjust="0"/>
  </p:normalViewPr>
  <p:slideViewPr>
    <p:cSldViewPr>
      <p:cViewPr varScale="1">
        <p:scale>
          <a:sx n="97" d="100"/>
          <a:sy n="97" d="100"/>
        </p:scale>
        <p:origin x="46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0" d="100"/>
          <a:sy n="80" d="100"/>
        </p:scale>
        <p:origin x="-2022" y="-96"/>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6657" tIns="48329" rIns="96657" bIns="48329"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505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7" tIns="48329" rIns="96657" bIns="48329"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506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7" tIns="48329" rIns="96657" bIns="48329" numCol="1" anchor="b" anchorCtr="0" compatLnSpc="1">
            <a:prstTxWarp prst="textNoShape">
              <a:avLst/>
            </a:prstTxWarp>
          </a:bodyPr>
          <a:lstStyle>
            <a:lvl1pPr algn="r" eaLnBrk="1" hangingPunct="1">
              <a:defRPr sz="1200"/>
            </a:lvl1pPr>
          </a:lstStyle>
          <a:p>
            <a:pPr>
              <a:defRPr/>
            </a:pPr>
            <a:fld id="{3E904793-4A06-4D5F-A504-ADC20CFF6DA3}" type="slidenum">
              <a:rPr lang="en-US" altLang="en-US"/>
              <a:pPr>
                <a:defRPr/>
              </a:pPr>
              <a:t>‹#›</a:t>
            </a:fld>
            <a:endParaRPr lang="en-US" altLang="en-US"/>
          </a:p>
        </p:txBody>
      </p:sp>
    </p:spTree>
    <p:extLst>
      <p:ext uri="{BB962C8B-B14F-4D97-AF65-F5344CB8AC3E}">
        <p14:creationId xmlns:p14="http://schemas.microsoft.com/office/powerpoint/2010/main" val="400889439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6657" tIns="48329" rIns="96657" bIns="48329"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30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7" tIns="48329" rIns="96657" bIns="48329"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257300" y="720725"/>
            <a:ext cx="4802188"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5"/>
          <p:cNvSpPr>
            <a:spLocks noGrp="1" noChangeArrowheads="1"/>
          </p:cNvSpPr>
          <p:nvPr>
            <p:ph type="body" sz="quarter" idx="3"/>
          </p:nvPr>
        </p:nvSpPr>
        <p:spPr bwMode="auto">
          <a:xfrm>
            <a:off x="730250" y="4559300"/>
            <a:ext cx="5854700" cy="4321175"/>
          </a:xfrm>
          <a:prstGeom prst="rect">
            <a:avLst/>
          </a:prstGeom>
          <a:noFill/>
          <a:ln w="9525">
            <a:noFill/>
            <a:miter lim="800000"/>
            <a:headEnd/>
            <a:tailEnd/>
          </a:ln>
          <a:effectLst/>
        </p:spPr>
        <p:txBody>
          <a:bodyPr vert="horz" wrap="square" lIns="96657" tIns="48329" rIns="96657" bIns="4832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014" name="Rectangle 6"/>
          <p:cNvSpPr>
            <a:spLocks noGrp="1" noChangeArrowheads="1"/>
          </p:cNvSpPr>
          <p:nvPr>
            <p:ph type="ftr" sz="quarter" idx="4"/>
          </p:nvPr>
        </p:nvSpPr>
        <p:spPr bwMode="auto">
          <a:xfrm>
            <a:off x="0" y="9120188"/>
            <a:ext cx="3168650" cy="479425"/>
          </a:xfrm>
          <a:prstGeom prst="rect">
            <a:avLst/>
          </a:prstGeom>
          <a:noFill/>
          <a:ln w="9525">
            <a:noFill/>
            <a:miter lim="800000"/>
            <a:headEnd/>
            <a:tailEnd/>
          </a:ln>
          <a:effectLst/>
        </p:spPr>
        <p:txBody>
          <a:bodyPr vert="horz" wrap="square" lIns="96657" tIns="48329" rIns="96657" bIns="48329" numCol="1" anchor="b" anchorCtr="0" compatLnSpc="1">
            <a:prstTxWarp prst="textNoShape">
              <a:avLst/>
            </a:prstTxWarp>
          </a:bodyPr>
          <a:lstStyle>
            <a:lvl1pPr eaLnBrk="1" hangingPunct="1">
              <a:defRPr sz="1200">
                <a:latin typeface="Arial" charset="0"/>
              </a:defRPr>
            </a:lvl1pPr>
          </a:lstStyle>
          <a:p>
            <a:pPr>
              <a:defRPr/>
            </a:pPr>
            <a:r>
              <a:rPr lang="en-US"/>
              <a:t>Sentral Sistem Calibration</a:t>
            </a:r>
          </a:p>
        </p:txBody>
      </p:sp>
      <p:sp>
        <p:nvSpPr>
          <p:cNvPr id="430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7" tIns="48329" rIns="96657" bIns="48329" numCol="1" anchor="b" anchorCtr="0" compatLnSpc="1">
            <a:prstTxWarp prst="textNoShape">
              <a:avLst/>
            </a:prstTxWarp>
          </a:bodyPr>
          <a:lstStyle>
            <a:lvl1pPr algn="r" eaLnBrk="1" hangingPunct="1">
              <a:defRPr sz="1200"/>
            </a:lvl1pPr>
          </a:lstStyle>
          <a:p>
            <a:pPr>
              <a:defRPr/>
            </a:pPr>
            <a:fld id="{04AEC3D9-3FE2-4369-954D-628629AE22ED}" type="slidenum">
              <a:rPr lang="en-US" altLang="en-US"/>
              <a:pPr>
                <a:defRPr/>
              </a:pPr>
              <a:t>‹#›</a:t>
            </a:fld>
            <a:endParaRPr lang="en-US" altLang="en-US"/>
          </a:p>
        </p:txBody>
      </p:sp>
    </p:spTree>
    <p:extLst>
      <p:ext uri="{BB962C8B-B14F-4D97-AF65-F5344CB8AC3E}">
        <p14:creationId xmlns:p14="http://schemas.microsoft.com/office/powerpoint/2010/main" val="338714306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ainspop.com/definisi-kilogram-berubah/"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EDC842-4BC6-4CD3-8079-1DF7608940AA}" type="slidenum">
              <a:rPr lang="en-US" altLang="en-US" smtClean="0"/>
              <a:pPr/>
              <a:t>1</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3901016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EDC842-4BC6-4CD3-8079-1DF7608940AA}" type="slidenum">
              <a:rPr lang="en-US" altLang="en-US" smtClean="0"/>
              <a:pPr/>
              <a:t>15</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3143135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buFont typeface="Wingdings" panose="05000000000000000000" pitchFamily="2" charset="2"/>
              <a:buNone/>
            </a:pPr>
            <a:r>
              <a:rPr lang="en-US" altLang="en-US" sz="1200" i="1" dirty="0">
                <a:latin typeface="Trebuchet MS" panose="020B0603020202020204" pitchFamily="34" charset="0"/>
              </a:rPr>
              <a:t>Di </a:t>
            </a:r>
            <a:r>
              <a:rPr lang="en-US" altLang="en-US" sz="1200" i="1" dirty="0" err="1">
                <a:latin typeface="Trebuchet MS" panose="020B0603020202020204" pitchFamily="34" charset="0"/>
              </a:rPr>
              <a:t>dalam</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metrologi</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ada</a:t>
            </a:r>
            <a:r>
              <a:rPr lang="en-US" altLang="en-US" sz="1200" i="1" dirty="0">
                <a:latin typeface="Trebuchet MS" panose="020B0603020202020204" pitchFamily="34" charset="0"/>
              </a:rPr>
              <a:t> 2 </a:t>
            </a:r>
            <a:r>
              <a:rPr lang="en-US" altLang="en-US" sz="1200" i="1" dirty="0" err="1">
                <a:latin typeface="Trebuchet MS" panose="020B0603020202020204" pitchFamily="34" charset="0"/>
              </a:rPr>
              <a:t>istilah</a:t>
            </a:r>
            <a:r>
              <a:rPr lang="en-US" altLang="en-US" sz="1200" i="1" dirty="0">
                <a:latin typeface="Trebuchet MS" panose="020B0603020202020204" pitchFamily="34" charset="0"/>
              </a:rPr>
              <a:t> :</a:t>
            </a:r>
          </a:p>
          <a:p>
            <a:pPr marL="609600" indent="-609600" eaLnBrk="1" hangingPunct="1">
              <a:buFont typeface="Wingdings" panose="05000000000000000000" pitchFamily="2" charset="2"/>
              <a:buAutoNum type="arabicPeriod"/>
            </a:pPr>
            <a:r>
              <a:rPr lang="en-US" altLang="en-US" sz="1200" i="1" dirty="0">
                <a:latin typeface="Trebuchet MS" panose="020B0603020202020204" pitchFamily="34" charset="0"/>
              </a:rPr>
              <a:t>Massa </a:t>
            </a:r>
            <a:r>
              <a:rPr lang="en-US" altLang="en-US" sz="1200" i="1" dirty="0" err="1">
                <a:latin typeface="Trebuchet MS" panose="020B0603020202020204" pitchFamily="34" charset="0"/>
              </a:rPr>
              <a:t>Sesungguhnya</a:t>
            </a:r>
            <a:endParaRPr lang="en-US" altLang="en-US" sz="1200" i="1" dirty="0">
              <a:latin typeface="Trebuchet MS" panose="020B0603020202020204" pitchFamily="34" charset="0"/>
            </a:endParaRPr>
          </a:p>
          <a:p>
            <a:pPr marL="609600" indent="-609600" eaLnBrk="1" hangingPunct="1">
              <a:buFont typeface="Wingdings" panose="05000000000000000000" pitchFamily="2" charset="2"/>
              <a:buAutoNum type="arabicPeriod"/>
            </a:pPr>
            <a:r>
              <a:rPr lang="en-US" altLang="en-US" sz="1200" i="1" dirty="0">
                <a:latin typeface="Trebuchet MS" panose="020B0603020202020204" pitchFamily="34" charset="0"/>
              </a:rPr>
              <a:t>Massa </a:t>
            </a:r>
            <a:r>
              <a:rPr lang="en-US" altLang="en-US" sz="1200" i="1" dirty="0" err="1">
                <a:latin typeface="Trebuchet MS" panose="020B0603020202020204" pitchFamily="34" charset="0"/>
              </a:rPr>
              <a:t>Konvensional</a:t>
            </a:r>
            <a:endParaRPr lang="en-US" altLang="en-US" sz="1200" i="1" dirty="0">
              <a:latin typeface="Trebuchet MS" panose="020B0603020202020204" pitchFamily="34" charset="0"/>
            </a:endParaRPr>
          </a:p>
          <a:p>
            <a:pPr marL="609600" indent="-609600" eaLnBrk="1" hangingPunct="1">
              <a:buFont typeface="Wingdings" panose="05000000000000000000" pitchFamily="2" charset="2"/>
              <a:buAutoNum type="arabicPeriod"/>
            </a:pPr>
            <a:endParaRPr lang="en-US" altLang="en-US" sz="1200" i="1" dirty="0">
              <a:latin typeface="Trebuchet MS" panose="020B0603020202020204" pitchFamily="34" charset="0"/>
            </a:endParaRPr>
          </a:p>
          <a:p>
            <a:pPr eaLnBrk="1" hangingPunct="1"/>
            <a:r>
              <a:rPr lang="en-US" altLang="en-US" sz="1200" i="1" dirty="0">
                <a:latin typeface="Trebuchet MS" panose="020B0603020202020204" pitchFamily="34" charset="0"/>
              </a:rPr>
              <a:t>Massa </a:t>
            </a:r>
            <a:r>
              <a:rPr lang="en-US" altLang="en-US" sz="1200" i="1" dirty="0" err="1">
                <a:latin typeface="Trebuchet MS" panose="020B0603020202020204" pitchFamily="34" charset="0"/>
              </a:rPr>
              <a:t>Sesungguhnya</a:t>
            </a:r>
            <a:r>
              <a:rPr lang="en-US" altLang="en-US" sz="1200" i="1" dirty="0">
                <a:latin typeface="Trebuchet MS" panose="020B0603020202020204" pitchFamily="34" charset="0"/>
              </a:rPr>
              <a:t> = Massa </a:t>
            </a:r>
            <a:r>
              <a:rPr lang="en-US" altLang="en-US" sz="1200" i="1" dirty="0" err="1">
                <a:latin typeface="Trebuchet MS" panose="020B0603020202020204" pitchFamily="34" charset="0"/>
              </a:rPr>
              <a:t>absolut</a:t>
            </a:r>
            <a:endParaRPr lang="en-US" altLang="en-US" sz="1200" i="1" dirty="0">
              <a:latin typeface="Trebuchet MS" panose="020B0603020202020204" pitchFamily="34" charset="0"/>
            </a:endParaRPr>
          </a:p>
          <a:p>
            <a:pPr eaLnBrk="1" hangingPunct="1"/>
            <a:r>
              <a:rPr lang="en-US" altLang="en-US" sz="1200" i="1" dirty="0">
                <a:latin typeface="Trebuchet MS" panose="020B0603020202020204" pitchFamily="34" charset="0"/>
              </a:rPr>
              <a:t>Massa </a:t>
            </a:r>
            <a:r>
              <a:rPr lang="en-US" altLang="en-US" sz="1200" i="1" dirty="0" err="1">
                <a:latin typeface="Trebuchet MS" panose="020B0603020202020204" pitchFamily="34" charset="0"/>
              </a:rPr>
              <a:t>Konvensional</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adalah</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jika</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massa</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acuan</a:t>
            </a:r>
            <a:r>
              <a:rPr lang="en-US" altLang="en-US" sz="1200" i="1" dirty="0">
                <a:latin typeface="Trebuchet MS" panose="020B0603020202020204" pitchFamily="34" charset="0"/>
              </a:rPr>
              <a:t> yang </a:t>
            </a:r>
            <a:r>
              <a:rPr lang="en-US" altLang="en-US" sz="1200" i="1" dirty="0" err="1">
                <a:latin typeface="Trebuchet MS" panose="020B0603020202020204" pitchFamily="34" charset="0"/>
              </a:rPr>
              <a:t>densitasnya</a:t>
            </a:r>
            <a:r>
              <a:rPr lang="en-US" altLang="en-US" sz="1200" i="1" dirty="0">
                <a:latin typeface="Trebuchet MS" panose="020B0603020202020204" pitchFamily="34" charset="0"/>
              </a:rPr>
              <a:t> 8000 kg/m</a:t>
            </a:r>
            <a:r>
              <a:rPr lang="en-US" altLang="en-US" sz="1200" i="1" baseline="30000" dirty="0">
                <a:latin typeface="Trebuchet MS" panose="020B0603020202020204" pitchFamily="34" charset="0"/>
              </a:rPr>
              <a:t>3</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berada</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dalam</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udara</a:t>
            </a:r>
            <a:r>
              <a:rPr lang="en-US" altLang="en-US" sz="1200" i="1" dirty="0">
                <a:latin typeface="Trebuchet MS" panose="020B0603020202020204" pitchFamily="34" charset="0"/>
              </a:rPr>
              <a:t> yang </a:t>
            </a:r>
            <a:r>
              <a:rPr lang="en-US" altLang="en-US" sz="1200" i="1" dirty="0" err="1">
                <a:latin typeface="Trebuchet MS" panose="020B0603020202020204" pitchFamily="34" charset="0"/>
              </a:rPr>
              <a:t>densitasnya</a:t>
            </a:r>
            <a:r>
              <a:rPr lang="en-US" altLang="en-US" sz="1200" i="1" dirty="0">
                <a:latin typeface="Trebuchet MS" panose="020B0603020202020204" pitchFamily="34" charset="0"/>
              </a:rPr>
              <a:t> 1.2 kg/m</a:t>
            </a:r>
            <a:r>
              <a:rPr lang="en-US" altLang="en-US" sz="1200" i="1" baseline="30000" dirty="0">
                <a:latin typeface="Trebuchet MS" panose="020B0603020202020204" pitchFamily="34" charset="0"/>
              </a:rPr>
              <a:t>3</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dan</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suhu</a:t>
            </a:r>
            <a:r>
              <a:rPr lang="en-US" altLang="en-US" sz="1200" i="1" dirty="0">
                <a:latin typeface="Trebuchet MS" panose="020B0603020202020204" pitchFamily="34" charset="0"/>
              </a:rPr>
              <a:t> 20</a:t>
            </a:r>
            <a:r>
              <a:rPr lang="en-US" altLang="en-US" sz="1200" i="1" baseline="30000" dirty="0">
                <a:latin typeface="Trebuchet MS" panose="020B0603020202020204" pitchFamily="34" charset="0"/>
              </a:rPr>
              <a:t>o</a:t>
            </a:r>
            <a:r>
              <a:rPr lang="en-US" altLang="en-US" sz="1200" i="1" dirty="0">
                <a:latin typeface="Trebuchet MS" panose="020B0603020202020204" pitchFamily="34" charset="0"/>
              </a:rPr>
              <a:t>C </a:t>
            </a:r>
            <a:r>
              <a:rPr lang="en-US" altLang="en-US" sz="1200" i="1" dirty="0" err="1">
                <a:latin typeface="Trebuchet MS" panose="020B0603020202020204" pitchFamily="34" charset="0"/>
              </a:rPr>
              <a:t>dalam</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keadaan</a:t>
            </a:r>
            <a:r>
              <a:rPr lang="en-US" altLang="en-US" sz="1200" i="1" dirty="0">
                <a:latin typeface="Trebuchet MS" panose="020B0603020202020204" pitchFamily="34" charset="0"/>
              </a:rPr>
              <a:t> </a:t>
            </a:r>
            <a:r>
              <a:rPr lang="en-US" altLang="en-US" sz="1200" i="1" dirty="0" err="1">
                <a:latin typeface="Trebuchet MS" panose="020B0603020202020204" pitchFamily="34" charset="0"/>
              </a:rPr>
              <a:t>setimbang</a:t>
            </a:r>
            <a:r>
              <a:rPr lang="en-US" altLang="en-US" sz="1200" i="1" dirty="0">
                <a:latin typeface="Trebuchet MS" panose="020B0603020202020204" pitchFamily="34" charset="0"/>
              </a:rPr>
              <a:t>.</a:t>
            </a:r>
            <a:endParaRPr lang="en-US" altLang="en-US" dirty="0">
              <a:latin typeface="Trebuchet MS" panose="020B0603020202020204" pitchFamily="34" charset="0"/>
            </a:endParaRPr>
          </a:p>
          <a:p>
            <a:pPr marL="0" indent="0" eaLnBrk="1" hangingPunct="1">
              <a:buFont typeface="Wingdings" panose="05000000000000000000" pitchFamily="2" charset="2"/>
              <a:buNone/>
            </a:pPr>
            <a:endParaRPr lang="en-US" altLang="en-US" sz="1200" i="1" dirty="0">
              <a:latin typeface="Trebuchet MS" panose="020B0603020202020204" pitchFamily="34" charset="0"/>
            </a:endParaRPr>
          </a:p>
          <a:p>
            <a:pPr eaLnBrk="1" hangingPunct="1"/>
            <a:endParaRPr lang="id-ID" altLang="en-US" dirty="0">
              <a:latin typeface="Arial" panose="020B0604020202020204" pitchFamily="34" charset="0"/>
            </a:endParaRPr>
          </a:p>
        </p:txBody>
      </p:sp>
      <p:sp>
        <p:nvSpPr>
          <p:cNvPr id="3584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852947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https://sainspop.com/definisi-kilogram-berubah/</a:t>
            </a:r>
            <a:endParaRPr lang="en-US" dirty="0"/>
          </a:p>
        </p:txBody>
      </p:sp>
      <p:sp>
        <p:nvSpPr>
          <p:cNvPr id="4" name="Footer Placeholder 3"/>
          <p:cNvSpPr>
            <a:spLocks noGrp="1"/>
          </p:cNvSpPr>
          <p:nvPr>
            <p:ph type="ftr" sz="quarter" idx="10"/>
          </p:nvPr>
        </p:nvSpPr>
        <p:spPr/>
        <p:txBody>
          <a:bodyPr/>
          <a:lstStyle/>
          <a:p>
            <a:pPr>
              <a:defRPr/>
            </a:pPr>
            <a:r>
              <a:rPr lang="en-US"/>
              <a:t>Sentral Sistem Calibration</a:t>
            </a:r>
          </a:p>
        </p:txBody>
      </p:sp>
      <p:sp>
        <p:nvSpPr>
          <p:cNvPr id="5" name="Slide Number Placeholder 4"/>
          <p:cNvSpPr>
            <a:spLocks noGrp="1"/>
          </p:cNvSpPr>
          <p:nvPr>
            <p:ph type="sldNum" sz="quarter" idx="11"/>
          </p:nvPr>
        </p:nvSpPr>
        <p:spPr/>
        <p:txBody>
          <a:bodyPr/>
          <a:lstStyle/>
          <a:p>
            <a:pPr>
              <a:defRPr/>
            </a:pPr>
            <a:fld id="{04AEC3D9-3FE2-4369-954D-628629AE22ED}" type="slidenum">
              <a:rPr lang="en-US" altLang="en-US" smtClean="0"/>
              <a:pPr>
                <a:defRPr/>
              </a:pPr>
              <a:t>18</a:t>
            </a:fld>
            <a:endParaRPr lang="en-US" altLang="en-US"/>
          </a:p>
        </p:txBody>
      </p:sp>
    </p:spTree>
    <p:extLst>
      <p:ext uri="{BB962C8B-B14F-4D97-AF65-F5344CB8AC3E}">
        <p14:creationId xmlns:p14="http://schemas.microsoft.com/office/powerpoint/2010/main" val="3320936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200" dirty="0"/>
              <a:t>Organisation Internationale de Metrologie Legale</a:t>
            </a:r>
            <a:endParaRPr lang="en-US" dirty="0"/>
          </a:p>
        </p:txBody>
      </p:sp>
      <p:sp>
        <p:nvSpPr>
          <p:cNvPr id="4" name="Footer Placeholder 3"/>
          <p:cNvSpPr>
            <a:spLocks noGrp="1"/>
          </p:cNvSpPr>
          <p:nvPr>
            <p:ph type="ftr" sz="quarter" idx="10"/>
          </p:nvPr>
        </p:nvSpPr>
        <p:spPr/>
        <p:txBody>
          <a:bodyPr/>
          <a:lstStyle/>
          <a:p>
            <a:pPr>
              <a:defRPr/>
            </a:pPr>
            <a:r>
              <a:rPr lang="en-US"/>
              <a:t>Sentral Sistem Calibration</a:t>
            </a:r>
          </a:p>
        </p:txBody>
      </p:sp>
      <p:sp>
        <p:nvSpPr>
          <p:cNvPr id="5" name="Slide Number Placeholder 4"/>
          <p:cNvSpPr>
            <a:spLocks noGrp="1"/>
          </p:cNvSpPr>
          <p:nvPr>
            <p:ph type="sldNum" sz="quarter" idx="11"/>
          </p:nvPr>
        </p:nvSpPr>
        <p:spPr/>
        <p:txBody>
          <a:bodyPr/>
          <a:lstStyle/>
          <a:p>
            <a:pPr>
              <a:defRPr/>
            </a:pPr>
            <a:fld id="{04AEC3D9-3FE2-4369-954D-628629AE22ED}" type="slidenum">
              <a:rPr lang="en-US" altLang="en-US" smtClean="0"/>
              <a:pPr>
                <a:defRPr/>
              </a:pPr>
              <a:t>19</a:t>
            </a:fld>
            <a:endParaRPr lang="en-US" altLang="en-US"/>
          </a:p>
        </p:txBody>
      </p:sp>
    </p:spTree>
    <p:extLst>
      <p:ext uri="{BB962C8B-B14F-4D97-AF65-F5344CB8AC3E}">
        <p14:creationId xmlns:p14="http://schemas.microsoft.com/office/powerpoint/2010/main" val="3566856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EDC842-4BC6-4CD3-8079-1DF7608940AA}" type="slidenum">
              <a:rPr lang="en-US" altLang="en-US" smtClean="0"/>
              <a:pPr/>
              <a:t>27</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1995084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Sentral Sistem Calibration</a:t>
            </a:r>
          </a:p>
        </p:txBody>
      </p:sp>
      <p:sp>
        <p:nvSpPr>
          <p:cNvPr id="5" name="Slide Number Placeholder 4"/>
          <p:cNvSpPr>
            <a:spLocks noGrp="1"/>
          </p:cNvSpPr>
          <p:nvPr>
            <p:ph type="sldNum" sz="quarter" idx="11"/>
          </p:nvPr>
        </p:nvSpPr>
        <p:spPr/>
        <p:txBody>
          <a:bodyPr/>
          <a:lstStyle/>
          <a:p>
            <a:pPr>
              <a:defRPr/>
            </a:pPr>
            <a:fld id="{04AEC3D9-3FE2-4369-954D-628629AE22ED}" type="slidenum">
              <a:rPr lang="en-US" altLang="en-US" smtClean="0"/>
              <a:pPr>
                <a:defRPr/>
              </a:pPr>
              <a:t>31</a:t>
            </a:fld>
            <a:endParaRPr lang="en-US" altLang="en-US"/>
          </a:p>
        </p:txBody>
      </p:sp>
    </p:spTree>
    <p:extLst>
      <p:ext uri="{BB962C8B-B14F-4D97-AF65-F5344CB8AC3E}">
        <p14:creationId xmlns:p14="http://schemas.microsoft.com/office/powerpoint/2010/main" val="293634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EDC842-4BC6-4CD3-8079-1DF7608940AA}" type="slidenum">
              <a:rPr lang="en-US" altLang="en-US" smtClean="0"/>
              <a:pPr/>
              <a:t>41</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1687528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ChangeArrowheads="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CB53F8F-C1B2-455F-9B4A-E2913BF72435}" type="slidenum">
              <a:rPr lang="en-US" altLang="en-US" smtClean="0"/>
              <a:pPr/>
              <a:t>43</a:t>
            </a:fld>
            <a:endParaRPr lang="en-US" altLang="en-US"/>
          </a:p>
        </p:txBody>
      </p:sp>
      <p:sp>
        <p:nvSpPr>
          <p:cNvPr id="55301"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647629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ChangeArrowheads="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71E118-6EB9-4A87-84B1-CAE4021BEA18}" type="slidenum">
              <a:rPr lang="en-US" altLang="en-US" smtClean="0"/>
              <a:pPr/>
              <a:t>46</a:t>
            </a:fld>
            <a:endParaRPr lang="en-US" altLang="en-US"/>
          </a:p>
        </p:txBody>
      </p:sp>
      <p:sp>
        <p:nvSpPr>
          <p:cNvPr id="5939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334745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ChangeArrowheads="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71E118-6EB9-4A87-84B1-CAE4021BEA18}" type="slidenum">
              <a:rPr lang="en-US" altLang="en-US" smtClean="0"/>
              <a:pPr/>
              <a:t>47</a:t>
            </a:fld>
            <a:endParaRPr lang="en-US" altLang="en-US"/>
          </a:p>
        </p:txBody>
      </p:sp>
      <p:sp>
        <p:nvSpPr>
          <p:cNvPr id="5939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2281438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EDC842-4BC6-4CD3-8079-1DF7608940AA}" type="slidenum">
              <a:rPr lang="en-US" altLang="en-US" smtClean="0"/>
              <a:pPr/>
              <a:t>2</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322729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Sentral Sistem Calibration</a:t>
            </a:r>
          </a:p>
        </p:txBody>
      </p:sp>
      <p:sp>
        <p:nvSpPr>
          <p:cNvPr id="5" name="Slide Number Placeholder 4"/>
          <p:cNvSpPr>
            <a:spLocks noGrp="1"/>
          </p:cNvSpPr>
          <p:nvPr>
            <p:ph type="sldNum" sz="quarter" idx="11"/>
          </p:nvPr>
        </p:nvSpPr>
        <p:spPr/>
        <p:txBody>
          <a:bodyPr/>
          <a:lstStyle/>
          <a:p>
            <a:pPr>
              <a:defRPr/>
            </a:pPr>
            <a:fld id="{04AEC3D9-3FE2-4369-954D-628629AE22ED}" type="slidenum">
              <a:rPr lang="en-US" altLang="en-US" smtClean="0"/>
              <a:pPr>
                <a:defRPr/>
              </a:pPr>
              <a:t>51</a:t>
            </a:fld>
            <a:endParaRPr lang="en-US" altLang="en-US"/>
          </a:p>
        </p:txBody>
      </p:sp>
    </p:spTree>
    <p:extLst>
      <p:ext uri="{BB962C8B-B14F-4D97-AF65-F5344CB8AC3E}">
        <p14:creationId xmlns:p14="http://schemas.microsoft.com/office/powerpoint/2010/main" val="3985162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ChangeArrowheads="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C53097-07AD-4E27-BFB5-D7B03EDA5104}" type="slidenum">
              <a:rPr lang="en-US" altLang="en-US" smtClean="0"/>
              <a:pPr/>
              <a:t>53</a:t>
            </a:fld>
            <a:endParaRPr lang="en-US" altLang="en-US"/>
          </a:p>
        </p:txBody>
      </p:sp>
      <p:sp>
        <p:nvSpPr>
          <p:cNvPr id="66565"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2654704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ChangeArrowheads="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C53097-07AD-4E27-BFB5-D7B03EDA5104}" type="slidenum">
              <a:rPr lang="en-US" altLang="en-US" smtClean="0"/>
              <a:pPr/>
              <a:t>54</a:t>
            </a:fld>
            <a:endParaRPr lang="en-US" altLang="en-US"/>
          </a:p>
        </p:txBody>
      </p:sp>
      <p:sp>
        <p:nvSpPr>
          <p:cNvPr id="66565"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2697478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ChangeArrowheads="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373F50-5933-4D25-A7F8-D88C36E07607}" type="slidenum">
              <a:rPr lang="en-US" altLang="en-US" smtClean="0"/>
              <a:pPr/>
              <a:t>57</a:t>
            </a:fld>
            <a:endParaRPr lang="en-US" altLang="en-US"/>
          </a:p>
        </p:txBody>
      </p:sp>
      <p:sp>
        <p:nvSpPr>
          <p:cNvPr id="71685"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1990907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EDC842-4BC6-4CD3-8079-1DF7608940AA}" type="slidenum">
              <a:rPr lang="en-US" altLang="en-US" smtClean="0"/>
              <a:pPr/>
              <a:t>58</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587921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ChangeArrowheads="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373F50-5933-4D25-A7F8-D88C36E07607}" type="slidenum">
              <a:rPr lang="en-US" altLang="en-US" smtClean="0"/>
              <a:pPr/>
              <a:t>59</a:t>
            </a:fld>
            <a:endParaRPr lang="en-US" altLang="en-US"/>
          </a:p>
        </p:txBody>
      </p:sp>
      <p:sp>
        <p:nvSpPr>
          <p:cNvPr id="71685"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4033029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ChangeArrowheads="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373F50-5933-4D25-A7F8-D88C36E07607}" type="slidenum">
              <a:rPr lang="en-US" altLang="en-US" smtClean="0"/>
              <a:pPr/>
              <a:t>60</a:t>
            </a:fld>
            <a:endParaRPr lang="en-US" altLang="en-US"/>
          </a:p>
        </p:txBody>
      </p:sp>
      <p:sp>
        <p:nvSpPr>
          <p:cNvPr id="71685"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830865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ChangeArrowheads="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DBE712-5FF2-41D7-B25A-05AEE370A4F0}" type="slidenum">
              <a:rPr lang="en-US" altLang="en-US" smtClean="0"/>
              <a:pPr/>
              <a:t>70</a:t>
            </a:fld>
            <a:endParaRPr lang="en-US" altLang="en-US"/>
          </a:p>
        </p:txBody>
      </p:sp>
      <p:sp>
        <p:nvSpPr>
          <p:cNvPr id="73733"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190847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mj-lt"/>
              <a:buNone/>
            </a:pPr>
            <a:endParaRPr lang="en-US">
              <a:latin typeface="Arial" panose="020B0604020202020204" pitchFamily="34" charset="0"/>
              <a:ea typeface="MS PGothic" panose="020B0600070205080204" pitchFamily="34" charset="-128"/>
            </a:endParaRPr>
          </a:p>
        </p:txBody>
      </p:sp>
      <p:sp>
        <p:nvSpPr>
          <p:cNvPr id="32771" name="Slide Image Placeholder 4"/>
          <p:cNvSpPr>
            <a:spLocks noGrp="1" noRot="1" noChangeAspect="1" noChangeArrowheads="1" noTextEdit="1"/>
          </p:cNvSpPr>
          <p:nvPr>
            <p:ph type="sldImg"/>
          </p:nvPr>
        </p:nvSpPr>
        <p:spPr>
          <a:ln/>
        </p:spPr>
      </p:sp>
      <p:sp>
        <p:nvSpPr>
          <p:cNvPr id="32772"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2434278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id-ID"/>
          </a:p>
        </p:txBody>
      </p:sp>
    </p:spTree>
    <p:extLst>
      <p:ext uri="{BB962C8B-B14F-4D97-AF65-F5344CB8AC3E}">
        <p14:creationId xmlns:p14="http://schemas.microsoft.com/office/powerpoint/2010/main" val="3193242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id-ID"/>
          </a:p>
        </p:txBody>
      </p:sp>
    </p:spTree>
    <p:extLst>
      <p:ext uri="{BB962C8B-B14F-4D97-AF65-F5344CB8AC3E}">
        <p14:creationId xmlns:p14="http://schemas.microsoft.com/office/powerpoint/2010/main" val="1787854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 typeface="+mj-lt"/>
              <a:buNone/>
            </a:pPr>
            <a:r>
              <a:rPr lang="en-US">
                <a:latin typeface="Arial" panose="020B0604020202020204" pitchFamily="34" charset="0"/>
              </a:rPr>
              <a:t>4.14 perubahan terkecil dalam kuantitas yang diukur yang menyebabkan perubahan yang nyata dalam Indikasi terkait</a:t>
            </a:r>
            <a:endParaRPr lang="en-US" sz="300">
              <a:latin typeface="Arial" panose="020B0604020202020204" pitchFamily="34" charset="0"/>
              <a:ea typeface="MS PGothic" panose="020B0600070205080204" pitchFamily="34" charset="-128"/>
            </a:endParaRPr>
          </a:p>
        </p:txBody>
      </p:sp>
      <p:sp>
        <p:nvSpPr>
          <p:cNvPr id="20483" name="Slide Image Placeholder 5"/>
          <p:cNvSpPr>
            <a:spLocks noGrp="1" noRot="1" noChangeAspect="1" noChangeArrowheads="1" noTextEdit="1"/>
          </p:cNvSpPr>
          <p:nvPr>
            <p:ph type="sldImg"/>
          </p:nvPr>
        </p:nvSpPr>
        <p:spPr>
          <a:xfrm>
            <a:off x="593725" y="484188"/>
            <a:ext cx="3303588" cy="2476500"/>
          </a:xfrm>
          <a:ln/>
        </p:spPr>
      </p:sp>
      <p:sp>
        <p:nvSpPr>
          <p:cNvPr id="2048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048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5A9D1C1-D4A2-4090-97B6-BF871B51C559}" type="slidenum">
              <a:rPr lang="en-US" altLang="en-US" smtClean="0"/>
              <a:pPr/>
              <a:t>7</a:t>
            </a:fld>
            <a:endParaRPr lang="en-US" altLang="en-US"/>
          </a:p>
        </p:txBody>
      </p:sp>
    </p:spTree>
    <p:extLst>
      <p:ext uri="{BB962C8B-B14F-4D97-AF65-F5344CB8AC3E}">
        <p14:creationId xmlns:p14="http://schemas.microsoft.com/office/powerpoint/2010/main" val="270582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 typeface="+mj-lt"/>
              <a:buNone/>
            </a:pPr>
            <a:r>
              <a:rPr lang="en-US" sz="300">
                <a:latin typeface="Arial" panose="020B0604020202020204" pitchFamily="34" charset="0"/>
                <a:ea typeface="MS PGothic" panose="020B0600070205080204" pitchFamily="34" charset="-128"/>
              </a:rPr>
              <a:t>2.13 </a:t>
            </a:r>
            <a:r>
              <a:rPr lang="id-ID" sz="800">
                <a:latin typeface="Arial" panose="020B0604020202020204" pitchFamily="34" charset="0"/>
              </a:rPr>
              <a:t>kedekatan kesepakatan antara nilai kuantitas yang diukur dan nilai kuantitas sebenarnya dari suatu pengukuran</a:t>
            </a:r>
            <a:endParaRPr lang="en-US" sz="300">
              <a:latin typeface="Arial" panose="020B0604020202020204" pitchFamily="34" charset="0"/>
              <a:ea typeface="MS PGothic" panose="020B0600070205080204" pitchFamily="34" charset="-128"/>
            </a:endParaRPr>
          </a:p>
        </p:txBody>
      </p:sp>
      <p:sp>
        <p:nvSpPr>
          <p:cNvPr id="22531" name="Slide Image Placeholder 5"/>
          <p:cNvSpPr>
            <a:spLocks noGrp="1" noRot="1" noChangeAspect="1" noChangeArrowheads="1" noTextEdit="1"/>
          </p:cNvSpPr>
          <p:nvPr>
            <p:ph type="sldImg"/>
          </p:nvPr>
        </p:nvSpPr>
        <p:spPr>
          <a:xfrm>
            <a:off x="593725" y="484188"/>
            <a:ext cx="3303588" cy="2476500"/>
          </a:xfrm>
          <a:ln/>
        </p:spPr>
      </p:sp>
      <p:sp>
        <p:nvSpPr>
          <p:cNvPr id="22532"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2533"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D13086-A720-479D-94F0-D0CC6880281C}" type="slidenum">
              <a:rPr lang="en-US" altLang="en-US" smtClean="0"/>
              <a:pPr/>
              <a:t>8</a:t>
            </a:fld>
            <a:endParaRPr lang="en-US" altLang="en-US"/>
          </a:p>
        </p:txBody>
      </p:sp>
    </p:spTree>
    <p:extLst>
      <p:ext uri="{BB962C8B-B14F-4D97-AF65-F5344CB8AC3E}">
        <p14:creationId xmlns:p14="http://schemas.microsoft.com/office/powerpoint/2010/main" val="1139214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 typeface="+mj-lt"/>
              <a:buNone/>
            </a:pPr>
            <a:r>
              <a:rPr lang="en-US" sz="300">
                <a:latin typeface="Arial" panose="020B0604020202020204" pitchFamily="34" charset="0"/>
                <a:ea typeface="MS PGothic" panose="020B0600070205080204" pitchFamily="34" charset="-128"/>
              </a:rPr>
              <a:t>2.15 </a:t>
            </a:r>
            <a:r>
              <a:rPr lang="en-US">
                <a:latin typeface="Arial" panose="020B0604020202020204" pitchFamily="34" charset="0"/>
              </a:rPr>
              <a:t>kedekatan persetujuan antara indikasi atau nilai kuantitas terukur yang diperoleh dengan mereplikasi pengukuran pada objek yang sama atau serupa dalam kondisi tertentu</a:t>
            </a:r>
            <a:endParaRPr lang="en-US" sz="300">
              <a:latin typeface="Arial" panose="020B0604020202020204" pitchFamily="34" charset="0"/>
              <a:ea typeface="MS PGothic" panose="020B0600070205080204" pitchFamily="34" charset="-128"/>
            </a:endParaRPr>
          </a:p>
        </p:txBody>
      </p:sp>
      <p:sp>
        <p:nvSpPr>
          <p:cNvPr id="24579" name="Slide Image Placeholder 5"/>
          <p:cNvSpPr>
            <a:spLocks noGrp="1" noRot="1" noChangeAspect="1" noChangeArrowheads="1" noTextEdit="1"/>
          </p:cNvSpPr>
          <p:nvPr>
            <p:ph type="sldImg"/>
          </p:nvPr>
        </p:nvSpPr>
        <p:spPr>
          <a:xfrm>
            <a:off x="593725" y="484188"/>
            <a:ext cx="3303588" cy="2476500"/>
          </a:xfrm>
          <a:ln/>
        </p:spPr>
      </p:sp>
      <p:sp>
        <p:nvSpPr>
          <p:cNvPr id="24580"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458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ACECA66-C74A-4CA8-86FF-05FC9B5236D9}" type="slidenum">
              <a:rPr lang="en-US" altLang="en-US" smtClean="0"/>
              <a:pPr/>
              <a:t>9</a:t>
            </a:fld>
            <a:endParaRPr lang="en-US" altLang="en-US"/>
          </a:p>
        </p:txBody>
      </p:sp>
    </p:spTree>
    <p:extLst>
      <p:ext uri="{BB962C8B-B14F-4D97-AF65-F5344CB8AC3E}">
        <p14:creationId xmlns:p14="http://schemas.microsoft.com/office/powerpoint/2010/main" val="957918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76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7E1E727-5C01-4577-B21D-83DA5A1A4B18}" type="slidenum">
              <a:rPr lang="en-US" altLang="en-US" smtClean="0"/>
              <a:pPr/>
              <a:t>11</a:t>
            </a:fld>
            <a:endParaRPr lang="en-US" altLang="en-US"/>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401770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6" name="Slide Number Placeholder 5"/>
          <p:cNvSpPr>
            <a:spLocks noGrp="1"/>
          </p:cNvSpPr>
          <p:nvPr>
            <p:ph type="sldNum" sz="quarter" idx="12"/>
          </p:nvPr>
        </p:nvSpPr>
        <p:spPr/>
        <p:txBody>
          <a:bodyPr/>
          <a:lstStyle>
            <a:lvl1pPr>
              <a:defRPr/>
            </a:lvl1pPr>
          </a:lstStyle>
          <a:p>
            <a:pPr>
              <a:defRPr/>
            </a:pPr>
            <a:fld id="{9CC6F910-5107-4B55-9868-0C1E86DD72BA}" type="slidenum">
              <a:rPr lang="en-US" altLang="en-US"/>
              <a:pPr>
                <a:defRPr/>
              </a:pPr>
              <a:t>‹#›</a:t>
            </a:fld>
            <a:endParaRPr lang="en-US" altLang="en-US"/>
          </a:p>
        </p:txBody>
      </p:sp>
    </p:spTree>
    <p:extLst>
      <p:ext uri="{BB962C8B-B14F-4D97-AF65-F5344CB8AC3E}">
        <p14:creationId xmlns:p14="http://schemas.microsoft.com/office/powerpoint/2010/main" val="346031370"/>
      </p:ext>
    </p:extLst>
  </p:cSld>
  <p:clrMapOvr>
    <a:masterClrMapping/>
  </p:clrMapOvr>
  <p:transition spd="slow">
    <p:pull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6" name="Slide Number Placeholder 5"/>
          <p:cNvSpPr>
            <a:spLocks noGrp="1"/>
          </p:cNvSpPr>
          <p:nvPr>
            <p:ph type="sldNum" sz="quarter" idx="12"/>
          </p:nvPr>
        </p:nvSpPr>
        <p:spPr/>
        <p:txBody>
          <a:bodyPr/>
          <a:lstStyle>
            <a:lvl1pPr>
              <a:defRPr/>
            </a:lvl1pPr>
          </a:lstStyle>
          <a:p>
            <a:pPr>
              <a:defRPr/>
            </a:pPr>
            <a:fld id="{48A3217A-4065-4739-8BA9-C85C828ADF36}" type="slidenum">
              <a:rPr lang="en-US" altLang="en-US"/>
              <a:pPr>
                <a:defRPr/>
              </a:pPr>
              <a:t>‹#›</a:t>
            </a:fld>
            <a:endParaRPr lang="en-US" altLang="en-US"/>
          </a:p>
        </p:txBody>
      </p:sp>
    </p:spTree>
    <p:extLst>
      <p:ext uri="{BB962C8B-B14F-4D97-AF65-F5344CB8AC3E}">
        <p14:creationId xmlns:p14="http://schemas.microsoft.com/office/powerpoint/2010/main" val="195401423"/>
      </p:ext>
    </p:extLst>
  </p:cSld>
  <p:clrMapOvr>
    <a:masterClrMapping/>
  </p:clrMapOvr>
  <p:transition spd="slow">
    <p:pull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6" name="Slide Number Placeholder 5"/>
          <p:cNvSpPr>
            <a:spLocks noGrp="1"/>
          </p:cNvSpPr>
          <p:nvPr>
            <p:ph type="sldNum" sz="quarter" idx="12"/>
          </p:nvPr>
        </p:nvSpPr>
        <p:spPr/>
        <p:txBody>
          <a:bodyPr/>
          <a:lstStyle>
            <a:lvl1pPr>
              <a:defRPr/>
            </a:lvl1pPr>
          </a:lstStyle>
          <a:p>
            <a:pPr>
              <a:defRPr/>
            </a:pPr>
            <a:fld id="{9E0A3A39-4B71-4D35-AFF6-617DC808791B}" type="slidenum">
              <a:rPr lang="en-US" altLang="en-US"/>
              <a:pPr>
                <a:defRPr/>
              </a:pPr>
              <a:t>‹#›</a:t>
            </a:fld>
            <a:endParaRPr lang="en-US" altLang="en-US"/>
          </a:p>
        </p:txBody>
      </p:sp>
    </p:spTree>
    <p:extLst>
      <p:ext uri="{BB962C8B-B14F-4D97-AF65-F5344CB8AC3E}">
        <p14:creationId xmlns:p14="http://schemas.microsoft.com/office/powerpoint/2010/main" val="3649584903"/>
      </p:ext>
    </p:extLst>
  </p:cSld>
  <p:clrMapOvr>
    <a:masterClrMapping/>
  </p:clrMapOvr>
  <p:transition spd="slow">
    <p:pull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id-ID"/>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8" name="Slide Number Placeholder 5"/>
          <p:cNvSpPr>
            <a:spLocks noGrp="1"/>
          </p:cNvSpPr>
          <p:nvPr>
            <p:ph type="sldNum" sz="quarter" idx="12"/>
          </p:nvPr>
        </p:nvSpPr>
        <p:spPr/>
        <p:txBody>
          <a:bodyPr/>
          <a:lstStyle>
            <a:lvl1pPr>
              <a:defRPr/>
            </a:lvl1pPr>
          </a:lstStyle>
          <a:p>
            <a:pPr>
              <a:defRPr/>
            </a:pPr>
            <a:fld id="{F20E73B6-C0A9-45F9-B05A-A9A13CCB0630}" type="slidenum">
              <a:rPr lang="en-US" altLang="en-US"/>
              <a:pPr>
                <a:defRPr/>
              </a:pPr>
              <a:t>‹#›</a:t>
            </a:fld>
            <a:endParaRPr lang="en-US" altLang="en-US"/>
          </a:p>
        </p:txBody>
      </p:sp>
    </p:spTree>
    <p:extLst>
      <p:ext uri="{BB962C8B-B14F-4D97-AF65-F5344CB8AC3E}">
        <p14:creationId xmlns:p14="http://schemas.microsoft.com/office/powerpoint/2010/main" val="2476697290"/>
      </p:ext>
    </p:extLst>
  </p:cSld>
  <p:clrMapOvr>
    <a:masterClrMapping/>
  </p:clrMapOvr>
  <p:transition spd="slow">
    <p:pull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id-ID"/>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7" name="Slide Number Placeholder 5"/>
          <p:cNvSpPr>
            <a:spLocks noGrp="1"/>
          </p:cNvSpPr>
          <p:nvPr>
            <p:ph type="sldNum" sz="quarter" idx="12"/>
          </p:nvPr>
        </p:nvSpPr>
        <p:spPr/>
        <p:txBody>
          <a:bodyPr/>
          <a:lstStyle>
            <a:lvl1pPr>
              <a:defRPr/>
            </a:lvl1pPr>
          </a:lstStyle>
          <a:p>
            <a:pPr>
              <a:defRPr/>
            </a:pPr>
            <a:fld id="{68F3C3D7-2F9B-47D2-B6D1-5249831EF127}" type="slidenum">
              <a:rPr lang="en-US" altLang="en-US"/>
              <a:pPr>
                <a:defRPr/>
              </a:pPr>
              <a:t>‹#›</a:t>
            </a:fld>
            <a:endParaRPr lang="en-US" altLang="en-US"/>
          </a:p>
        </p:txBody>
      </p:sp>
    </p:spTree>
    <p:extLst>
      <p:ext uri="{BB962C8B-B14F-4D97-AF65-F5344CB8AC3E}">
        <p14:creationId xmlns:p14="http://schemas.microsoft.com/office/powerpoint/2010/main" val="143017533"/>
      </p:ext>
    </p:extLst>
  </p:cSld>
  <p:clrMapOvr>
    <a:masterClrMapping/>
  </p:clrMapOvr>
  <p:transition spd="slow">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6" name="Slide Number Placeholder 5"/>
          <p:cNvSpPr>
            <a:spLocks noGrp="1"/>
          </p:cNvSpPr>
          <p:nvPr>
            <p:ph type="sldNum" sz="quarter" idx="12"/>
          </p:nvPr>
        </p:nvSpPr>
        <p:spPr/>
        <p:txBody>
          <a:bodyPr/>
          <a:lstStyle>
            <a:lvl1pPr>
              <a:defRPr/>
            </a:lvl1pPr>
          </a:lstStyle>
          <a:p>
            <a:pPr>
              <a:defRPr/>
            </a:pPr>
            <a:fld id="{9CFDE734-A677-43FA-B556-980ADA408821}" type="slidenum">
              <a:rPr lang="en-US" altLang="en-US"/>
              <a:pPr>
                <a:defRPr/>
              </a:pPr>
              <a:t>‹#›</a:t>
            </a:fld>
            <a:endParaRPr lang="en-US" altLang="en-US"/>
          </a:p>
        </p:txBody>
      </p:sp>
    </p:spTree>
    <p:extLst>
      <p:ext uri="{BB962C8B-B14F-4D97-AF65-F5344CB8AC3E}">
        <p14:creationId xmlns:p14="http://schemas.microsoft.com/office/powerpoint/2010/main" val="3298948088"/>
      </p:ext>
    </p:extLst>
  </p:cSld>
  <p:clrMapOvr>
    <a:masterClrMapping/>
  </p:clrMapOvr>
  <p:transition spd="slow">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6" name="Slide Number Placeholder 5"/>
          <p:cNvSpPr>
            <a:spLocks noGrp="1"/>
          </p:cNvSpPr>
          <p:nvPr>
            <p:ph type="sldNum" sz="quarter" idx="12"/>
          </p:nvPr>
        </p:nvSpPr>
        <p:spPr/>
        <p:txBody>
          <a:bodyPr/>
          <a:lstStyle>
            <a:lvl1pPr>
              <a:defRPr/>
            </a:lvl1pPr>
          </a:lstStyle>
          <a:p>
            <a:pPr>
              <a:defRPr/>
            </a:pPr>
            <a:fld id="{FE9DE80D-9A76-4F06-B74C-A35A71CE50CD}" type="slidenum">
              <a:rPr lang="en-US" altLang="en-US"/>
              <a:pPr>
                <a:defRPr/>
              </a:pPr>
              <a:t>‹#›</a:t>
            </a:fld>
            <a:endParaRPr lang="en-US" altLang="en-US"/>
          </a:p>
        </p:txBody>
      </p:sp>
    </p:spTree>
    <p:extLst>
      <p:ext uri="{BB962C8B-B14F-4D97-AF65-F5344CB8AC3E}">
        <p14:creationId xmlns:p14="http://schemas.microsoft.com/office/powerpoint/2010/main" val="889455781"/>
      </p:ext>
    </p:extLst>
  </p:cSld>
  <p:clrMapOvr>
    <a:masterClrMapping/>
  </p:clrMapOvr>
  <p:transition spd="slow">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7" name="Slide Number Placeholder 5"/>
          <p:cNvSpPr>
            <a:spLocks noGrp="1"/>
          </p:cNvSpPr>
          <p:nvPr>
            <p:ph type="sldNum" sz="quarter" idx="12"/>
          </p:nvPr>
        </p:nvSpPr>
        <p:spPr/>
        <p:txBody>
          <a:bodyPr/>
          <a:lstStyle>
            <a:lvl1pPr>
              <a:defRPr/>
            </a:lvl1pPr>
          </a:lstStyle>
          <a:p>
            <a:pPr>
              <a:defRPr/>
            </a:pPr>
            <a:fld id="{7AAEF4F2-6380-431F-868E-E65DFE497453}" type="slidenum">
              <a:rPr lang="en-US" altLang="en-US"/>
              <a:pPr>
                <a:defRPr/>
              </a:pPr>
              <a:t>‹#›</a:t>
            </a:fld>
            <a:endParaRPr lang="en-US" altLang="en-US"/>
          </a:p>
        </p:txBody>
      </p:sp>
    </p:spTree>
    <p:extLst>
      <p:ext uri="{BB962C8B-B14F-4D97-AF65-F5344CB8AC3E}">
        <p14:creationId xmlns:p14="http://schemas.microsoft.com/office/powerpoint/2010/main" val="905063304"/>
      </p:ext>
    </p:extLst>
  </p:cSld>
  <p:clrMapOvr>
    <a:masterClrMapping/>
  </p:clrMapOvr>
  <p:transition spd="slow">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9" name="Slide Number Placeholder 5"/>
          <p:cNvSpPr>
            <a:spLocks noGrp="1"/>
          </p:cNvSpPr>
          <p:nvPr>
            <p:ph type="sldNum" sz="quarter" idx="12"/>
          </p:nvPr>
        </p:nvSpPr>
        <p:spPr/>
        <p:txBody>
          <a:bodyPr/>
          <a:lstStyle>
            <a:lvl1pPr>
              <a:defRPr/>
            </a:lvl1pPr>
          </a:lstStyle>
          <a:p>
            <a:pPr>
              <a:defRPr/>
            </a:pPr>
            <a:fld id="{7EB27B3E-9CEC-4480-945C-D90FE82CC2BD}" type="slidenum">
              <a:rPr lang="en-US" altLang="en-US"/>
              <a:pPr>
                <a:defRPr/>
              </a:pPr>
              <a:t>‹#›</a:t>
            </a:fld>
            <a:endParaRPr lang="en-US" altLang="en-US"/>
          </a:p>
        </p:txBody>
      </p:sp>
    </p:spTree>
    <p:extLst>
      <p:ext uri="{BB962C8B-B14F-4D97-AF65-F5344CB8AC3E}">
        <p14:creationId xmlns:p14="http://schemas.microsoft.com/office/powerpoint/2010/main" val="1967937428"/>
      </p:ext>
    </p:extLst>
  </p:cSld>
  <p:clrMapOvr>
    <a:masterClrMapping/>
  </p:clrMapOvr>
  <p:transition spd="slow">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5" name="Slide Number Placeholder 5"/>
          <p:cNvSpPr>
            <a:spLocks noGrp="1"/>
          </p:cNvSpPr>
          <p:nvPr>
            <p:ph type="sldNum" sz="quarter" idx="12"/>
          </p:nvPr>
        </p:nvSpPr>
        <p:spPr/>
        <p:txBody>
          <a:bodyPr/>
          <a:lstStyle>
            <a:lvl1pPr>
              <a:defRPr/>
            </a:lvl1pPr>
          </a:lstStyle>
          <a:p>
            <a:pPr>
              <a:defRPr/>
            </a:pPr>
            <a:fld id="{8FBEB2E1-587A-46D5-8BC7-2F010702A693}" type="slidenum">
              <a:rPr lang="en-US" altLang="en-US"/>
              <a:pPr>
                <a:defRPr/>
              </a:pPr>
              <a:t>‹#›</a:t>
            </a:fld>
            <a:endParaRPr lang="en-US" altLang="en-US"/>
          </a:p>
        </p:txBody>
      </p:sp>
    </p:spTree>
    <p:extLst>
      <p:ext uri="{BB962C8B-B14F-4D97-AF65-F5344CB8AC3E}">
        <p14:creationId xmlns:p14="http://schemas.microsoft.com/office/powerpoint/2010/main" val="3925549219"/>
      </p:ext>
    </p:extLst>
  </p:cSld>
  <p:clrMapOvr>
    <a:masterClrMapping/>
  </p:clrMapOvr>
  <p:transition spd="slow">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4" name="Slide Number Placeholder 5"/>
          <p:cNvSpPr>
            <a:spLocks noGrp="1"/>
          </p:cNvSpPr>
          <p:nvPr>
            <p:ph type="sldNum" sz="quarter" idx="12"/>
          </p:nvPr>
        </p:nvSpPr>
        <p:spPr/>
        <p:txBody>
          <a:bodyPr/>
          <a:lstStyle>
            <a:lvl1pPr>
              <a:defRPr/>
            </a:lvl1pPr>
          </a:lstStyle>
          <a:p>
            <a:pPr>
              <a:defRPr/>
            </a:pPr>
            <a:fld id="{538C6DC4-1A64-43A9-B7CB-BB4564DEDEE9}" type="slidenum">
              <a:rPr lang="en-US" altLang="en-US"/>
              <a:pPr>
                <a:defRPr/>
              </a:pPr>
              <a:t>‹#›</a:t>
            </a:fld>
            <a:endParaRPr lang="en-US" altLang="en-US"/>
          </a:p>
        </p:txBody>
      </p:sp>
    </p:spTree>
    <p:extLst>
      <p:ext uri="{BB962C8B-B14F-4D97-AF65-F5344CB8AC3E}">
        <p14:creationId xmlns:p14="http://schemas.microsoft.com/office/powerpoint/2010/main" val="3491973321"/>
      </p:ext>
    </p:extLst>
  </p:cSld>
  <p:clrMapOvr>
    <a:masterClrMapping/>
  </p:clrMapOvr>
  <p:transition spd="slow">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7" name="Slide Number Placeholder 5"/>
          <p:cNvSpPr>
            <a:spLocks noGrp="1"/>
          </p:cNvSpPr>
          <p:nvPr>
            <p:ph type="sldNum" sz="quarter" idx="12"/>
          </p:nvPr>
        </p:nvSpPr>
        <p:spPr/>
        <p:txBody>
          <a:bodyPr/>
          <a:lstStyle>
            <a:lvl1pPr>
              <a:defRPr/>
            </a:lvl1pPr>
          </a:lstStyle>
          <a:p>
            <a:pPr>
              <a:defRPr/>
            </a:pPr>
            <a:fld id="{AE656961-CB19-4D86-B796-3AC10C4CEEBE}" type="slidenum">
              <a:rPr lang="en-US" altLang="en-US"/>
              <a:pPr>
                <a:defRPr/>
              </a:pPr>
              <a:t>‹#›</a:t>
            </a:fld>
            <a:endParaRPr lang="en-US" altLang="en-US"/>
          </a:p>
        </p:txBody>
      </p:sp>
    </p:spTree>
    <p:extLst>
      <p:ext uri="{BB962C8B-B14F-4D97-AF65-F5344CB8AC3E}">
        <p14:creationId xmlns:p14="http://schemas.microsoft.com/office/powerpoint/2010/main" val="2145505130"/>
      </p:ext>
    </p:extLst>
  </p:cSld>
  <p:clrMapOvr>
    <a:masterClrMapping/>
  </p:clrMapOvr>
  <p:transition spd="slow">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sv-SE"/>
              <a:t>Massa, 01/Rev 01 (c)Copyright, sentral sistem. Juli 2020</a:t>
            </a:r>
            <a:endParaRPr lang="en-US"/>
          </a:p>
        </p:txBody>
      </p:sp>
      <p:sp>
        <p:nvSpPr>
          <p:cNvPr id="7" name="Slide Number Placeholder 5"/>
          <p:cNvSpPr>
            <a:spLocks noGrp="1"/>
          </p:cNvSpPr>
          <p:nvPr>
            <p:ph type="sldNum" sz="quarter" idx="12"/>
          </p:nvPr>
        </p:nvSpPr>
        <p:spPr/>
        <p:txBody>
          <a:bodyPr/>
          <a:lstStyle>
            <a:lvl1pPr>
              <a:defRPr/>
            </a:lvl1pPr>
          </a:lstStyle>
          <a:p>
            <a:pPr>
              <a:defRPr/>
            </a:pPr>
            <a:fld id="{6C9D07A7-ED35-4BD2-9CFD-0D054A076880}" type="slidenum">
              <a:rPr lang="en-US" altLang="en-US"/>
              <a:pPr>
                <a:defRPr/>
              </a:pPr>
              <a:t>‹#›</a:t>
            </a:fld>
            <a:endParaRPr lang="en-US" altLang="en-US"/>
          </a:p>
        </p:txBody>
      </p:sp>
    </p:spTree>
    <p:extLst>
      <p:ext uri="{BB962C8B-B14F-4D97-AF65-F5344CB8AC3E}">
        <p14:creationId xmlns:p14="http://schemas.microsoft.com/office/powerpoint/2010/main" val="4167490211"/>
      </p:ext>
    </p:extLst>
  </p:cSld>
  <p:clrMapOvr>
    <a:masterClrMapping/>
  </p:clrMapOvr>
  <p:transition spd="slow">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p:cNvSpPr>
            <a:spLocks noGrp="1"/>
          </p:cNvSpPr>
          <p:nvPr>
            <p:ph type="ftr" sz="quarter" idx="3"/>
          </p:nvPr>
        </p:nvSpPr>
        <p:spPr>
          <a:xfrm>
            <a:off x="457200" y="6356350"/>
            <a:ext cx="3200400" cy="365125"/>
          </a:xfrm>
          <a:prstGeom prst="rect">
            <a:avLst/>
          </a:prstGeom>
        </p:spPr>
        <p:txBody>
          <a:bodyPr vert="horz" lIns="91440" tIns="45720" rIns="91440" bIns="45720" rtlCol="0" anchor="ctr"/>
          <a:lstStyle>
            <a:lvl1pPr algn="l">
              <a:defRPr sz="900">
                <a:solidFill>
                  <a:schemeClr val="tx1">
                    <a:tint val="75000"/>
                  </a:schemeClr>
                </a:solidFill>
                <a:latin typeface="Arial" pitchFamily="34" charset="0"/>
              </a:defRPr>
            </a:lvl1pPr>
          </a:lstStyle>
          <a:p>
            <a:pPr>
              <a:defRPr/>
            </a:pPr>
            <a:r>
              <a:rPr lang="sv-SE"/>
              <a:t>Massa, 01/Rev 01 (c)Copyright, sentral sistem. Juli 2020</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242A0F13-1FD7-42D9-917C-7828E750C64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 id="2147484445" r:id="rId12"/>
    <p:sldLayoutId id="2147484446" r:id="rId13"/>
  </p:sldLayoutIdLst>
  <p:transition spd="slow">
    <p:pull dir="d"/>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audio" Target="../media/audio1.bin"/><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5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7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74.jpeg"/></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0.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1.wmf"/></Relationships>
</file>

<file path=ppt/slides/_rels/slide6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hyperlink" Target="SS%20Calibration.pptx" TargetMode="External"/><Relationship Id="rId3" Type="http://schemas.openxmlformats.org/officeDocument/2006/relationships/image" Target="../media/image83.png"/><Relationship Id="rId7" Type="http://schemas.openxmlformats.org/officeDocument/2006/relationships/hyperlink" Target="why%20kalibrasi%203.pptx"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hyperlink" Target="Uncertainty%20.ppt" TargetMode="External"/><Relationship Id="rId4" Type="http://schemas.openxmlformats.org/officeDocument/2006/relationships/image" Target="../media/image84.png"/><Relationship Id="rId9" Type="http://schemas.openxmlformats.org/officeDocument/2006/relationships/hyperlink" Target="Mgt%20Teknik%20Calibration%20.ppt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Remi Ramdhani</a:t>
            </a:r>
          </a:p>
        </p:txBody>
      </p:sp>
      <p:sp>
        <p:nvSpPr>
          <p:cNvPr id="17411"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cxnSp>
        <p:nvCxnSpPr>
          <p:cNvPr id="27" name="Straight Connector 26"/>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414" name="Rectangle 27"/>
          <p:cNvSpPr>
            <a:spLocks noChangeArrowheads="1"/>
          </p:cNvSpPr>
          <p:nvPr/>
        </p:nvSpPr>
        <p:spPr bwMode="auto">
          <a:xfrm>
            <a:off x="838200" y="2667000"/>
            <a:ext cx="7467600" cy="115411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ts val="575"/>
              </a:spcBef>
              <a:buFontTx/>
              <a:buNone/>
            </a:pPr>
            <a:r>
              <a:rPr lang="en-US" altLang="en-US" b="1" i="1" dirty="0">
                <a:latin typeface="Trebuchet MS" panose="020B0603020202020204" pitchFamily="34" charset="0"/>
              </a:rPr>
              <a:t>PENGUKURAN &amp; KALIBRASI MASSA</a:t>
            </a:r>
          </a:p>
          <a:p>
            <a:pPr algn="ctr" eaLnBrk="1" hangingPunct="1">
              <a:spcBef>
                <a:spcPts val="575"/>
              </a:spcBef>
              <a:buFontTx/>
              <a:buNone/>
            </a:pPr>
            <a:r>
              <a:rPr lang="en-US" altLang="en-US" b="1" i="1" dirty="0">
                <a:latin typeface="Trebuchet MS" panose="020B0603020202020204" pitchFamily="34" charset="0"/>
              </a:rPr>
              <a:t>(</a:t>
            </a:r>
            <a:r>
              <a:rPr lang="en-US" altLang="en-US" b="1" i="1" dirty="0" err="1">
                <a:latin typeface="Trebuchet MS" panose="020B0603020202020204" pitchFamily="34" charset="0"/>
              </a:rPr>
              <a:t>Timbangan</a:t>
            </a:r>
            <a:r>
              <a:rPr lang="en-US" altLang="en-US" b="1" i="1" dirty="0">
                <a:latin typeface="Trebuchet MS" panose="020B0603020202020204" pitchFamily="34" charset="0"/>
              </a:rPr>
              <a:t>)</a:t>
            </a:r>
          </a:p>
        </p:txBody>
      </p:sp>
      <p:sp>
        <p:nvSpPr>
          <p:cNvPr id="38" name="Rectangle 37">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rgbClr val="FF0000"/>
                </a:solidFill>
                <a:effectLst>
                  <a:outerShdw blurRad="38100" dist="38100" dir="2700000" algn="tl">
                    <a:srgbClr val="000000">
                      <a:alpha val="43137"/>
                    </a:srgbClr>
                  </a:outerShdw>
                </a:effectLst>
              </a:rPr>
              <a:t>&gt;	Why Calibration</a:t>
            </a:r>
          </a:p>
        </p:txBody>
      </p:sp>
      <p:sp>
        <p:nvSpPr>
          <p:cNvPr id="39" name="Rectangle 38">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rgbClr val="FF0000"/>
                </a:solidFill>
                <a:effectLst>
                  <a:outerShdw blurRad="38100" dist="38100" dir="2700000" algn="tl">
                    <a:srgbClr val="000000">
                      <a:alpha val="43137"/>
                    </a:srgbClr>
                  </a:outerShdw>
                </a:effectLst>
              </a:rPr>
              <a:t>&gt;	SS Calibration</a:t>
            </a:r>
          </a:p>
        </p:txBody>
      </p:sp>
      <p:sp>
        <p:nvSpPr>
          <p:cNvPr id="40" name="Rectangle 39">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rgbClr val="FF0000"/>
                </a:solidFill>
                <a:effectLst>
                  <a:outerShdw blurRad="38100" dist="38100" dir="2700000" algn="tl">
                    <a:srgbClr val="000000">
                      <a:alpha val="43137"/>
                    </a:srgbClr>
                  </a:outerShdw>
                </a:effectLst>
              </a:rPr>
              <a:t>&gt;	</a:t>
            </a:r>
            <a:r>
              <a:rPr lang="en-US" sz="1000" dirty="0" err="1">
                <a:solidFill>
                  <a:srgbClr val="FF0000"/>
                </a:solidFill>
                <a:effectLst>
                  <a:outerShdw blurRad="38100" dist="38100" dir="2700000" algn="tl">
                    <a:srgbClr val="000000">
                      <a:alpha val="43137"/>
                    </a:srgbClr>
                  </a:outerShdw>
                </a:effectLst>
              </a:rPr>
              <a:t>Tenik</a:t>
            </a:r>
            <a:r>
              <a:rPr lang="en-US" sz="1000" dirty="0">
                <a:solidFill>
                  <a:srgbClr val="FF0000"/>
                </a:solidFill>
                <a:effectLst>
                  <a:outerShdw blurRad="38100" dist="38100" dir="2700000" algn="tl">
                    <a:srgbClr val="000000">
                      <a:alpha val="43137"/>
                    </a:srgbClr>
                  </a:outerShdw>
                </a:effectLst>
              </a:rPr>
              <a:t> Calibration</a:t>
            </a:r>
          </a:p>
        </p:txBody>
      </p:sp>
      <p:sp>
        <p:nvSpPr>
          <p:cNvPr id="41" name="Rectangle 40">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solidFill>
                  <a:srgbClr val="FF0000"/>
                </a:solidFill>
                <a:effectLst>
                  <a:outerShdw blurRad="38100" dist="38100" dir="2700000" algn="tl">
                    <a:srgbClr val="000000">
                      <a:alpha val="43137"/>
                    </a:srgbClr>
                  </a:outerShdw>
                </a:effectLst>
              </a:rPr>
              <a:t>&gt;	Uncertainty</a:t>
            </a:r>
          </a:p>
        </p:txBody>
      </p:sp>
      <p:sp>
        <p:nvSpPr>
          <p:cNvPr id="42" name="Rectangle 41">
            <a:hlinkClick r:id="rId7" action="ppaction://hlinkpres?slideindex=1&amp;slidetitle="/>
          </p:cNvPr>
          <p:cNvSpPr/>
          <p:nvPr/>
        </p:nvSpPr>
        <p:spPr>
          <a:xfrm>
            <a:off x="6391275" y="4314825"/>
            <a:ext cx="1004888" cy="246063"/>
          </a:xfrm>
          <a:prstGeom prst="rect">
            <a:avLst/>
          </a:prstGeom>
        </p:spPr>
        <p:txBody>
          <a:bodyPr wrap="none">
            <a:spAutoFit/>
          </a:bodyPr>
          <a:lstStyle/>
          <a:p>
            <a:pPr marL="179388" indent="-179388">
              <a:defRPr/>
            </a:pPr>
            <a:r>
              <a:rPr lang="en-US" sz="1000" dirty="0">
                <a:solidFill>
                  <a:srgbClr val="FF0000"/>
                </a:solidFill>
                <a:effectLst>
                  <a:outerShdw blurRad="38100" dist="38100" dir="2700000" algn="tl">
                    <a:srgbClr val="000000">
                      <a:alpha val="43137"/>
                    </a:srgbClr>
                  </a:outerShdw>
                </a:effectLst>
              </a:rPr>
              <a:t>&gt;	</a:t>
            </a:r>
            <a:r>
              <a:rPr lang="en-US" sz="1000" dirty="0" err="1">
                <a:solidFill>
                  <a:srgbClr val="FF0000"/>
                </a:solidFill>
                <a:effectLst>
                  <a:outerShdw blurRad="38100" dist="38100" dir="2700000" algn="tl">
                    <a:srgbClr val="000000">
                      <a:alpha val="43137"/>
                    </a:srgbClr>
                  </a:outerShdw>
                </a:effectLst>
              </a:rPr>
              <a:t>Timbangan</a:t>
            </a:r>
            <a:endParaRPr lang="en-US" sz="1000" dirty="0">
              <a:solidFill>
                <a:srgbClr val="FF0000"/>
              </a:solidFill>
              <a:effectLst>
                <a:outerShdw blurRad="38100" dist="38100" dir="2700000" algn="tl">
                  <a:srgbClr val="000000">
                    <a:alpha val="43137"/>
                  </a:srgbClr>
                </a:outerShdw>
              </a:effectLst>
            </a:endParaRPr>
          </a:p>
        </p:txBody>
      </p:sp>
      <p:sp>
        <p:nvSpPr>
          <p:cNvPr id="17420"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21"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6"/>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5"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9"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623A2EDB-1A9A-4AE4-911E-F28EF3D0D33F}"/>
              </a:ext>
            </a:extLst>
          </p:cNvPr>
          <p:cNvSpPr>
            <a:spLocks noGrp="1"/>
          </p:cNvSpPr>
          <p:nvPr>
            <p:ph type="ftr" sz="quarter" idx="11"/>
          </p:nvPr>
        </p:nvSpPr>
        <p:spPr/>
        <p:txBody>
          <a:bodyPr/>
          <a:lstStyle/>
          <a:p>
            <a:pPr>
              <a:defRPr/>
            </a:pPr>
            <a:r>
              <a:rPr lang="sv-SE" dirty="0"/>
              <a:t>Massa, 01/Rev 01 (c)Copyright, sentral sistem. Juli 2020</a:t>
            </a:r>
            <a:endParaRPr lang="en-US" dirty="0"/>
          </a:p>
        </p:txBody>
      </p:sp>
      <p:sp>
        <p:nvSpPr>
          <p:cNvPr id="3" name="Slide Number Placeholder 2">
            <a:extLst>
              <a:ext uri="{FF2B5EF4-FFF2-40B4-BE49-F238E27FC236}">
                <a16:creationId xmlns:a16="http://schemas.microsoft.com/office/drawing/2014/main" id="{A68C7CFE-F412-4935-B4E4-3FCE5373325E}"/>
              </a:ext>
            </a:extLst>
          </p:cNvPr>
          <p:cNvSpPr>
            <a:spLocks noGrp="1"/>
          </p:cNvSpPr>
          <p:nvPr>
            <p:ph type="sldNum" sz="quarter" idx="12"/>
          </p:nvPr>
        </p:nvSpPr>
        <p:spPr/>
        <p:txBody>
          <a:bodyPr/>
          <a:lstStyle/>
          <a:p>
            <a:pPr>
              <a:defRPr/>
            </a:pPr>
            <a:fld id="{9CFDE734-A677-43FA-B556-980ADA408821}" type="slidenum">
              <a:rPr lang="en-US" altLang="en-US" smtClean="0"/>
              <a:pPr>
                <a:defRPr/>
              </a:pPr>
              <a:t>1</a:t>
            </a:fld>
            <a:endParaRPr lang="en-US" altLang="en-US"/>
          </a:p>
        </p:txBody>
      </p:sp>
    </p:spTree>
  </p:cSld>
  <p:clrMapOvr>
    <a:masterClrMapping/>
  </p:clrMapOvr>
  <p:transition spd="slow">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Connector 11"/>
          <p:cNvCxnSpPr/>
          <p:nvPr/>
        </p:nvCxnSpPr>
        <p:spPr>
          <a:xfrm rot="5400000">
            <a:off x="3505200" y="4038600"/>
            <a:ext cx="5181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2"/>
          <p:cNvSpPr txBox="1">
            <a:spLocks noChangeArrowheads="1"/>
          </p:cNvSpPr>
          <p:nvPr/>
        </p:nvSpPr>
        <p:spPr>
          <a:xfrm>
            <a:off x="457200" y="277813"/>
            <a:ext cx="8001000" cy="1139825"/>
          </a:xfrm>
          <a:prstGeom prst="rect">
            <a:avLst/>
          </a:prstGeom>
        </p:spPr>
        <p:txBody>
          <a:bodyPr anchor="ctr">
            <a:normAutofit/>
          </a:bodyPr>
          <a:lstStyle/>
          <a:p>
            <a:pPr algn="r" eaLnBrk="1" fontAlgn="auto" hangingPunct="1">
              <a:spcAft>
                <a:spcPts val="0"/>
              </a:spcAft>
              <a:defRPr/>
            </a:pPr>
            <a:r>
              <a:rPr lang="en-US" sz="3600" b="1" i="1" dirty="0">
                <a:latin typeface="Trebuchet MS" pitchFamily="34" charset="0"/>
                <a:ea typeface="+mj-ea"/>
                <a:cs typeface="+mj-cs"/>
              </a:rPr>
              <a:t>	     </a:t>
            </a:r>
            <a:r>
              <a:rPr lang="en-US" sz="3600" b="1" i="1" dirty="0" err="1">
                <a:latin typeface="Trebuchet MS" pitchFamily="34" charset="0"/>
                <a:ea typeface="+mj-ea"/>
                <a:cs typeface="+mj-cs"/>
              </a:rPr>
              <a:t>Akurasi</a:t>
            </a:r>
            <a:r>
              <a:rPr lang="en-US" sz="3600" b="1" i="1" dirty="0">
                <a:latin typeface="Trebuchet MS" pitchFamily="34" charset="0"/>
                <a:ea typeface="+mj-ea"/>
                <a:cs typeface="+mj-cs"/>
              </a:rPr>
              <a:t> </a:t>
            </a:r>
            <a:r>
              <a:rPr lang="en-US" sz="3600" b="1" i="1" dirty="0" err="1">
                <a:latin typeface="Trebuchet MS" pitchFamily="34" charset="0"/>
                <a:ea typeface="+mj-ea"/>
                <a:cs typeface="+mj-cs"/>
              </a:rPr>
              <a:t>vs</a:t>
            </a:r>
            <a:r>
              <a:rPr lang="en-US" sz="3600" b="1" i="1" dirty="0">
                <a:latin typeface="Trebuchet MS" pitchFamily="34" charset="0"/>
                <a:ea typeface="+mj-ea"/>
                <a:cs typeface="+mj-cs"/>
              </a:rPr>
              <a:t> </a:t>
            </a:r>
            <a:r>
              <a:rPr lang="en-US" sz="3600" b="1" i="1" dirty="0" err="1">
                <a:latin typeface="Trebuchet MS" pitchFamily="34" charset="0"/>
                <a:ea typeface="+mj-ea"/>
                <a:cs typeface="+mj-cs"/>
              </a:rPr>
              <a:t>Presisi</a:t>
            </a:r>
            <a:endParaRPr lang="en-US" sz="3600" b="1" i="1" dirty="0">
              <a:latin typeface="Trebuchet MS" pitchFamily="34" charset="0"/>
              <a:ea typeface="+mj-ea"/>
              <a:cs typeface="+mj-cs"/>
            </a:endParaRPr>
          </a:p>
        </p:txBody>
      </p:sp>
      <p:grpSp>
        <p:nvGrpSpPr>
          <p:cNvPr id="25606" name="Group 5"/>
          <p:cNvGrpSpPr>
            <a:grpSpLocks/>
          </p:cNvGrpSpPr>
          <p:nvPr/>
        </p:nvGrpSpPr>
        <p:grpSpPr bwMode="auto">
          <a:xfrm>
            <a:off x="3429000" y="3046413"/>
            <a:ext cx="1984375" cy="1984375"/>
            <a:chOff x="2351" y="1919"/>
            <a:chExt cx="1250" cy="1250"/>
          </a:xfrm>
        </p:grpSpPr>
        <p:grpSp>
          <p:nvGrpSpPr>
            <p:cNvPr id="25786" name="Group 6"/>
            <p:cNvGrpSpPr>
              <a:grpSpLocks/>
            </p:cNvGrpSpPr>
            <p:nvPr/>
          </p:nvGrpSpPr>
          <p:grpSpPr bwMode="auto">
            <a:xfrm>
              <a:off x="2351" y="1919"/>
              <a:ext cx="1250" cy="1250"/>
              <a:chOff x="2351" y="1919"/>
              <a:chExt cx="1250" cy="1250"/>
            </a:xfrm>
          </p:grpSpPr>
          <p:grpSp>
            <p:nvGrpSpPr>
              <p:cNvPr id="25788" name="Group 7"/>
              <p:cNvGrpSpPr>
                <a:grpSpLocks/>
              </p:cNvGrpSpPr>
              <p:nvPr/>
            </p:nvGrpSpPr>
            <p:grpSpPr bwMode="auto">
              <a:xfrm>
                <a:off x="2351" y="1919"/>
                <a:ext cx="1250" cy="1250"/>
                <a:chOff x="2351" y="1919"/>
                <a:chExt cx="1250" cy="1250"/>
              </a:xfrm>
            </p:grpSpPr>
            <p:grpSp>
              <p:nvGrpSpPr>
                <p:cNvPr id="25790" name="Group 8"/>
                <p:cNvGrpSpPr>
                  <a:grpSpLocks/>
                </p:cNvGrpSpPr>
                <p:nvPr/>
              </p:nvGrpSpPr>
              <p:grpSpPr bwMode="auto">
                <a:xfrm>
                  <a:off x="2351" y="1919"/>
                  <a:ext cx="1250" cy="1250"/>
                  <a:chOff x="2351" y="1919"/>
                  <a:chExt cx="1250" cy="1250"/>
                </a:xfrm>
              </p:grpSpPr>
              <p:sp>
                <p:nvSpPr>
                  <p:cNvPr id="25792" name="Oval 9"/>
                  <p:cNvSpPr>
                    <a:spLocks noChangeArrowheads="1"/>
                  </p:cNvSpPr>
                  <p:nvPr/>
                </p:nvSpPr>
                <p:spPr bwMode="auto">
                  <a:xfrm>
                    <a:off x="2351" y="1919"/>
                    <a:ext cx="1250" cy="12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5793" name="Oval 10"/>
                  <p:cNvSpPr>
                    <a:spLocks noChangeArrowheads="1"/>
                  </p:cNvSpPr>
                  <p:nvPr/>
                </p:nvSpPr>
                <p:spPr bwMode="auto">
                  <a:xfrm>
                    <a:off x="2484" y="2045"/>
                    <a:ext cx="983" cy="9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91" name="Oval 11"/>
                <p:cNvSpPr>
                  <a:spLocks noChangeArrowheads="1"/>
                </p:cNvSpPr>
                <p:nvPr/>
              </p:nvSpPr>
              <p:spPr bwMode="auto">
                <a:xfrm>
                  <a:off x="2617" y="2180"/>
                  <a:ext cx="717" cy="723"/>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89" name="Oval 12"/>
              <p:cNvSpPr>
                <a:spLocks noChangeArrowheads="1"/>
              </p:cNvSpPr>
              <p:nvPr/>
            </p:nvSpPr>
            <p:spPr bwMode="auto">
              <a:xfrm>
                <a:off x="2747" y="2312"/>
                <a:ext cx="457" cy="4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87" name="Oval 13"/>
            <p:cNvSpPr>
              <a:spLocks noChangeArrowheads="1"/>
            </p:cNvSpPr>
            <p:nvPr/>
          </p:nvSpPr>
          <p:spPr bwMode="auto">
            <a:xfrm>
              <a:off x="2880" y="2445"/>
              <a:ext cx="191" cy="19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25607" name="Group 14"/>
          <p:cNvGrpSpPr>
            <a:grpSpLocks/>
          </p:cNvGrpSpPr>
          <p:nvPr/>
        </p:nvGrpSpPr>
        <p:grpSpPr bwMode="auto">
          <a:xfrm>
            <a:off x="379413" y="3046413"/>
            <a:ext cx="1984375" cy="1984375"/>
            <a:chOff x="239" y="1919"/>
            <a:chExt cx="1250" cy="1250"/>
          </a:xfrm>
        </p:grpSpPr>
        <p:grpSp>
          <p:nvGrpSpPr>
            <p:cNvPr id="25778" name="Group 15"/>
            <p:cNvGrpSpPr>
              <a:grpSpLocks/>
            </p:cNvGrpSpPr>
            <p:nvPr/>
          </p:nvGrpSpPr>
          <p:grpSpPr bwMode="auto">
            <a:xfrm>
              <a:off x="239" y="1919"/>
              <a:ext cx="1250" cy="1250"/>
              <a:chOff x="239" y="1919"/>
              <a:chExt cx="1250" cy="1250"/>
            </a:xfrm>
          </p:grpSpPr>
          <p:grpSp>
            <p:nvGrpSpPr>
              <p:cNvPr id="25780" name="Group 16"/>
              <p:cNvGrpSpPr>
                <a:grpSpLocks/>
              </p:cNvGrpSpPr>
              <p:nvPr/>
            </p:nvGrpSpPr>
            <p:grpSpPr bwMode="auto">
              <a:xfrm>
                <a:off x="239" y="1919"/>
                <a:ext cx="1250" cy="1250"/>
                <a:chOff x="239" y="1919"/>
                <a:chExt cx="1250" cy="1250"/>
              </a:xfrm>
            </p:grpSpPr>
            <p:grpSp>
              <p:nvGrpSpPr>
                <p:cNvPr id="25782" name="Group 17"/>
                <p:cNvGrpSpPr>
                  <a:grpSpLocks/>
                </p:cNvGrpSpPr>
                <p:nvPr/>
              </p:nvGrpSpPr>
              <p:grpSpPr bwMode="auto">
                <a:xfrm>
                  <a:off x="239" y="1919"/>
                  <a:ext cx="1250" cy="1250"/>
                  <a:chOff x="239" y="1919"/>
                  <a:chExt cx="1250" cy="1250"/>
                </a:xfrm>
              </p:grpSpPr>
              <p:sp>
                <p:nvSpPr>
                  <p:cNvPr id="25784" name="Oval 18"/>
                  <p:cNvSpPr>
                    <a:spLocks noChangeArrowheads="1"/>
                  </p:cNvSpPr>
                  <p:nvPr/>
                </p:nvSpPr>
                <p:spPr bwMode="auto">
                  <a:xfrm>
                    <a:off x="239" y="1919"/>
                    <a:ext cx="1250" cy="12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5785" name="Oval 19"/>
                  <p:cNvSpPr>
                    <a:spLocks noChangeArrowheads="1"/>
                  </p:cNvSpPr>
                  <p:nvPr/>
                </p:nvSpPr>
                <p:spPr bwMode="auto">
                  <a:xfrm>
                    <a:off x="372" y="2045"/>
                    <a:ext cx="983" cy="9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83" name="Oval 20"/>
                <p:cNvSpPr>
                  <a:spLocks noChangeArrowheads="1"/>
                </p:cNvSpPr>
                <p:nvPr/>
              </p:nvSpPr>
              <p:spPr bwMode="auto">
                <a:xfrm>
                  <a:off x="505" y="2180"/>
                  <a:ext cx="717" cy="723"/>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81" name="Oval 21"/>
              <p:cNvSpPr>
                <a:spLocks noChangeArrowheads="1"/>
              </p:cNvSpPr>
              <p:nvPr/>
            </p:nvSpPr>
            <p:spPr bwMode="auto">
              <a:xfrm>
                <a:off x="635" y="2312"/>
                <a:ext cx="457" cy="4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79" name="Oval 22"/>
            <p:cNvSpPr>
              <a:spLocks noChangeArrowheads="1"/>
            </p:cNvSpPr>
            <p:nvPr/>
          </p:nvSpPr>
          <p:spPr bwMode="auto">
            <a:xfrm>
              <a:off x="768" y="2445"/>
              <a:ext cx="191" cy="19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14" name="Group 23"/>
          <p:cNvGrpSpPr>
            <a:grpSpLocks/>
          </p:cNvGrpSpPr>
          <p:nvPr/>
        </p:nvGrpSpPr>
        <p:grpSpPr bwMode="auto">
          <a:xfrm>
            <a:off x="1219200" y="2667000"/>
            <a:ext cx="1600200" cy="527050"/>
            <a:chOff x="882" y="2318"/>
            <a:chExt cx="538" cy="284"/>
          </a:xfrm>
        </p:grpSpPr>
        <p:grpSp>
          <p:nvGrpSpPr>
            <p:cNvPr id="25760" name="Group 24"/>
            <p:cNvGrpSpPr>
              <a:grpSpLocks/>
            </p:cNvGrpSpPr>
            <p:nvPr/>
          </p:nvGrpSpPr>
          <p:grpSpPr bwMode="auto">
            <a:xfrm>
              <a:off x="882" y="2318"/>
              <a:ext cx="538" cy="284"/>
              <a:chOff x="882" y="2318"/>
              <a:chExt cx="538" cy="284"/>
            </a:xfrm>
          </p:grpSpPr>
          <p:grpSp>
            <p:nvGrpSpPr>
              <p:cNvPr id="25763" name="Group 25"/>
              <p:cNvGrpSpPr>
                <a:grpSpLocks/>
              </p:cNvGrpSpPr>
              <p:nvPr/>
            </p:nvGrpSpPr>
            <p:grpSpPr bwMode="auto">
              <a:xfrm>
                <a:off x="882" y="2401"/>
                <a:ext cx="528" cy="201"/>
                <a:chOff x="882" y="2401"/>
                <a:chExt cx="528" cy="201"/>
              </a:xfrm>
            </p:grpSpPr>
            <p:grpSp>
              <p:nvGrpSpPr>
                <p:cNvPr id="25768" name="Group 26"/>
                <p:cNvGrpSpPr>
                  <a:grpSpLocks/>
                </p:cNvGrpSpPr>
                <p:nvPr/>
              </p:nvGrpSpPr>
              <p:grpSpPr bwMode="auto">
                <a:xfrm>
                  <a:off x="882" y="2527"/>
                  <a:ext cx="33" cy="75"/>
                  <a:chOff x="882" y="2527"/>
                  <a:chExt cx="33" cy="75"/>
                </a:xfrm>
              </p:grpSpPr>
              <p:sp>
                <p:nvSpPr>
                  <p:cNvPr id="25775" name="Freeform 27"/>
                  <p:cNvSpPr>
                    <a:spLocks/>
                  </p:cNvSpPr>
                  <p:nvPr/>
                </p:nvSpPr>
                <p:spPr bwMode="auto">
                  <a:xfrm>
                    <a:off x="906"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Freeform 28"/>
                  <p:cNvSpPr>
                    <a:spLocks/>
                  </p:cNvSpPr>
                  <p:nvPr/>
                </p:nvSpPr>
                <p:spPr bwMode="auto">
                  <a:xfrm>
                    <a:off x="882"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7" name="Freeform 29"/>
                  <p:cNvSpPr>
                    <a:spLocks/>
                  </p:cNvSpPr>
                  <p:nvPr/>
                </p:nvSpPr>
                <p:spPr bwMode="auto">
                  <a:xfrm>
                    <a:off x="882"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769" name="Freeform 30"/>
                <p:cNvSpPr>
                  <a:spLocks/>
                </p:cNvSpPr>
                <p:nvPr/>
              </p:nvSpPr>
              <p:spPr bwMode="auto">
                <a:xfrm>
                  <a:off x="901"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0" name="Freeform 31"/>
                <p:cNvSpPr>
                  <a:spLocks/>
                </p:cNvSpPr>
                <p:nvPr/>
              </p:nvSpPr>
              <p:spPr bwMode="auto">
                <a:xfrm>
                  <a:off x="1274"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1" name="Freeform 32"/>
                <p:cNvSpPr>
                  <a:spLocks/>
                </p:cNvSpPr>
                <p:nvPr/>
              </p:nvSpPr>
              <p:spPr bwMode="auto">
                <a:xfrm>
                  <a:off x="1261"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2" name="Freeform 33"/>
                <p:cNvSpPr>
                  <a:spLocks/>
                </p:cNvSpPr>
                <p:nvPr/>
              </p:nvSpPr>
              <p:spPr bwMode="auto">
                <a:xfrm>
                  <a:off x="1337"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3" name="Freeform 34"/>
                <p:cNvSpPr>
                  <a:spLocks/>
                </p:cNvSpPr>
                <p:nvPr/>
              </p:nvSpPr>
              <p:spPr bwMode="auto">
                <a:xfrm>
                  <a:off x="1342"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4" name="Freeform 35"/>
                <p:cNvSpPr>
                  <a:spLocks/>
                </p:cNvSpPr>
                <p:nvPr/>
              </p:nvSpPr>
              <p:spPr bwMode="auto">
                <a:xfrm>
                  <a:off x="901"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764" name="Group 36"/>
              <p:cNvGrpSpPr>
                <a:grpSpLocks/>
              </p:cNvGrpSpPr>
              <p:nvPr/>
            </p:nvGrpSpPr>
            <p:grpSpPr bwMode="auto">
              <a:xfrm>
                <a:off x="1115" y="2318"/>
                <a:ext cx="305" cy="265"/>
                <a:chOff x="1115" y="2318"/>
                <a:chExt cx="305" cy="265"/>
              </a:xfrm>
            </p:grpSpPr>
            <p:sp>
              <p:nvSpPr>
                <p:cNvPr id="25765" name="Freeform 37"/>
                <p:cNvSpPr>
                  <a:spLocks/>
                </p:cNvSpPr>
                <p:nvPr/>
              </p:nvSpPr>
              <p:spPr bwMode="auto">
                <a:xfrm>
                  <a:off x="1116"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6" name="Freeform 38"/>
                <p:cNvSpPr>
                  <a:spLocks/>
                </p:cNvSpPr>
                <p:nvPr/>
              </p:nvSpPr>
              <p:spPr bwMode="auto">
                <a:xfrm>
                  <a:off x="1118"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7" name="Freeform 39"/>
                <p:cNvSpPr>
                  <a:spLocks/>
                </p:cNvSpPr>
                <p:nvPr/>
              </p:nvSpPr>
              <p:spPr bwMode="auto">
                <a:xfrm>
                  <a:off x="1115"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5761" name="Freeform 40"/>
            <p:cNvSpPr>
              <a:spLocks/>
            </p:cNvSpPr>
            <p:nvPr/>
          </p:nvSpPr>
          <p:spPr bwMode="auto">
            <a:xfrm>
              <a:off x="1049"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2" name="Freeform 41"/>
            <p:cNvSpPr>
              <a:spLocks/>
            </p:cNvSpPr>
            <p:nvPr/>
          </p:nvSpPr>
          <p:spPr bwMode="auto">
            <a:xfrm>
              <a:off x="1065"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09" name="Group 42"/>
          <p:cNvGrpSpPr>
            <a:grpSpLocks/>
          </p:cNvGrpSpPr>
          <p:nvPr/>
        </p:nvGrpSpPr>
        <p:grpSpPr bwMode="auto">
          <a:xfrm>
            <a:off x="6400800" y="3046413"/>
            <a:ext cx="1984375" cy="1984375"/>
            <a:chOff x="4223" y="1919"/>
            <a:chExt cx="1250" cy="1250"/>
          </a:xfrm>
        </p:grpSpPr>
        <p:grpSp>
          <p:nvGrpSpPr>
            <p:cNvPr id="25752" name="Group 43"/>
            <p:cNvGrpSpPr>
              <a:grpSpLocks/>
            </p:cNvGrpSpPr>
            <p:nvPr/>
          </p:nvGrpSpPr>
          <p:grpSpPr bwMode="auto">
            <a:xfrm>
              <a:off x="4223" y="1919"/>
              <a:ext cx="1250" cy="1250"/>
              <a:chOff x="4223" y="1919"/>
              <a:chExt cx="1250" cy="1250"/>
            </a:xfrm>
          </p:grpSpPr>
          <p:grpSp>
            <p:nvGrpSpPr>
              <p:cNvPr id="25754" name="Group 44"/>
              <p:cNvGrpSpPr>
                <a:grpSpLocks/>
              </p:cNvGrpSpPr>
              <p:nvPr/>
            </p:nvGrpSpPr>
            <p:grpSpPr bwMode="auto">
              <a:xfrm>
                <a:off x="4223" y="1919"/>
                <a:ext cx="1250" cy="1250"/>
                <a:chOff x="4223" y="1919"/>
                <a:chExt cx="1250" cy="1250"/>
              </a:xfrm>
            </p:grpSpPr>
            <p:grpSp>
              <p:nvGrpSpPr>
                <p:cNvPr id="25756" name="Group 45"/>
                <p:cNvGrpSpPr>
                  <a:grpSpLocks/>
                </p:cNvGrpSpPr>
                <p:nvPr/>
              </p:nvGrpSpPr>
              <p:grpSpPr bwMode="auto">
                <a:xfrm>
                  <a:off x="4223" y="1919"/>
                  <a:ext cx="1250" cy="1250"/>
                  <a:chOff x="4223" y="1919"/>
                  <a:chExt cx="1250" cy="1250"/>
                </a:xfrm>
              </p:grpSpPr>
              <p:sp>
                <p:nvSpPr>
                  <p:cNvPr id="25758" name="Oval 46"/>
                  <p:cNvSpPr>
                    <a:spLocks noChangeArrowheads="1"/>
                  </p:cNvSpPr>
                  <p:nvPr/>
                </p:nvSpPr>
                <p:spPr bwMode="auto">
                  <a:xfrm>
                    <a:off x="4223" y="1919"/>
                    <a:ext cx="1250" cy="12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5759" name="Oval 47"/>
                  <p:cNvSpPr>
                    <a:spLocks noChangeArrowheads="1"/>
                  </p:cNvSpPr>
                  <p:nvPr/>
                </p:nvSpPr>
                <p:spPr bwMode="auto">
                  <a:xfrm>
                    <a:off x="4356" y="2045"/>
                    <a:ext cx="983" cy="9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57" name="Oval 48"/>
                <p:cNvSpPr>
                  <a:spLocks noChangeArrowheads="1"/>
                </p:cNvSpPr>
                <p:nvPr/>
              </p:nvSpPr>
              <p:spPr bwMode="auto">
                <a:xfrm>
                  <a:off x="4489" y="2180"/>
                  <a:ext cx="717" cy="723"/>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55" name="Oval 49"/>
              <p:cNvSpPr>
                <a:spLocks noChangeArrowheads="1"/>
              </p:cNvSpPr>
              <p:nvPr/>
            </p:nvSpPr>
            <p:spPr bwMode="auto">
              <a:xfrm>
                <a:off x="4619" y="2312"/>
                <a:ext cx="457" cy="4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25753" name="Oval 50"/>
            <p:cNvSpPr>
              <a:spLocks noChangeArrowheads="1"/>
            </p:cNvSpPr>
            <p:nvPr/>
          </p:nvSpPr>
          <p:spPr bwMode="auto">
            <a:xfrm>
              <a:off x="4752" y="2445"/>
              <a:ext cx="191" cy="19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23" name="Group 52"/>
          <p:cNvGrpSpPr>
            <a:grpSpLocks/>
          </p:cNvGrpSpPr>
          <p:nvPr/>
        </p:nvGrpSpPr>
        <p:grpSpPr bwMode="auto">
          <a:xfrm>
            <a:off x="7454900" y="3379788"/>
            <a:ext cx="1317625" cy="658812"/>
            <a:chOff x="4858" y="2142"/>
            <a:chExt cx="519" cy="404"/>
          </a:xfrm>
        </p:grpSpPr>
        <p:sp>
          <p:nvSpPr>
            <p:cNvPr id="25737" name="Freeform 53"/>
            <p:cNvSpPr>
              <a:spLocks/>
            </p:cNvSpPr>
            <p:nvPr/>
          </p:nvSpPr>
          <p:spPr bwMode="auto">
            <a:xfrm>
              <a:off x="4863"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8" name="Freeform 54"/>
            <p:cNvSpPr>
              <a:spLocks/>
            </p:cNvSpPr>
            <p:nvPr/>
          </p:nvSpPr>
          <p:spPr bwMode="auto">
            <a:xfrm>
              <a:off x="4858"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9" name="Freeform 55"/>
            <p:cNvSpPr>
              <a:spLocks/>
            </p:cNvSpPr>
            <p:nvPr/>
          </p:nvSpPr>
          <p:spPr bwMode="auto">
            <a:xfrm>
              <a:off x="4873"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740" name="Group 56"/>
            <p:cNvGrpSpPr>
              <a:grpSpLocks/>
            </p:cNvGrpSpPr>
            <p:nvPr/>
          </p:nvGrpSpPr>
          <p:grpSpPr bwMode="auto">
            <a:xfrm>
              <a:off x="4877" y="2142"/>
              <a:ext cx="500" cy="385"/>
              <a:chOff x="4877" y="2142"/>
              <a:chExt cx="500" cy="385"/>
            </a:xfrm>
          </p:grpSpPr>
          <p:sp>
            <p:nvSpPr>
              <p:cNvPr id="25741" name="Freeform 57"/>
              <p:cNvSpPr>
                <a:spLocks/>
              </p:cNvSpPr>
              <p:nvPr/>
            </p:nvSpPr>
            <p:spPr bwMode="auto">
              <a:xfrm>
                <a:off x="4877"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2" name="Freeform 58"/>
              <p:cNvSpPr>
                <a:spLocks/>
              </p:cNvSpPr>
              <p:nvPr/>
            </p:nvSpPr>
            <p:spPr bwMode="auto">
              <a:xfrm>
                <a:off x="5193"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3" name="Freeform 59"/>
              <p:cNvSpPr>
                <a:spLocks/>
              </p:cNvSpPr>
              <p:nvPr/>
            </p:nvSpPr>
            <p:spPr bwMode="auto">
              <a:xfrm>
                <a:off x="5191"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4" name="Freeform 60"/>
              <p:cNvSpPr>
                <a:spLocks/>
              </p:cNvSpPr>
              <p:nvPr/>
            </p:nvSpPr>
            <p:spPr bwMode="auto">
              <a:xfrm>
                <a:off x="5253"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5" name="Freeform 61"/>
              <p:cNvSpPr>
                <a:spLocks/>
              </p:cNvSpPr>
              <p:nvPr/>
            </p:nvSpPr>
            <p:spPr bwMode="auto">
              <a:xfrm>
                <a:off x="5254"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6" name="Freeform 62"/>
              <p:cNvSpPr>
                <a:spLocks/>
              </p:cNvSpPr>
              <p:nvPr/>
            </p:nvSpPr>
            <p:spPr bwMode="auto">
              <a:xfrm>
                <a:off x="5061"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7" name="Freeform 63"/>
              <p:cNvSpPr>
                <a:spLocks/>
              </p:cNvSpPr>
              <p:nvPr/>
            </p:nvSpPr>
            <p:spPr bwMode="auto">
              <a:xfrm>
                <a:off x="5069"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8" name="Freeform 64"/>
              <p:cNvSpPr>
                <a:spLocks/>
              </p:cNvSpPr>
              <p:nvPr/>
            </p:nvSpPr>
            <p:spPr bwMode="auto">
              <a:xfrm>
                <a:off x="5074"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9" name="Freeform 65"/>
              <p:cNvSpPr>
                <a:spLocks/>
              </p:cNvSpPr>
              <p:nvPr/>
            </p:nvSpPr>
            <p:spPr bwMode="auto">
              <a:xfrm>
                <a:off x="5008"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0" name="Freeform 66"/>
              <p:cNvSpPr>
                <a:spLocks/>
              </p:cNvSpPr>
              <p:nvPr/>
            </p:nvSpPr>
            <p:spPr bwMode="auto">
              <a:xfrm>
                <a:off x="5021"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Freeform 67"/>
              <p:cNvSpPr>
                <a:spLocks/>
              </p:cNvSpPr>
              <p:nvPr/>
            </p:nvSpPr>
            <p:spPr bwMode="auto">
              <a:xfrm>
                <a:off x="4877"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25" name="Group 68"/>
          <p:cNvGrpSpPr>
            <a:grpSpLocks/>
          </p:cNvGrpSpPr>
          <p:nvPr/>
        </p:nvGrpSpPr>
        <p:grpSpPr bwMode="auto">
          <a:xfrm>
            <a:off x="7331075" y="3200400"/>
            <a:ext cx="1154113" cy="808038"/>
            <a:chOff x="4809" y="2032"/>
            <a:chExt cx="455" cy="495"/>
          </a:xfrm>
        </p:grpSpPr>
        <p:sp>
          <p:nvSpPr>
            <p:cNvPr id="25722" name="Freeform 69"/>
            <p:cNvSpPr>
              <a:spLocks/>
            </p:cNvSpPr>
            <p:nvPr/>
          </p:nvSpPr>
          <p:spPr bwMode="auto">
            <a:xfrm>
              <a:off x="4818" y="2503"/>
              <a:ext cx="42" cy="24"/>
            </a:xfrm>
            <a:custGeom>
              <a:avLst/>
              <a:gdLst>
                <a:gd name="T0" fmla="*/ 0 w 84"/>
                <a:gd name="T1" fmla="*/ 1 h 48"/>
                <a:gd name="T2" fmla="*/ 1 w 84"/>
                <a:gd name="T3" fmla="*/ 0 h 48"/>
                <a:gd name="T4" fmla="*/ 1 w 84"/>
                <a:gd name="T5" fmla="*/ 1 h 48"/>
                <a:gd name="T6" fmla="*/ 1 w 84"/>
                <a:gd name="T7" fmla="*/ 1 h 48"/>
                <a:gd name="T8" fmla="*/ 0 w 84"/>
                <a:gd name="T9" fmla="*/ 1 h 48"/>
                <a:gd name="T10" fmla="*/ 0 60000 65536"/>
                <a:gd name="T11" fmla="*/ 0 60000 65536"/>
                <a:gd name="T12" fmla="*/ 0 60000 65536"/>
                <a:gd name="T13" fmla="*/ 0 60000 65536"/>
                <a:gd name="T14" fmla="*/ 0 60000 65536"/>
                <a:gd name="T15" fmla="*/ 0 w 84"/>
                <a:gd name="T16" fmla="*/ 0 h 48"/>
                <a:gd name="T17" fmla="*/ 84 w 84"/>
                <a:gd name="T18" fmla="*/ 48 h 48"/>
              </a:gdLst>
              <a:ahLst/>
              <a:cxnLst>
                <a:cxn ang="T10">
                  <a:pos x="T0" y="T1"/>
                </a:cxn>
                <a:cxn ang="T11">
                  <a:pos x="T2" y="T3"/>
                </a:cxn>
                <a:cxn ang="T12">
                  <a:pos x="T4" y="T5"/>
                </a:cxn>
                <a:cxn ang="T13">
                  <a:pos x="T6" y="T7"/>
                </a:cxn>
                <a:cxn ang="T14">
                  <a:pos x="T8" y="T9"/>
                </a:cxn>
              </a:cxnLst>
              <a:rect l="T15" t="T16" r="T17" b="T18"/>
              <a:pathLst>
                <a:path w="84" h="48">
                  <a:moveTo>
                    <a:pt x="0" y="31"/>
                  </a:moveTo>
                  <a:lnTo>
                    <a:pt x="25" y="0"/>
                  </a:lnTo>
                  <a:lnTo>
                    <a:pt x="84" y="39"/>
                  </a:lnTo>
                  <a:lnTo>
                    <a:pt x="19" y="48"/>
                  </a:lnTo>
                  <a:lnTo>
                    <a:pt x="0" y="3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3" name="Freeform 70"/>
            <p:cNvSpPr>
              <a:spLocks/>
            </p:cNvSpPr>
            <p:nvPr/>
          </p:nvSpPr>
          <p:spPr bwMode="auto">
            <a:xfrm>
              <a:off x="4812" y="2466"/>
              <a:ext cx="48" cy="57"/>
            </a:xfrm>
            <a:custGeom>
              <a:avLst/>
              <a:gdLst>
                <a:gd name="T0" fmla="*/ 0 w 96"/>
                <a:gd name="T1" fmla="*/ 0 h 113"/>
                <a:gd name="T2" fmla="*/ 1 w 96"/>
                <a:gd name="T3" fmla="*/ 1 h 113"/>
                <a:gd name="T4" fmla="*/ 1 w 96"/>
                <a:gd name="T5" fmla="*/ 1 h 113"/>
                <a:gd name="T6" fmla="*/ 1 w 96"/>
                <a:gd name="T7" fmla="*/ 1 h 113"/>
                <a:gd name="T8" fmla="*/ 0 w 96"/>
                <a:gd name="T9" fmla="*/ 0 h 113"/>
                <a:gd name="T10" fmla="*/ 0 60000 65536"/>
                <a:gd name="T11" fmla="*/ 0 60000 65536"/>
                <a:gd name="T12" fmla="*/ 0 60000 65536"/>
                <a:gd name="T13" fmla="*/ 0 60000 65536"/>
                <a:gd name="T14" fmla="*/ 0 60000 65536"/>
                <a:gd name="T15" fmla="*/ 0 w 96"/>
                <a:gd name="T16" fmla="*/ 0 h 113"/>
                <a:gd name="T17" fmla="*/ 96 w 96"/>
                <a:gd name="T18" fmla="*/ 113 h 113"/>
              </a:gdLst>
              <a:ahLst/>
              <a:cxnLst>
                <a:cxn ang="T10">
                  <a:pos x="T0" y="T1"/>
                </a:cxn>
                <a:cxn ang="T11">
                  <a:pos x="T2" y="T3"/>
                </a:cxn>
                <a:cxn ang="T12">
                  <a:pos x="T4" y="T5"/>
                </a:cxn>
                <a:cxn ang="T13">
                  <a:pos x="T6" y="T7"/>
                </a:cxn>
                <a:cxn ang="T14">
                  <a:pos x="T8" y="T9"/>
                </a:cxn>
              </a:cxnLst>
              <a:rect l="T15" t="T16" r="T17" b="T18"/>
              <a:pathLst>
                <a:path w="96" h="113">
                  <a:moveTo>
                    <a:pt x="0" y="0"/>
                  </a:moveTo>
                  <a:lnTo>
                    <a:pt x="57" y="53"/>
                  </a:lnTo>
                  <a:lnTo>
                    <a:pt x="96" y="113"/>
                  </a:lnTo>
                  <a:lnTo>
                    <a:pt x="37" y="73"/>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4" name="Freeform 71"/>
            <p:cNvSpPr>
              <a:spLocks/>
            </p:cNvSpPr>
            <p:nvPr/>
          </p:nvSpPr>
          <p:spPr bwMode="auto">
            <a:xfrm>
              <a:off x="4809" y="2468"/>
              <a:ext cx="21" cy="50"/>
            </a:xfrm>
            <a:custGeom>
              <a:avLst/>
              <a:gdLst>
                <a:gd name="T0" fmla="*/ 0 w 43"/>
                <a:gd name="T1" fmla="*/ 0 h 101"/>
                <a:gd name="T2" fmla="*/ 0 w 43"/>
                <a:gd name="T3" fmla="*/ 0 h 101"/>
                <a:gd name="T4" fmla="*/ 0 w 43"/>
                <a:gd name="T5" fmla="*/ 0 h 101"/>
                <a:gd name="T6" fmla="*/ 0 w 43"/>
                <a:gd name="T7" fmla="*/ 0 h 101"/>
                <a:gd name="T8" fmla="*/ 0 w 43"/>
                <a:gd name="T9" fmla="*/ 0 h 101"/>
                <a:gd name="T10" fmla="*/ 0 60000 65536"/>
                <a:gd name="T11" fmla="*/ 0 60000 65536"/>
                <a:gd name="T12" fmla="*/ 0 60000 65536"/>
                <a:gd name="T13" fmla="*/ 0 60000 65536"/>
                <a:gd name="T14" fmla="*/ 0 60000 65536"/>
                <a:gd name="T15" fmla="*/ 0 w 43"/>
                <a:gd name="T16" fmla="*/ 0 h 101"/>
                <a:gd name="T17" fmla="*/ 43 w 43"/>
                <a:gd name="T18" fmla="*/ 101 h 101"/>
              </a:gdLst>
              <a:ahLst/>
              <a:cxnLst>
                <a:cxn ang="T10">
                  <a:pos x="T0" y="T1"/>
                </a:cxn>
                <a:cxn ang="T11">
                  <a:pos x="T2" y="T3"/>
                </a:cxn>
                <a:cxn ang="T12">
                  <a:pos x="T4" y="T5"/>
                </a:cxn>
                <a:cxn ang="T13">
                  <a:pos x="T6" y="T7"/>
                </a:cxn>
                <a:cxn ang="T14">
                  <a:pos x="T8" y="T9"/>
                </a:cxn>
              </a:cxnLst>
              <a:rect l="T15" t="T16" r="T17" b="T18"/>
              <a:pathLst>
                <a:path w="43" h="101">
                  <a:moveTo>
                    <a:pt x="7" y="0"/>
                  </a:moveTo>
                  <a:lnTo>
                    <a:pt x="43" y="70"/>
                  </a:lnTo>
                  <a:lnTo>
                    <a:pt x="16" y="101"/>
                  </a:lnTo>
                  <a:lnTo>
                    <a:pt x="0" y="82"/>
                  </a:lnTo>
                  <a:lnTo>
                    <a:pt x="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5" name="Freeform 72"/>
            <p:cNvSpPr>
              <a:spLocks/>
            </p:cNvSpPr>
            <p:nvPr/>
          </p:nvSpPr>
          <p:spPr bwMode="auto">
            <a:xfrm>
              <a:off x="4826" y="2158"/>
              <a:ext cx="328" cy="350"/>
            </a:xfrm>
            <a:custGeom>
              <a:avLst/>
              <a:gdLst>
                <a:gd name="T0" fmla="*/ 1 w 654"/>
                <a:gd name="T1" fmla="*/ 0 h 699"/>
                <a:gd name="T2" fmla="*/ 1 w 654"/>
                <a:gd name="T3" fmla="*/ 1 h 699"/>
                <a:gd name="T4" fmla="*/ 0 w 654"/>
                <a:gd name="T5" fmla="*/ 1 h 699"/>
                <a:gd name="T6" fmla="*/ 1 w 654"/>
                <a:gd name="T7" fmla="*/ 1 h 699"/>
                <a:gd name="T8" fmla="*/ 1 w 654"/>
                <a:gd name="T9" fmla="*/ 1 h 699"/>
                <a:gd name="T10" fmla="*/ 1 w 654"/>
                <a:gd name="T11" fmla="*/ 1 h 699"/>
                <a:gd name="T12" fmla="*/ 1 w 654"/>
                <a:gd name="T13" fmla="*/ 1 h 699"/>
                <a:gd name="T14" fmla="*/ 1 w 654"/>
                <a:gd name="T15" fmla="*/ 1 h 699"/>
                <a:gd name="T16" fmla="*/ 1 w 654"/>
                <a:gd name="T17" fmla="*/ 1 h 699"/>
                <a:gd name="T18" fmla="*/ 1 w 654"/>
                <a:gd name="T19" fmla="*/ 0 h 6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4"/>
                <a:gd name="T31" fmla="*/ 0 h 699"/>
                <a:gd name="T32" fmla="*/ 654 w 654"/>
                <a:gd name="T33" fmla="*/ 699 h 6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4" h="699">
                  <a:moveTo>
                    <a:pt x="492" y="0"/>
                  </a:moveTo>
                  <a:lnTo>
                    <a:pt x="2" y="665"/>
                  </a:lnTo>
                  <a:lnTo>
                    <a:pt x="0" y="673"/>
                  </a:lnTo>
                  <a:lnTo>
                    <a:pt x="1" y="683"/>
                  </a:lnTo>
                  <a:lnTo>
                    <a:pt x="4" y="692"/>
                  </a:lnTo>
                  <a:lnTo>
                    <a:pt x="10" y="697"/>
                  </a:lnTo>
                  <a:lnTo>
                    <a:pt x="19" y="699"/>
                  </a:lnTo>
                  <a:lnTo>
                    <a:pt x="29" y="698"/>
                  </a:lnTo>
                  <a:lnTo>
                    <a:pt x="654" y="139"/>
                  </a:lnTo>
                  <a:lnTo>
                    <a:pt x="49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6" name="Freeform 73"/>
            <p:cNvSpPr>
              <a:spLocks/>
            </p:cNvSpPr>
            <p:nvPr/>
          </p:nvSpPr>
          <p:spPr bwMode="auto">
            <a:xfrm>
              <a:off x="5065" y="2125"/>
              <a:ext cx="137" cy="63"/>
            </a:xfrm>
            <a:custGeom>
              <a:avLst/>
              <a:gdLst>
                <a:gd name="T0" fmla="*/ 1 w 273"/>
                <a:gd name="T1" fmla="*/ 0 h 125"/>
                <a:gd name="T2" fmla="*/ 1 w 273"/>
                <a:gd name="T3" fmla="*/ 1 h 125"/>
                <a:gd name="T4" fmla="*/ 1 w 273"/>
                <a:gd name="T5" fmla="*/ 1 h 125"/>
                <a:gd name="T6" fmla="*/ 1 w 273"/>
                <a:gd name="T7" fmla="*/ 1 h 125"/>
                <a:gd name="T8" fmla="*/ 1 w 273"/>
                <a:gd name="T9" fmla="*/ 1 h 125"/>
                <a:gd name="T10" fmla="*/ 1 w 273"/>
                <a:gd name="T11" fmla="*/ 1 h 125"/>
                <a:gd name="T12" fmla="*/ 0 w 273"/>
                <a:gd name="T13" fmla="*/ 1 h 125"/>
                <a:gd name="T14" fmla="*/ 1 w 273"/>
                <a:gd name="T15" fmla="*/ 0 h 125"/>
                <a:gd name="T16" fmla="*/ 0 60000 65536"/>
                <a:gd name="T17" fmla="*/ 0 60000 65536"/>
                <a:gd name="T18" fmla="*/ 0 60000 65536"/>
                <a:gd name="T19" fmla="*/ 0 60000 65536"/>
                <a:gd name="T20" fmla="*/ 0 60000 65536"/>
                <a:gd name="T21" fmla="*/ 0 60000 65536"/>
                <a:gd name="T22" fmla="*/ 0 60000 65536"/>
                <a:gd name="T23" fmla="*/ 0 60000 65536"/>
                <a:gd name="T24" fmla="*/ 0 w 273"/>
                <a:gd name="T25" fmla="*/ 0 h 125"/>
                <a:gd name="T26" fmla="*/ 273 w 273"/>
                <a:gd name="T27" fmla="*/ 125 h 1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 h="125">
                  <a:moveTo>
                    <a:pt x="77" y="0"/>
                  </a:moveTo>
                  <a:lnTo>
                    <a:pt x="273" y="62"/>
                  </a:lnTo>
                  <a:lnTo>
                    <a:pt x="259" y="77"/>
                  </a:lnTo>
                  <a:lnTo>
                    <a:pt x="257" y="91"/>
                  </a:lnTo>
                  <a:lnTo>
                    <a:pt x="94" y="34"/>
                  </a:lnTo>
                  <a:lnTo>
                    <a:pt x="2" y="125"/>
                  </a:lnTo>
                  <a:lnTo>
                    <a:pt x="0" y="93"/>
                  </a:lnTo>
                  <a:lnTo>
                    <a:pt x="7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7" name="Freeform 74"/>
            <p:cNvSpPr>
              <a:spLocks/>
            </p:cNvSpPr>
            <p:nvPr/>
          </p:nvSpPr>
          <p:spPr bwMode="auto">
            <a:xfrm>
              <a:off x="5110" y="2138"/>
              <a:ext cx="95" cy="55"/>
            </a:xfrm>
            <a:custGeom>
              <a:avLst/>
              <a:gdLst>
                <a:gd name="T0" fmla="*/ 0 w 189"/>
                <a:gd name="T1" fmla="*/ 0 h 109"/>
                <a:gd name="T2" fmla="*/ 1 w 189"/>
                <a:gd name="T3" fmla="*/ 1 h 109"/>
                <a:gd name="T4" fmla="*/ 1 w 189"/>
                <a:gd name="T5" fmla="*/ 1 h 109"/>
                <a:gd name="T6" fmla="*/ 1 w 189"/>
                <a:gd name="T7" fmla="*/ 1 h 109"/>
                <a:gd name="T8" fmla="*/ 1 w 189"/>
                <a:gd name="T9" fmla="*/ 1 h 109"/>
                <a:gd name="T10" fmla="*/ 1 w 189"/>
                <a:gd name="T11" fmla="*/ 1 h 109"/>
                <a:gd name="T12" fmla="*/ 1 w 189"/>
                <a:gd name="T13" fmla="*/ 1 h 109"/>
                <a:gd name="T14" fmla="*/ 1 w 189"/>
                <a:gd name="T15" fmla="*/ 1 h 109"/>
                <a:gd name="T16" fmla="*/ 1 w 189"/>
                <a:gd name="T17" fmla="*/ 1 h 109"/>
                <a:gd name="T18" fmla="*/ 0 w 189"/>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9"/>
                <a:gd name="T31" fmla="*/ 0 h 109"/>
                <a:gd name="T32" fmla="*/ 189 w 189"/>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9" h="109">
                  <a:moveTo>
                    <a:pt x="0" y="0"/>
                  </a:moveTo>
                  <a:lnTo>
                    <a:pt x="186" y="52"/>
                  </a:lnTo>
                  <a:lnTo>
                    <a:pt x="189" y="70"/>
                  </a:lnTo>
                  <a:lnTo>
                    <a:pt x="186" y="85"/>
                  </a:lnTo>
                  <a:lnTo>
                    <a:pt x="178" y="98"/>
                  </a:lnTo>
                  <a:lnTo>
                    <a:pt x="147" y="109"/>
                  </a:lnTo>
                  <a:lnTo>
                    <a:pt x="97" y="96"/>
                  </a:lnTo>
                  <a:lnTo>
                    <a:pt x="37" y="59"/>
                  </a:lnTo>
                  <a:lnTo>
                    <a:pt x="5" y="22"/>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8" name="Freeform 75"/>
            <p:cNvSpPr>
              <a:spLocks/>
            </p:cNvSpPr>
            <p:nvPr/>
          </p:nvSpPr>
          <p:spPr bwMode="auto">
            <a:xfrm>
              <a:off x="5101" y="2101"/>
              <a:ext cx="102" cy="56"/>
            </a:xfrm>
            <a:custGeom>
              <a:avLst/>
              <a:gdLst>
                <a:gd name="T0" fmla="*/ 1 w 203"/>
                <a:gd name="T1" fmla="*/ 1 h 111"/>
                <a:gd name="T2" fmla="*/ 1 w 203"/>
                <a:gd name="T3" fmla="*/ 1 h 111"/>
                <a:gd name="T4" fmla="*/ 1 w 203"/>
                <a:gd name="T5" fmla="*/ 1 h 111"/>
                <a:gd name="T6" fmla="*/ 1 w 203"/>
                <a:gd name="T7" fmla="*/ 1 h 111"/>
                <a:gd name="T8" fmla="*/ 1 w 203"/>
                <a:gd name="T9" fmla="*/ 1 h 111"/>
                <a:gd name="T10" fmla="*/ 1 w 203"/>
                <a:gd name="T11" fmla="*/ 1 h 111"/>
                <a:gd name="T12" fmla="*/ 1 w 203"/>
                <a:gd name="T13" fmla="*/ 1 h 111"/>
                <a:gd name="T14" fmla="*/ 1 w 203"/>
                <a:gd name="T15" fmla="*/ 1 h 111"/>
                <a:gd name="T16" fmla="*/ 1 w 203"/>
                <a:gd name="T17" fmla="*/ 1 h 111"/>
                <a:gd name="T18" fmla="*/ 1 w 203"/>
                <a:gd name="T19" fmla="*/ 1 h 111"/>
                <a:gd name="T20" fmla="*/ 1 w 203"/>
                <a:gd name="T21" fmla="*/ 0 h 111"/>
                <a:gd name="T22" fmla="*/ 1 w 203"/>
                <a:gd name="T23" fmla="*/ 0 h 111"/>
                <a:gd name="T24" fmla="*/ 1 w 203"/>
                <a:gd name="T25" fmla="*/ 1 h 111"/>
                <a:gd name="T26" fmla="*/ 1 w 203"/>
                <a:gd name="T27" fmla="*/ 1 h 111"/>
                <a:gd name="T28" fmla="*/ 1 w 203"/>
                <a:gd name="T29" fmla="*/ 1 h 111"/>
                <a:gd name="T30" fmla="*/ 1 w 203"/>
                <a:gd name="T31" fmla="*/ 1 h 111"/>
                <a:gd name="T32" fmla="*/ 0 w 203"/>
                <a:gd name="T33" fmla="*/ 1 h 111"/>
                <a:gd name="T34" fmla="*/ 1 w 203"/>
                <a:gd name="T35" fmla="*/ 1 h 1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
                <a:gd name="T55" fmla="*/ 0 h 111"/>
                <a:gd name="T56" fmla="*/ 203 w 203"/>
                <a:gd name="T57" fmla="*/ 111 h 1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 h="111">
                  <a:moveTo>
                    <a:pt x="10" y="53"/>
                  </a:moveTo>
                  <a:lnTo>
                    <a:pt x="203" y="111"/>
                  </a:lnTo>
                  <a:lnTo>
                    <a:pt x="198" y="92"/>
                  </a:lnTo>
                  <a:lnTo>
                    <a:pt x="190" y="77"/>
                  </a:lnTo>
                  <a:lnTo>
                    <a:pt x="176" y="57"/>
                  </a:lnTo>
                  <a:lnTo>
                    <a:pt x="165" y="43"/>
                  </a:lnTo>
                  <a:lnTo>
                    <a:pt x="148" y="28"/>
                  </a:lnTo>
                  <a:lnTo>
                    <a:pt x="130" y="17"/>
                  </a:lnTo>
                  <a:lnTo>
                    <a:pt x="109" y="9"/>
                  </a:lnTo>
                  <a:lnTo>
                    <a:pt x="90" y="3"/>
                  </a:lnTo>
                  <a:lnTo>
                    <a:pt x="69" y="0"/>
                  </a:lnTo>
                  <a:lnTo>
                    <a:pt x="53" y="0"/>
                  </a:lnTo>
                  <a:lnTo>
                    <a:pt x="39" y="2"/>
                  </a:lnTo>
                  <a:lnTo>
                    <a:pt x="22" y="8"/>
                  </a:lnTo>
                  <a:lnTo>
                    <a:pt x="10" y="17"/>
                  </a:lnTo>
                  <a:lnTo>
                    <a:pt x="3" y="29"/>
                  </a:lnTo>
                  <a:lnTo>
                    <a:pt x="0" y="50"/>
                  </a:lnTo>
                  <a:lnTo>
                    <a:pt x="10" y="5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9" name="Freeform 76"/>
            <p:cNvSpPr>
              <a:spLocks/>
            </p:cNvSpPr>
            <p:nvPr/>
          </p:nvSpPr>
          <p:spPr bwMode="auto">
            <a:xfrm>
              <a:off x="5060" y="2117"/>
              <a:ext cx="140" cy="125"/>
            </a:xfrm>
            <a:custGeom>
              <a:avLst/>
              <a:gdLst>
                <a:gd name="T0" fmla="*/ 1 w 280"/>
                <a:gd name="T1" fmla="*/ 0 h 250"/>
                <a:gd name="T2" fmla="*/ 1 w 280"/>
                <a:gd name="T3" fmla="*/ 1 h 250"/>
                <a:gd name="T4" fmla="*/ 0 w 280"/>
                <a:gd name="T5" fmla="*/ 1 h 250"/>
                <a:gd name="T6" fmla="*/ 0 w 280"/>
                <a:gd name="T7" fmla="*/ 1 h 250"/>
                <a:gd name="T8" fmla="*/ 1 w 280"/>
                <a:gd name="T9" fmla="*/ 1 h 250"/>
                <a:gd name="T10" fmla="*/ 1 w 280"/>
                <a:gd name="T11" fmla="*/ 1 h 250"/>
                <a:gd name="T12" fmla="*/ 1 w 280"/>
                <a:gd name="T13" fmla="*/ 1 h 250"/>
                <a:gd name="T14" fmla="*/ 1 w 280"/>
                <a:gd name="T15" fmla="*/ 1 h 250"/>
                <a:gd name="T16" fmla="*/ 1 w 280"/>
                <a:gd name="T17" fmla="*/ 1 h 250"/>
                <a:gd name="T18" fmla="*/ 1 w 280"/>
                <a:gd name="T19" fmla="*/ 1 h 250"/>
                <a:gd name="T20" fmla="*/ 1 w 280"/>
                <a:gd name="T21" fmla="*/ 1 h 250"/>
                <a:gd name="T22" fmla="*/ 1 w 280"/>
                <a:gd name="T23" fmla="*/ 1 h 250"/>
                <a:gd name="T24" fmla="*/ 1 w 280"/>
                <a:gd name="T25" fmla="*/ 1 h 250"/>
                <a:gd name="T26" fmla="*/ 1 w 280"/>
                <a:gd name="T27" fmla="*/ 1 h 250"/>
                <a:gd name="T28" fmla="*/ 1 w 280"/>
                <a:gd name="T29" fmla="*/ 1 h 250"/>
                <a:gd name="T30" fmla="*/ 1 w 280"/>
                <a:gd name="T31" fmla="*/ 1 h 250"/>
                <a:gd name="T32" fmla="*/ 1 w 280"/>
                <a:gd name="T33" fmla="*/ 1 h 250"/>
                <a:gd name="T34" fmla="*/ 1 w 280"/>
                <a:gd name="T35" fmla="*/ 1 h 250"/>
                <a:gd name="T36" fmla="*/ 1 w 280"/>
                <a:gd name="T37" fmla="*/ 1 h 250"/>
                <a:gd name="T38" fmla="*/ 1 w 280"/>
                <a:gd name="T39" fmla="*/ 1 h 250"/>
                <a:gd name="T40" fmla="*/ 1 w 280"/>
                <a:gd name="T41" fmla="*/ 1 h 250"/>
                <a:gd name="T42" fmla="*/ 1 w 280"/>
                <a:gd name="T43" fmla="*/ 1 h 250"/>
                <a:gd name="T44" fmla="*/ 1 w 280"/>
                <a:gd name="T45" fmla="*/ 1 h 250"/>
                <a:gd name="T46" fmla="*/ 1 w 280"/>
                <a:gd name="T47" fmla="*/ 1 h 250"/>
                <a:gd name="T48" fmla="*/ 1 w 280"/>
                <a:gd name="T49" fmla="*/ 1 h 250"/>
                <a:gd name="T50" fmla="*/ 1 w 280"/>
                <a:gd name="T51" fmla="*/ 1 h 250"/>
                <a:gd name="T52" fmla="*/ 1 w 280"/>
                <a:gd name="T53" fmla="*/ 1 h 250"/>
                <a:gd name="T54" fmla="*/ 1 w 280"/>
                <a:gd name="T55" fmla="*/ 1 h 250"/>
                <a:gd name="T56" fmla="*/ 1 w 280"/>
                <a:gd name="T57" fmla="*/ 1 h 250"/>
                <a:gd name="T58" fmla="*/ 1 w 280"/>
                <a:gd name="T59" fmla="*/ 1 h 250"/>
                <a:gd name="T60" fmla="*/ 1 w 280"/>
                <a:gd name="T61" fmla="*/ 1 h 250"/>
                <a:gd name="T62" fmla="*/ 1 w 280"/>
                <a:gd name="T63" fmla="*/ 1 h 250"/>
                <a:gd name="T64" fmla="*/ 1 w 280"/>
                <a:gd name="T65" fmla="*/ 0 h 2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0"/>
                <a:gd name="T100" fmla="*/ 0 h 250"/>
                <a:gd name="T101" fmla="*/ 280 w 280"/>
                <a:gd name="T102" fmla="*/ 250 h 2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0" h="250">
                  <a:moveTo>
                    <a:pt x="85" y="0"/>
                  </a:moveTo>
                  <a:lnTo>
                    <a:pt x="5" y="109"/>
                  </a:lnTo>
                  <a:lnTo>
                    <a:pt x="0" y="129"/>
                  </a:lnTo>
                  <a:lnTo>
                    <a:pt x="0" y="142"/>
                  </a:lnTo>
                  <a:lnTo>
                    <a:pt x="2" y="158"/>
                  </a:lnTo>
                  <a:lnTo>
                    <a:pt x="6" y="178"/>
                  </a:lnTo>
                  <a:lnTo>
                    <a:pt x="14" y="194"/>
                  </a:lnTo>
                  <a:lnTo>
                    <a:pt x="28" y="211"/>
                  </a:lnTo>
                  <a:lnTo>
                    <a:pt x="44" y="223"/>
                  </a:lnTo>
                  <a:lnTo>
                    <a:pt x="67" y="237"/>
                  </a:lnTo>
                  <a:lnTo>
                    <a:pt x="86" y="244"/>
                  </a:lnTo>
                  <a:lnTo>
                    <a:pt x="105" y="247"/>
                  </a:lnTo>
                  <a:lnTo>
                    <a:pt x="130" y="250"/>
                  </a:lnTo>
                  <a:lnTo>
                    <a:pt x="148" y="246"/>
                  </a:lnTo>
                  <a:lnTo>
                    <a:pt x="167" y="239"/>
                  </a:lnTo>
                  <a:lnTo>
                    <a:pt x="280" y="139"/>
                  </a:lnTo>
                  <a:lnTo>
                    <a:pt x="262" y="145"/>
                  </a:lnTo>
                  <a:lnTo>
                    <a:pt x="244" y="146"/>
                  </a:lnTo>
                  <a:lnTo>
                    <a:pt x="223" y="142"/>
                  </a:lnTo>
                  <a:lnTo>
                    <a:pt x="205" y="137"/>
                  </a:lnTo>
                  <a:lnTo>
                    <a:pt x="185" y="130"/>
                  </a:lnTo>
                  <a:lnTo>
                    <a:pt x="161" y="115"/>
                  </a:lnTo>
                  <a:lnTo>
                    <a:pt x="140" y="99"/>
                  </a:lnTo>
                  <a:lnTo>
                    <a:pt x="128" y="86"/>
                  </a:lnTo>
                  <a:lnTo>
                    <a:pt x="114" y="69"/>
                  </a:lnTo>
                  <a:lnTo>
                    <a:pt x="105" y="57"/>
                  </a:lnTo>
                  <a:lnTo>
                    <a:pt x="98" y="41"/>
                  </a:lnTo>
                  <a:lnTo>
                    <a:pt x="16" y="131"/>
                  </a:lnTo>
                  <a:lnTo>
                    <a:pt x="16" y="110"/>
                  </a:lnTo>
                  <a:lnTo>
                    <a:pt x="93" y="23"/>
                  </a:lnTo>
                  <a:lnTo>
                    <a:pt x="89" y="17"/>
                  </a:lnTo>
                  <a:lnTo>
                    <a:pt x="86" y="8"/>
                  </a:lnTo>
                  <a:lnTo>
                    <a:pt x="85"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730" name="Group 77"/>
            <p:cNvGrpSpPr>
              <a:grpSpLocks/>
            </p:cNvGrpSpPr>
            <p:nvPr/>
          </p:nvGrpSpPr>
          <p:grpSpPr bwMode="auto">
            <a:xfrm>
              <a:off x="4963" y="2032"/>
              <a:ext cx="301" cy="319"/>
              <a:chOff x="4963" y="2032"/>
              <a:chExt cx="301" cy="319"/>
            </a:xfrm>
          </p:grpSpPr>
          <p:sp>
            <p:nvSpPr>
              <p:cNvPr id="25734" name="Freeform 78"/>
              <p:cNvSpPr>
                <a:spLocks/>
              </p:cNvSpPr>
              <p:nvPr/>
            </p:nvSpPr>
            <p:spPr bwMode="auto">
              <a:xfrm>
                <a:off x="4988" y="2216"/>
                <a:ext cx="276" cy="135"/>
              </a:xfrm>
              <a:custGeom>
                <a:avLst/>
                <a:gdLst>
                  <a:gd name="T0" fmla="*/ 0 w 554"/>
                  <a:gd name="T1" fmla="*/ 1 h 269"/>
                  <a:gd name="T2" fmla="*/ 0 w 554"/>
                  <a:gd name="T3" fmla="*/ 0 h 269"/>
                  <a:gd name="T4" fmla="*/ 0 w 554"/>
                  <a:gd name="T5" fmla="*/ 1 h 269"/>
                  <a:gd name="T6" fmla="*/ 0 w 554"/>
                  <a:gd name="T7" fmla="*/ 1 h 269"/>
                  <a:gd name="T8" fmla="*/ 0 w 554"/>
                  <a:gd name="T9" fmla="*/ 1 h 269"/>
                  <a:gd name="T10" fmla="*/ 0 w 554"/>
                  <a:gd name="T11" fmla="*/ 1 h 269"/>
                  <a:gd name="T12" fmla="*/ 0 w 554"/>
                  <a:gd name="T13" fmla="*/ 1 h 269"/>
                  <a:gd name="T14" fmla="*/ 0 w 554"/>
                  <a:gd name="T15" fmla="*/ 1 h 269"/>
                  <a:gd name="T16" fmla="*/ 0 w 554"/>
                  <a:gd name="T17" fmla="*/ 1 h 2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4"/>
                  <a:gd name="T28" fmla="*/ 0 h 269"/>
                  <a:gd name="T29" fmla="*/ 554 w 554"/>
                  <a:gd name="T30" fmla="*/ 269 h 2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4" h="269">
                    <a:moveTo>
                      <a:pt x="0" y="269"/>
                    </a:moveTo>
                    <a:lnTo>
                      <a:pt x="315" y="0"/>
                    </a:lnTo>
                    <a:lnTo>
                      <a:pt x="554" y="13"/>
                    </a:lnTo>
                    <a:lnTo>
                      <a:pt x="421" y="84"/>
                    </a:lnTo>
                    <a:lnTo>
                      <a:pt x="444" y="90"/>
                    </a:lnTo>
                    <a:lnTo>
                      <a:pt x="298" y="163"/>
                    </a:lnTo>
                    <a:lnTo>
                      <a:pt x="322" y="170"/>
                    </a:lnTo>
                    <a:lnTo>
                      <a:pt x="165" y="245"/>
                    </a:lnTo>
                    <a:lnTo>
                      <a:pt x="0" y="26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5" name="Freeform 79"/>
              <p:cNvSpPr>
                <a:spLocks/>
              </p:cNvSpPr>
              <p:nvPr/>
            </p:nvSpPr>
            <p:spPr bwMode="auto">
              <a:xfrm>
                <a:off x="4974" y="2172"/>
                <a:ext cx="124" cy="160"/>
              </a:xfrm>
              <a:custGeom>
                <a:avLst/>
                <a:gdLst>
                  <a:gd name="T0" fmla="*/ 0 w 249"/>
                  <a:gd name="T1" fmla="*/ 0 h 322"/>
                  <a:gd name="T2" fmla="*/ 0 w 249"/>
                  <a:gd name="T3" fmla="*/ 0 h 322"/>
                  <a:gd name="T4" fmla="*/ 0 w 249"/>
                  <a:gd name="T5" fmla="*/ 0 h 322"/>
                  <a:gd name="T6" fmla="*/ 0 w 249"/>
                  <a:gd name="T7" fmla="*/ 0 h 322"/>
                  <a:gd name="T8" fmla="*/ 0 w 249"/>
                  <a:gd name="T9" fmla="*/ 0 h 322"/>
                  <a:gd name="T10" fmla="*/ 0 60000 65536"/>
                  <a:gd name="T11" fmla="*/ 0 60000 65536"/>
                  <a:gd name="T12" fmla="*/ 0 60000 65536"/>
                  <a:gd name="T13" fmla="*/ 0 60000 65536"/>
                  <a:gd name="T14" fmla="*/ 0 60000 65536"/>
                  <a:gd name="T15" fmla="*/ 0 w 249"/>
                  <a:gd name="T16" fmla="*/ 0 h 322"/>
                  <a:gd name="T17" fmla="*/ 249 w 249"/>
                  <a:gd name="T18" fmla="*/ 322 h 322"/>
                </a:gdLst>
                <a:ahLst/>
                <a:cxnLst>
                  <a:cxn ang="T10">
                    <a:pos x="T0" y="T1"/>
                  </a:cxn>
                  <a:cxn ang="T11">
                    <a:pos x="T2" y="T3"/>
                  </a:cxn>
                  <a:cxn ang="T12">
                    <a:pos x="T4" y="T5"/>
                  </a:cxn>
                  <a:cxn ang="T13">
                    <a:pos x="T6" y="T7"/>
                  </a:cxn>
                  <a:cxn ang="T14">
                    <a:pos x="T8" y="T9"/>
                  </a:cxn>
                </a:cxnLst>
                <a:rect l="T15" t="T16" r="T17" b="T18"/>
                <a:pathLst>
                  <a:path w="249" h="322">
                    <a:moveTo>
                      <a:pt x="24" y="270"/>
                    </a:moveTo>
                    <a:lnTo>
                      <a:pt x="249" y="0"/>
                    </a:lnTo>
                    <a:lnTo>
                      <a:pt x="199" y="106"/>
                    </a:lnTo>
                    <a:lnTo>
                      <a:pt x="0" y="322"/>
                    </a:lnTo>
                    <a:lnTo>
                      <a:pt x="24" y="27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6" name="Freeform 80"/>
              <p:cNvSpPr>
                <a:spLocks/>
              </p:cNvSpPr>
              <p:nvPr/>
            </p:nvSpPr>
            <p:spPr bwMode="auto">
              <a:xfrm>
                <a:off x="4963" y="2032"/>
                <a:ext cx="111" cy="287"/>
              </a:xfrm>
              <a:custGeom>
                <a:avLst/>
                <a:gdLst>
                  <a:gd name="T0" fmla="*/ 0 w 223"/>
                  <a:gd name="T1" fmla="*/ 1 h 572"/>
                  <a:gd name="T2" fmla="*/ 0 w 223"/>
                  <a:gd name="T3" fmla="*/ 1 h 572"/>
                  <a:gd name="T4" fmla="*/ 0 w 223"/>
                  <a:gd name="T5" fmla="*/ 0 h 572"/>
                  <a:gd name="T6" fmla="*/ 0 w 223"/>
                  <a:gd name="T7" fmla="*/ 1 h 572"/>
                  <a:gd name="T8" fmla="*/ 0 w 223"/>
                  <a:gd name="T9" fmla="*/ 1 h 572"/>
                  <a:gd name="T10" fmla="*/ 0 w 223"/>
                  <a:gd name="T11" fmla="*/ 1 h 572"/>
                  <a:gd name="T12" fmla="*/ 0 w 223"/>
                  <a:gd name="T13" fmla="*/ 1 h 572"/>
                  <a:gd name="T14" fmla="*/ 0 w 223"/>
                  <a:gd name="T15" fmla="*/ 1 h 572"/>
                  <a:gd name="T16" fmla="*/ 0 w 223"/>
                  <a:gd name="T17" fmla="*/ 1 h 572"/>
                  <a:gd name="T18" fmla="*/ 0 w 223"/>
                  <a:gd name="T19" fmla="*/ 1 h 5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3"/>
                  <a:gd name="T31" fmla="*/ 0 h 572"/>
                  <a:gd name="T32" fmla="*/ 223 w 223"/>
                  <a:gd name="T33" fmla="*/ 572 h 5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3" h="572">
                    <a:moveTo>
                      <a:pt x="0" y="572"/>
                    </a:moveTo>
                    <a:lnTo>
                      <a:pt x="223" y="268"/>
                    </a:lnTo>
                    <a:lnTo>
                      <a:pt x="217" y="0"/>
                    </a:lnTo>
                    <a:lnTo>
                      <a:pt x="164" y="115"/>
                    </a:lnTo>
                    <a:lnTo>
                      <a:pt x="154" y="155"/>
                    </a:lnTo>
                    <a:lnTo>
                      <a:pt x="137" y="133"/>
                    </a:lnTo>
                    <a:lnTo>
                      <a:pt x="91" y="282"/>
                    </a:lnTo>
                    <a:lnTo>
                      <a:pt x="84" y="255"/>
                    </a:lnTo>
                    <a:lnTo>
                      <a:pt x="21" y="404"/>
                    </a:lnTo>
                    <a:lnTo>
                      <a:pt x="0" y="57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731" name="Freeform 81"/>
            <p:cNvSpPr>
              <a:spLocks/>
            </p:cNvSpPr>
            <p:nvPr/>
          </p:nvSpPr>
          <p:spPr bwMode="auto">
            <a:xfrm>
              <a:off x="4925" y="2306"/>
              <a:ext cx="86" cy="93"/>
            </a:xfrm>
            <a:custGeom>
              <a:avLst/>
              <a:gdLst>
                <a:gd name="T0" fmla="*/ 1 w 172"/>
                <a:gd name="T1" fmla="*/ 0 h 187"/>
                <a:gd name="T2" fmla="*/ 1 w 172"/>
                <a:gd name="T3" fmla="*/ 0 h 187"/>
                <a:gd name="T4" fmla="*/ 1 w 172"/>
                <a:gd name="T5" fmla="*/ 0 h 187"/>
                <a:gd name="T6" fmla="*/ 1 w 172"/>
                <a:gd name="T7" fmla="*/ 0 h 187"/>
                <a:gd name="T8" fmla="*/ 1 w 172"/>
                <a:gd name="T9" fmla="*/ 0 h 187"/>
                <a:gd name="T10" fmla="*/ 1 w 172"/>
                <a:gd name="T11" fmla="*/ 0 h 187"/>
                <a:gd name="T12" fmla="*/ 1 w 172"/>
                <a:gd name="T13" fmla="*/ 0 h 187"/>
                <a:gd name="T14" fmla="*/ 1 w 172"/>
                <a:gd name="T15" fmla="*/ 0 h 187"/>
                <a:gd name="T16" fmla="*/ 1 w 172"/>
                <a:gd name="T17" fmla="*/ 0 h 187"/>
                <a:gd name="T18" fmla="*/ 1 w 172"/>
                <a:gd name="T19" fmla="*/ 0 h 187"/>
                <a:gd name="T20" fmla="*/ 1 w 172"/>
                <a:gd name="T21" fmla="*/ 0 h 187"/>
                <a:gd name="T22" fmla="*/ 1 w 172"/>
                <a:gd name="T23" fmla="*/ 0 h 187"/>
                <a:gd name="T24" fmla="*/ 1 w 172"/>
                <a:gd name="T25" fmla="*/ 0 h 187"/>
                <a:gd name="T26" fmla="*/ 1 w 172"/>
                <a:gd name="T27" fmla="*/ 0 h 187"/>
                <a:gd name="T28" fmla="*/ 1 w 172"/>
                <a:gd name="T29" fmla="*/ 0 h 187"/>
                <a:gd name="T30" fmla="*/ 1 w 172"/>
                <a:gd name="T31" fmla="*/ 0 h 187"/>
                <a:gd name="T32" fmla="*/ 1 w 172"/>
                <a:gd name="T33" fmla="*/ 0 h 187"/>
                <a:gd name="T34" fmla="*/ 1 w 172"/>
                <a:gd name="T35" fmla="*/ 0 h 187"/>
                <a:gd name="T36" fmla="*/ 1 w 172"/>
                <a:gd name="T37" fmla="*/ 0 h 187"/>
                <a:gd name="T38" fmla="*/ 1 w 172"/>
                <a:gd name="T39" fmla="*/ 0 h 187"/>
                <a:gd name="T40" fmla="*/ 0 w 172"/>
                <a:gd name="T41" fmla="*/ 0 h 187"/>
                <a:gd name="T42" fmla="*/ 0 w 172"/>
                <a:gd name="T43" fmla="*/ 0 h 187"/>
                <a:gd name="T44" fmla="*/ 1 w 172"/>
                <a:gd name="T45" fmla="*/ 0 h 187"/>
                <a:gd name="T46" fmla="*/ 1 w 172"/>
                <a:gd name="T47" fmla="*/ 0 h 1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2"/>
                <a:gd name="T73" fmla="*/ 0 h 187"/>
                <a:gd name="T74" fmla="*/ 172 w 172"/>
                <a:gd name="T75" fmla="*/ 187 h 1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2" h="187">
                  <a:moveTo>
                    <a:pt x="79" y="0"/>
                  </a:moveTo>
                  <a:lnTo>
                    <a:pt x="76" y="20"/>
                  </a:lnTo>
                  <a:lnTo>
                    <a:pt x="74" y="33"/>
                  </a:lnTo>
                  <a:lnTo>
                    <a:pt x="76" y="47"/>
                  </a:lnTo>
                  <a:lnTo>
                    <a:pt x="82" y="58"/>
                  </a:lnTo>
                  <a:lnTo>
                    <a:pt x="90" y="72"/>
                  </a:lnTo>
                  <a:lnTo>
                    <a:pt x="102" y="85"/>
                  </a:lnTo>
                  <a:lnTo>
                    <a:pt x="113" y="94"/>
                  </a:lnTo>
                  <a:lnTo>
                    <a:pt x="129" y="98"/>
                  </a:lnTo>
                  <a:lnTo>
                    <a:pt x="145" y="102"/>
                  </a:lnTo>
                  <a:lnTo>
                    <a:pt x="159" y="101"/>
                  </a:lnTo>
                  <a:lnTo>
                    <a:pt x="172" y="98"/>
                  </a:lnTo>
                  <a:lnTo>
                    <a:pt x="76" y="184"/>
                  </a:lnTo>
                  <a:lnTo>
                    <a:pt x="64" y="187"/>
                  </a:lnTo>
                  <a:lnTo>
                    <a:pt x="50" y="187"/>
                  </a:lnTo>
                  <a:lnTo>
                    <a:pt x="39" y="184"/>
                  </a:lnTo>
                  <a:lnTo>
                    <a:pt x="27" y="178"/>
                  </a:lnTo>
                  <a:lnTo>
                    <a:pt x="16" y="170"/>
                  </a:lnTo>
                  <a:lnTo>
                    <a:pt x="7" y="159"/>
                  </a:lnTo>
                  <a:lnTo>
                    <a:pt x="2" y="145"/>
                  </a:lnTo>
                  <a:lnTo>
                    <a:pt x="0" y="132"/>
                  </a:lnTo>
                  <a:lnTo>
                    <a:pt x="0" y="119"/>
                  </a:lnTo>
                  <a:lnTo>
                    <a:pt x="3" y="103"/>
                  </a:lnTo>
                  <a:lnTo>
                    <a:pt x="7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2" name="Freeform 82"/>
            <p:cNvSpPr>
              <a:spLocks/>
            </p:cNvSpPr>
            <p:nvPr/>
          </p:nvSpPr>
          <p:spPr bwMode="auto">
            <a:xfrm>
              <a:off x="4934" y="2332"/>
              <a:ext cx="51" cy="58"/>
            </a:xfrm>
            <a:custGeom>
              <a:avLst/>
              <a:gdLst>
                <a:gd name="T0" fmla="*/ 1 w 102"/>
                <a:gd name="T1" fmla="*/ 0 h 116"/>
                <a:gd name="T2" fmla="*/ 1 w 102"/>
                <a:gd name="T3" fmla="*/ 1 h 116"/>
                <a:gd name="T4" fmla="*/ 1 w 102"/>
                <a:gd name="T5" fmla="*/ 1 h 116"/>
                <a:gd name="T6" fmla="*/ 1 w 102"/>
                <a:gd name="T7" fmla="*/ 1 h 116"/>
                <a:gd name="T8" fmla="*/ 1 w 102"/>
                <a:gd name="T9" fmla="*/ 1 h 116"/>
                <a:gd name="T10" fmla="*/ 1 w 102"/>
                <a:gd name="T11" fmla="*/ 1 h 116"/>
                <a:gd name="T12" fmla="*/ 1 w 102"/>
                <a:gd name="T13" fmla="*/ 1 h 116"/>
                <a:gd name="T14" fmla="*/ 1 w 102"/>
                <a:gd name="T15" fmla="*/ 1 h 116"/>
                <a:gd name="T16" fmla="*/ 1 w 102"/>
                <a:gd name="T17" fmla="*/ 1 h 116"/>
                <a:gd name="T18" fmla="*/ 1 w 102"/>
                <a:gd name="T19" fmla="*/ 1 h 116"/>
                <a:gd name="T20" fmla="*/ 1 w 102"/>
                <a:gd name="T21" fmla="*/ 1 h 116"/>
                <a:gd name="T22" fmla="*/ 1 w 102"/>
                <a:gd name="T23" fmla="*/ 1 h 116"/>
                <a:gd name="T24" fmla="*/ 1 w 102"/>
                <a:gd name="T25" fmla="*/ 1 h 116"/>
                <a:gd name="T26" fmla="*/ 1 w 102"/>
                <a:gd name="T27" fmla="*/ 1 h 116"/>
                <a:gd name="T28" fmla="*/ 1 w 102"/>
                <a:gd name="T29" fmla="*/ 1 h 116"/>
                <a:gd name="T30" fmla="*/ 1 w 102"/>
                <a:gd name="T31" fmla="*/ 1 h 116"/>
                <a:gd name="T32" fmla="*/ 1 w 102"/>
                <a:gd name="T33" fmla="*/ 1 h 116"/>
                <a:gd name="T34" fmla="*/ 1 w 102"/>
                <a:gd name="T35" fmla="*/ 1 h 116"/>
                <a:gd name="T36" fmla="*/ 1 w 102"/>
                <a:gd name="T37" fmla="*/ 1 h 116"/>
                <a:gd name="T38" fmla="*/ 1 w 102"/>
                <a:gd name="T39" fmla="*/ 1 h 116"/>
                <a:gd name="T40" fmla="*/ 0 w 102"/>
                <a:gd name="T41" fmla="*/ 1 h 116"/>
                <a:gd name="T42" fmla="*/ 0 w 102"/>
                <a:gd name="T43" fmla="*/ 1 h 116"/>
                <a:gd name="T44" fmla="*/ 1 w 102"/>
                <a:gd name="T45" fmla="*/ 1 h 116"/>
                <a:gd name="T46" fmla="*/ 1 w 102"/>
                <a:gd name="T47" fmla="*/ 0 h 1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2"/>
                <a:gd name="T73" fmla="*/ 0 h 116"/>
                <a:gd name="T74" fmla="*/ 102 w 102"/>
                <a:gd name="T75" fmla="*/ 116 h 1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2" h="116">
                  <a:moveTo>
                    <a:pt x="23" y="0"/>
                  </a:moveTo>
                  <a:lnTo>
                    <a:pt x="20" y="11"/>
                  </a:lnTo>
                  <a:lnTo>
                    <a:pt x="17" y="25"/>
                  </a:lnTo>
                  <a:lnTo>
                    <a:pt x="16" y="37"/>
                  </a:lnTo>
                  <a:lnTo>
                    <a:pt x="16" y="49"/>
                  </a:lnTo>
                  <a:lnTo>
                    <a:pt x="19" y="65"/>
                  </a:lnTo>
                  <a:lnTo>
                    <a:pt x="24" y="78"/>
                  </a:lnTo>
                  <a:lnTo>
                    <a:pt x="32" y="86"/>
                  </a:lnTo>
                  <a:lnTo>
                    <a:pt x="47" y="93"/>
                  </a:lnTo>
                  <a:lnTo>
                    <a:pt x="65" y="97"/>
                  </a:lnTo>
                  <a:lnTo>
                    <a:pt x="82" y="95"/>
                  </a:lnTo>
                  <a:lnTo>
                    <a:pt x="102" y="91"/>
                  </a:lnTo>
                  <a:lnTo>
                    <a:pt x="79" y="113"/>
                  </a:lnTo>
                  <a:lnTo>
                    <a:pt x="66" y="116"/>
                  </a:lnTo>
                  <a:lnTo>
                    <a:pt x="50" y="115"/>
                  </a:lnTo>
                  <a:lnTo>
                    <a:pt x="37" y="111"/>
                  </a:lnTo>
                  <a:lnTo>
                    <a:pt x="25" y="106"/>
                  </a:lnTo>
                  <a:lnTo>
                    <a:pt x="16" y="97"/>
                  </a:lnTo>
                  <a:lnTo>
                    <a:pt x="7" y="86"/>
                  </a:lnTo>
                  <a:lnTo>
                    <a:pt x="3" y="74"/>
                  </a:lnTo>
                  <a:lnTo>
                    <a:pt x="0" y="59"/>
                  </a:lnTo>
                  <a:lnTo>
                    <a:pt x="0" y="45"/>
                  </a:lnTo>
                  <a:lnTo>
                    <a:pt x="4" y="28"/>
                  </a:lnTo>
                  <a:lnTo>
                    <a:pt x="2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3" name="Freeform 83"/>
            <p:cNvSpPr>
              <a:spLocks/>
            </p:cNvSpPr>
            <p:nvPr/>
          </p:nvSpPr>
          <p:spPr bwMode="auto">
            <a:xfrm>
              <a:off x="4826" y="2466"/>
              <a:ext cx="38" cy="43"/>
            </a:xfrm>
            <a:custGeom>
              <a:avLst/>
              <a:gdLst>
                <a:gd name="T0" fmla="*/ 1 w 76"/>
                <a:gd name="T1" fmla="*/ 0 h 84"/>
                <a:gd name="T2" fmla="*/ 1 w 76"/>
                <a:gd name="T3" fmla="*/ 1 h 84"/>
                <a:gd name="T4" fmla="*/ 0 w 76"/>
                <a:gd name="T5" fmla="*/ 1 h 84"/>
                <a:gd name="T6" fmla="*/ 1 w 76"/>
                <a:gd name="T7" fmla="*/ 1 h 84"/>
                <a:gd name="T8" fmla="*/ 1 w 76"/>
                <a:gd name="T9" fmla="*/ 1 h 84"/>
                <a:gd name="T10" fmla="*/ 1 w 76"/>
                <a:gd name="T11" fmla="*/ 1 h 84"/>
                <a:gd name="T12" fmla="*/ 1 w 76"/>
                <a:gd name="T13" fmla="*/ 1 h 84"/>
                <a:gd name="T14" fmla="*/ 1 w 76"/>
                <a:gd name="T15" fmla="*/ 1 h 84"/>
                <a:gd name="T16" fmla="*/ 1 w 76"/>
                <a:gd name="T17" fmla="*/ 1 h 84"/>
                <a:gd name="T18" fmla="*/ 1 w 76"/>
                <a:gd name="T19" fmla="*/ 1 h 84"/>
                <a:gd name="T20" fmla="*/ 1 w 76"/>
                <a:gd name="T21" fmla="*/ 1 h 84"/>
                <a:gd name="T22" fmla="*/ 1 w 76"/>
                <a:gd name="T23" fmla="*/ 1 h 84"/>
                <a:gd name="T24" fmla="*/ 1 w 76"/>
                <a:gd name="T25" fmla="*/ 1 h 84"/>
                <a:gd name="T26" fmla="*/ 1 w 76"/>
                <a:gd name="T27" fmla="*/ 1 h 84"/>
                <a:gd name="T28" fmla="*/ 1 w 76"/>
                <a:gd name="T29" fmla="*/ 0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
                <a:gd name="T46" fmla="*/ 0 h 84"/>
                <a:gd name="T47" fmla="*/ 76 w 76"/>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 h="84">
                  <a:moveTo>
                    <a:pt x="41" y="0"/>
                  </a:moveTo>
                  <a:lnTo>
                    <a:pt x="2" y="51"/>
                  </a:lnTo>
                  <a:lnTo>
                    <a:pt x="0" y="59"/>
                  </a:lnTo>
                  <a:lnTo>
                    <a:pt x="1" y="68"/>
                  </a:lnTo>
                  <a:lnTo>
                    <a:pt x="4" y="76"/>
                  </a:lnTo>
                  <a:lnTo>
                    <a:pt x="10" y="82"/>
                  </a:lnTo>
                  <a:lnTo>
                    <a:pt x="19" y="84"/>
                  </a:lnTo>
                  <a:lnTo>
                    <a:pt x="28" y="83"/>
                  </a:lnTo>
                  <a:lnTo>
                    <a:pt x="76" y="40"/>
                  </a:lnTo>
                  <a:lnTo>
                    <a:pt x="66" y="36"/>
                  </a:lnTo>
                  <a:lnTo>
                    <a:pt x="57" y="31"/>
                  </a:lnTo>
                  <a:lnTo>
                    <a:pt x="50" y="24"/>
                  </a:lnTo>
                  <a:lnTo>
                    <a:pt x="45" y="17"/>
                  </a:lnTo>
                  <a:lnTo>
                    <a:pt x="42" y="9"/>
                  </a:lnTo>
                  <a:lnTo>
                    <a:pt x="41"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7" name="Group 84"/>
          <p:cNvGrpSpPr>
            <a:grpSpLocks/>
          </p:cNvGrpSpPr>
          <p:nvPr/>
        </p:nvGrpSpPr>
        <p:grpSpPr bwMode="auto">
          <a:xfrm>
            <a:off x="7475538" y="3667125"/>
            <a:ext cx="1365250" cy="463550"/>
            <a:chOff x="4866" y="2318"/>
            <a:chExt cx="538" cy="284"/>
          </a:xfrm>
        </p:grpSpPr>
        <p:grpSp>
          <p:nvGrpSpPr>
            <p:cNvPr id="25704" name="Group 85"/>
            <p:cNvGrpSpPr>
              <a:grpSpLocks/>
            </p:cNvGrpSpPr>
            <p:nvPr/>
          </p:nvGrpSpPr>
          <p:grpSpPr bwMode="auto">
            <a:xfrm>
              <a:off x="4866" y="2318"/>
              <a:ext cx="538" cy="284"/>
              <a:chOff x="4866" y="2318"/>
              <a:chExt cx="538" cy="284"/>
            </a:xfrm>
          </p:grpSpPr>
          <p:grpSp>
            <p:nvGrpSpPr>
              <p:cNvPr id="25707" name="Group 86"/>
              <p:cNvGrpSpPr>
                <a:grpSpLocks/>
              </p:cNvGrpSpPr>
              <p:nvPr/>
            </p:nvGrpSpPr>
            <p:grpSpPr bwMode="auto">
              <a:xfrm>
                <a:off x="4866" y="2401"/>
                <a:ext cx="528" cy="201"/>
                <a:chOff x="4866" y="2401"/>
                <a:chExt cx="528" cy="201"/>
              </a:xfrm>
            </p:grpSpPr>
            <p:grpSp>
              <p:nvGrpSpPr>
                <p:cNvPr id="25712" name="Group 87"/>
                <p:cNvGrpSpPr>
                  <a:grpSpLocks/>
                </p:cNvGrpSpPr>
                <p:nvPr/>
              </p:nvGrpSpPr>
              <p:grpSpPr bwMode="auto">
                <a:xfrm>
                  <a:off x="4866" y="2527"/>
                  <a:ext cx="33" cy="75"/>
                  <a:chOff x="4866" y="2527"/>
                  <a:chExt cx="33" cy="75"/>
                </a:xfrm>
              </p:grpSpPr>
              <p:sp>
                <p:nvSpPr>
                  <p:cNvPr id="25719" name="Freeform 88"/>
                  <p:cNvSpPr>
                    <a:spLocks/>
                  </p:cNvSpPr>
                  <p:nvPr/>
                </p:nvSpPr>
                <p:spPr bwMode="auto">
                  <a:xfrm>
                    <a:off x="4890"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0" name="Freeform 89"/>
                  <p:cNvSpPr>
                    <a:spLocks/>
                  </p:cNvSpPr>
                  <p:nvPr/>
                </p:nvSpPr>
                <p:spPr bwMode="auto">
                  <a:xfrm>
                    <a:off x="4866"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1" name="Freeform 90"/>
                  <p:cNvSpPr>
                    <a:spLocks/>
                  </p:cNvSpPr>
                  <p:nvPr/>
                </p:nvSpPr>
                <p:spPr bwMode="auto">
                  <a:xfrm>
                    <a:off x="4866"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713" name="Freeform 91"/>
                <p:cNvSpPr>
                  <a:spLocks/>
                </p:cNvSpPr>
                <p:nvPr/>
              </p:nvSpPr>
              <p:spPr bwMode="auto">
                <a:xfrm>
                  <a:off x="4885"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4" name="Freeform 92"/>
                <p:cNvSpPr>
                  <a:spLocks/>
                </p:cNvSpPr>
                <p:nvPr/>
              </p:nvSpPr>
              <p:spPr bwMode="auto">
                <a:xfrm>
                  <a:off x="5258"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5" name="Freeform 93"/>
                <p:cNvSpPr>
                  <a:spLocks/>
                </p:cNvSpPr>
                <p:nvPr/>
              </p:nvSpPr>
              <p:spPr bwMode="auto">
                <a:xfrm>
                  <a:off x="5245"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6" name="Freeform 94"/>
                <p:cNvSpPr>
                  <a:spLocks/>
                </p:cNvSpPr>
                <p:nvPr/>
              </p:nvSpPr>
              <p:spPr bwMode="auto">
                <a:xfrm>
                  <a:off x="5321"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7" name="Freeform 95"/>
                <p:cNvSpPr>
                  <a:spLocks/>
                </p:cNvSpPr>
                <p:nvPr/>
              </p:nvSpPr>
              <p:spPr bwMode="auto">
                <a:xfrm>
                  <a:off x="5326"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8" name="Freeform 96"/>
                <p:cNvSpPr>
                  <a:spLocks/>
                </p:cNvSpPr>
                <p:nvPr/>
              </p:nvSpPr>
              <p:spPr bwMode="auto">
                <a:xfrm>
                  <a:off x="4885"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708" name="Group 97"/>
              <p:cNvGrpSpPr>
                <a:grpSpLocks/>
              </p:cNvGrpSpPr>
              <p:nvPr/>
            </p:nvGrpSpPr>
            <p:grpSpPr bwMode="auto">
              <a:xfrm>
                <a:off x="5099" y="2318"/>
                <a:ext cx="305" cy="265"/>
                <a:chOff x="5099" y="2318"/>
                <a:chExt cx="305" cy="265"/>
              </a:xfrm>
            </p:grpSpPr>
            <p:sp>
              <p:nvSpPr>
                <p:cNvPr id="25709" name="Freeform 98"/>
                <p:cNvSpPr>
                  <a:spLocks/>
                </p:cNvSpPr>
                <p:nvPr/>
              </p:nvSpPr>
              <p:spPr bwMode="auto">
                <a:xfrm>
                  <a:off x="5100"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0" name="Freeform 99"/>
                <p:cNvSpPr>
                  <a:spLocks/>
                </p:cNvSpPr>
                <p:nvPr/>
              </p:nvSpPr>
              <p:spPr bwMode="auto">
                <a:xfrm>
                  <a:off x="5102"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1" name="Freeform 100"/>
                <p:cNvSpPr>
                  <a:spLocks/>
                </p:cNvSpPr>
                <p:nvPr/>
              </p:nvSpPr>
              <p:spPr bwMode="auto">
                <a:xfrm>
                  <a:off x="5099"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5705" name="Freeform 101"/>
            <p:cNvSpPr>
              <a:spLocks/>
            </p:cNvSpPr>
            <p:nvPr/>
          </p:nvSpPr>
          <p:spPr bwMode="auto">
            <a:xfrm>
              <a:off x="5033"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Freeform 102"/>
            <p:cNvSpPr>
              <a:spLocks/>
            </p:cNvSpPr>
            <p:nvPr/>
          </p:nvSpPr>
          <p:spPr bwMode="auto">
            <a:xfrm>
              <a:off x="5049"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746" name="Group 103"/>
          <p:cNvGrpSpPr>
            <a:grpSpLocks/>
          </p:cNvGrpSpPr>
          <p:nvPr/>
        </p:nvGrpSpPr>
        <p:grpSpPr bwMode="auto">
          <a:xfrm>
            <a:off x="1600200" y="4495800"/>
            <a:ext cx="1600200" cy="527050"/>
            <a:chOff x="882" y="2318"/>
            <a:chExt cx="538" cy="284"/>
          </a:xfrm>
        </p:grpSpPr>
        <p:grpSp>
          <p:nvGrpSpPr>
            <p:cNvPr id="25686" name="Group 104"/>
            <p:cNvGrpSpPr>
              <a:grpSpLocks/>
            </p:cNvGrpSpPr>
            <p:nvPr/>
          </p:nvGrpSpPr>
          <p:grpSpPr bwMode="auto">
            <a:xfrm>
              <a:off x="882" y="2318"/>
              <a:ext cx="538" cy="284"/>
              <a:chOff x="882" y="2318"/>
              <a:chExt cx="538" cy="284"/>
            </a:xfrm>
          </p:grpSpPr>
          <p:grpSp>
            <p:nvGrpSpPr>
              <p:cNvPr id="25689" name="Group 105"/>
              <p:cNvGrpSpPr>
                <a:grpSpLocks/>
              </p:cNvGrpSpPr>
              <p:nvPr/>
            </p:nvGrpSpPr>
            <p:grpSpPr bwMode="auto">
              <a:xfrm>
                <a:off x="882" y="2401"/>
                <a:ext cx="528" cy="201"/>
                <a:chOff x="882" y="2401"/>
                <a:chExt cx="528" cy="201"/>
              </a:xfrm>
            </p:grpSpPr>
            <p:grpSp>
              <p:nvGrpSpPr>
                <p:cNvPr id="25694" name="Group 106"/>
                <p:cNvGrpSpPr>
                  <a:grpSpLocks/>
                </p:cNvGrpSpPr>
                <p:nvPr/>
              </p:nvGrpSpPr>
              <p:grpSpPr bwMode="auto">
                <a:xfrm>
                  <a:off x="882" y="2527"/>
                  <a:ext cx="33" cy="75"/>
                  <a:chOff x="882" y="2527"/>
                  <a:chExt cx="33" cy="75"/>
                </a:xfrm>
              </p:grpSpPr>
              <p:sp>
                <p:nvSpPr>
                  <p:cNvPr id="25701" name="Freeform 107"/>
                  <p:cNvSpPr>
                    <a:spLocks/>
                  </p:cNvSpPr>
                  <p:nvPr/>
                </p:nvSpPr>
                <p:spPr bwMode="auto">
                  <a:xfrm>
                    <a:off x="906"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2" name="Freeform 108"/>
                  <p:cNvSpPr>
                    <a:spLocks/>
                  </p:cNvSpPr>
                  <p:nvPr/>
                </p:nvSpPr>
                <p:spPr bwMode="auto">
                  <a:xfrm>
                    <a:off x="882"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3" name="Freeform 109"/>
                  <p:cNvSpPr>
                    <a:spLocks/>
                  </p:cNvSpPr>
                  <p:nvPr/>
                </p:nvSpPr>
                <p:spPr bwMode="auto">
                  <a:xfrm>
                    <a:off x="882"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695" name="Freeform 110"/>
                <p:cNvSpPr>
                  <a:spLocks/>
                </p:cNvSpPr>
                <p:nvPr/>
              </p:nvSpPr>
              <p:spPr bwMode="auto">
                <a:xfrm>
                  <a:off x="901"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Freeform 111"/>
                <p:cNvSpPr>
                  <a:spLocks/>
                </p:cNvSpPr>
                <p:nvPr/>
              </p:nvSpPr>
              <p:spPr bwMode="auto">
                <a:xfrm>
                  <a:off x="1274"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7" name="Freeform 112"/>
                <p:cNvSpPr>
                  <a:spLocks/>
                </p:cNvSpPr>
                <p:nvPr/>
              </p:nvSpPr>
              <p:spPr bwMode="auto">
                <a:xfrm>
                  <a:off x="1261"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Freeform 113"/>
                <p:cNvSpPr>
                  <a:spLocks/>
                </p:cNvSpPr>
                <p:nvPr/>
              </p:nvSpPr>
              <p:spPr bwMode="auto">
                <a:xfrm>
                  <a:off x="1337"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9" name="Freeform 114"/>
                <p:cNvSpPr>
                  <a:spLocks/>
                </p:cNvSpPr>
                <p:nvPr/>
              </p:nvSpPr>
              <p:spPr bwMode="auto">
                <a:xfrm>
                  <a:off x="1342"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0" name="Freeform 115"/>
                <p:cNvSpPr>
                  <a:spLocks/>
                </p:cNvSpPr>
                <p:nvPr/>
              </p:nvSpPr>
              <p:spPr bwMode="auto">
                <a:xfrm>
                  <a:off x="901"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90" name="Group 116"/>
              <p:cNvGrpSpPr>
                <a:grpSpLocks/>
              </p:cNvGrpSpPr>
              <p:nvPr/>
            </p:nvGrpSpPr>
            <p:grpSpPr bwMode="auto">
              <a:xfrm>
                <a:off x="1115" y="2318"/>
                <a:ext cx="305" cy="265"/>
                <a:chOff x="1115" y="2318"/>
                <a:chExt cx="305" cy="265"/>
              </a:xfrm>
            </p:grpSpPr>
            <p:sp>
              <p:nvSpPr>
                <p:cNvPr id="25691" name="Freeform 117"/>
                <p:cNvSpPr>
                  <a:spLocks/>
                </p:cNvSpPr>
                <p:nvPr/>
              </p:nvSpPr>
              <p:spPr bwMode="auto">
                <a:xfrm>
                  <a:off x="1116"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2" name="Freeform 118"/>
                <p:cNvSpPr>
                  <a:spLocks/>
                </p:cNvSpPr>
                <p:nvPr/>
              </p:nvSpPr>
              <p:spPr bwMode="auto">
                <a:xfrm>
                  <a:off x="1118"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3" name="Freeform 119"/>
                <p:cNvSpPr>
                  <a:spLocks/>
                </p:cNvSpPr>
                <p:nvPr/>
              </p:nvSpPr>
              <p:spPr bwMode="auto">
                <a:xfrm>
                  <a:off x="1115"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5687" name="Freeform 120"/>
            <p:cNvSpPr>
              <a:spLocks/>
            </p:cNvSpPr>
            <p:nvPr/>
          </p:nvSpPr>
          <p:spPr bwMode="auto">
            <a:xfrm>
              <a:off x="1049"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8" name="Freeform 121"/>
            <p:cNvSpPr>
              <a:spLocks/>
            </p:cNvSpPr>
            <p:nvPr/>
          </p:nvSpPr>
          <p:spPr bwMode="auto">
            <a:xfrm>
              <a:off x="1065"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751" name="Group 122"/>
          <p:cNvGrpSpPr>
            <a:grpSpLocks/>
          </p:cNvGrpSpPr>
          <p:nvPr/>
        </p:nvGrpSpPr>
        <p:grpSpPr bwMode="auto">
          <a:xfrm>
            <a:off x="1371600" y="3505200"/>
            <a:ext cx="1600200" cy="527050"/>
            <a:chOff x="882" y="2318"/>
            <a:chExt cx="538" cy="284"/>
          </a:xfrm>
        </p:grpSpPr>
        <p:grpSp>
          <p:nvGrpSpPr>
            <p:cNvPr id="25668" name="Group 123"/>
            <p:cNvGrpSpPr>
              <a:grpSpLocks/>
            </p:cNvGrpSpPr>
            <p:nvPr/>
          </p:nvGrpSpPr>
          <p:grpSpPr bwMode="auto">
            <a:xfrm>
              <a:off x="882" y="2318"/>
              <a:ext cx="538" cy="284"/>
              <a:chOff x="882" y="2318"/>
              <a:chExt cx="538" cy="284"/>
            </a:xfrm>
          </p:grpSpPr>
          <p:grpSp>
            <p:nvGrpSpPr>
              <p:cNvPr id="25671" name="Group 124"/>
              <p:cNvGrpSpPr>
                <a:grpSpLocks/>
              </p:cNvGrpSpPr>
              <p:nvPr/>
            </p:nvGrpSpPr>
            <p:grpSpPr bwMode="auto">
              <a:xfrm>
                <a:off x="882" y="2401"/>
                <a:ext cx="528" cy="201"/>
                <a:chOff x="882" y="2401"/>
                <a:chExt cx="528" cy="201"/>
              </a:xfrm>
            </p:grpSpPr>
            <p:grpSp>
              <p:nvGrpSpPr>
                <p:cNvPr id="25676" name="Group 125"/>
                <p:cNvGrpSpPr>
                  <a:grpSpLocks/>
                </p:cNvGrpSpPr>
                <p:nvPr/>
              </p:nvGrpSpPr>
              <p:grpSpPr bwMode="auto">
                <a:xfrm>
                  <a:off x="882" y="2527"/>
                  <a:ext cx="33" cy="75"/>
                  <a:chOff x="882" y="2527"/>
                  <a:chExt cx="33" cy="75"/>
                </a:xfrm>
              </p:grpSpPr>
              <p:sp>
                <p:nvSpPr>
                  <p:cNvPr id="25683" name="Freeform 126"/>
                  <p:cNvSpPr>
                    <a:spLocks/>
                  </p:cNvSpPr>
                  <p:nvPr/>
                </p:nvSpPr>
                <p:spPr bwMode="auto">
                  <a:xfrm>
                    <a:off x="906"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4" name="Freeform 127"/>
                  <p:cNvSpPr>
                    <a:spLocks/>
                  </p:cNvSpPr>
                  <p:nvPr/>
                </p:nvSpPr>
                <p:spPr bwMode="auto">
                  <a:xfrm>
                    <a:off x="882"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5" name="Freeform 128"/>
                  <p:cNvSpPr>
                    <a:spLocks/>
                  </p:cNvSpPr>
                  <p:nvPr/>
                </p:nvSpPr>
                <p:spPr bwMode="auto">
                  <a:xfrm>
                    <a:off x="882"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677" name="Freeform 129"/>
                <p:cNvSpPr>
                  <a:spLocks/>
                </p:cNvSpPr>
                <p:nvPr/>
              </p:nvSpPr>
              <p:spPr bwMode="auto">
                <a:xfrm>
                  <a:off x="901"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8" name="Freeform 130"/>
                <p:cNvSpPr>
                  <a:spLocks/>
                </p:cNvSpPr>
                <p:nvPr/>
              </p:nvSpPr>
              <p:spPr bwMode="auto">
                <a:xfrm>
                  <a:off x="1274"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Freeform 131"/>
                <p:cNvSpPr>
                  <a:spLocks/>
                </p:cNvSpPr>
                <p:nvPr/>
              </p:nvSpPr>
              <p:spPr bwMode="auto">
                <a:xfrm>
                  <a:off x="1261"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0" name="Freeform 132"/>
                <p:cNvSpPr>
                  <a:spLocks/>
                </p:cNvSpPr>
                <p:nvPr/>
              </p:nvSpPr>
              <p:spPr bwMode="auto">
                <a:xfrm>
                  <a:off x="1337"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1" name="Freeform 133"/>
                <p:cNvSpPr>
                  <a:spLocks/>
                </p:cNvSpPr>
                <p:nvPr/>
              </p:nvSpPr>
              <p:spPr bwMode="auto">
                <a:xfrm>
                  <a:off x="1342"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2" name="Freeform 134"/>
                <p:cNvSpPr>
                  <a:spLocks/>
                </p:cNvSpPr>
                <p:nvPr/>
              </p:nvSpPr>
              <p:spPr bwMode="auto">
                <a:xfrm>
                  <a:off x="901"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72" name="Group 135"/>
              <p:cNvGrpSpPr>
                <a:grpSpLocks/>
              </p:cNvGrpSpPr>
              <p:nvPr/>
            </p:nvGrpSpPr>
            <p:grpSpPr bwMode="auto">
              <a:xfrm>
                <a:off x="1115" y="2318"/>
                <a:ext cx="305" cy="265"/>
                <a:chOff x="1115" y="2318"/>
                <a:chExt cx="305" cy="265"/>
              </a:xfrm>
            </p:grpSpPr>
            <p:sp>
              <p:nvSpPr>
                <p:cNvPr id="25673" name="Freeform 136"/>
                <p:cNvSpPr>
                  <a:spLocks/>
                </p:cNvSpPr>
                <p:nvPr/>
              </p:nvSpPr>
              <p:spPr bwMode="auto">
                <a:xfrm>
                  <a:off x="1116"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4" name="Freeform 137"/>
                <p:cNvSpPr>
                  <a:spLocks/>
                </p:cNvSpPr>
                <p:nvPr/>
              </p:nvSpPr>
              <p:spPr bwMode="auto">
                <a:xfrm>
                  <a:off x="1118"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5" name="Freeform 138"/>
                <p:cNvSpPr>
                  <a:spLocks/>
                </p:cNvSpPr>
                <p:nvPr/>
              </p:nvSpPr>
              <p:spPr bwMode="auto">
                <a:xfrm>
                  <a:off x="1115"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5669" name="Freeform 139"/>
            <p:cNvSpPr>
              <a:spLocks/>
            </p:cNvSpPr>
            <p:nvPr/>
          </p:nvSpPr>
          <p:spPr bwMode="auto">
            <a:xfrm>
              <a:off x="1049"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0" name="Freeform 140"/>
            <p:cNvSpPr>
              <a:spLocks/>
            </p:cNvSpPr>
            <p:nvPr/>
          </p:nvSpPr>
          <p:spPr bwMode="auto">
            <a:xfrm>
              <a:off x="1065"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756" name="Group 141"/>
          <p:cNvGrpSpPr>
            <a:grpSpLocks/>
          </p:cNvGrpSpPr>
          <p:nvPr/>
        </p:nvGrpSpPr>
        <p:grpSpPr bwMode="auto">
          <a:xfrm>
            <a:off x="4421188" y="2514600"/>
            <a:ext cx="1524000" cy="793750"/>
            <a:chOff x="874" y="2142"/>
            <a:chExt cx="519" cy="404"/>
          </a:xfrm>
        </p:grpSpPr>
        <p:sp>
          <p:nvSpPr>
            <p:cNvPr id="25653" name="Freeform 142"/>
            <p:cNvSpPr>
              <a:spLocks/>
            </p:cNvSpPr>
            <p:nvPr/>
          </p:nvSpPr>
          <p:spPr bwMode="auto">
            <a:xfrm>
              <a:off x="879"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4" name="Freeform 143"/>
            <p:cNvSpPr>
              <a:spLocks/>
            </p:cNvSpPr>
            <p:nvPr/>
          </p:nvSpPr>
          <p:spPr bwMode="auto">
            <a:xfrm>
              <a:off x="874"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5" name="Freeform 144"/>
            <p:cNvSpPr>
              <a:spLocks/>
            </p:cNvSpPr>
            <p:nvPr/>
          </p:nvSpPr>
          <p:spPr bwMode="auto">
            <a:xfrm>
              <a:off x="889"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656" name="Group 145"/>
            <p:cNvGrpSpPr>
              <a:grpSpLocks/>
            </p:cNvGrpSpPr>
            <p:nvPr/>
          </p:nvGrpSpPr>
          <p:grpSpPr bwMode="auto">
            <a:xfrm>
              <a:off x="893" y="2142"/>
              <a:ext cx="500" cy="385"/>
              <a:chOff x="893" y="2142"/>
              <a:chExt cx="500" cy="385"/>
            </a:xfrm>
          </p:grpSpPr>
          <p:sp>
            <p:nvSpPr>
              <p:cNvPr id="25657" name="Freeform 146"/>
              <p:cNvSpPr>
                <a:spLocks/>
              </p:cNvSpPr>
              <p:nvPr/>
            </p:nvSpPr>
            <p:spPr bwMode="auto">
              <a:xfrm>
                <a:off x="893"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8" name="Freeform 147"/>
              <p:cNvSpPr>
                <a:spLocks/>
              </p:cNvSpPr>
              <p:nvPr/>
            </p:nvSpPr>
            <p:spPr bwMode="auto">
              <a:xfrm>
                <a:off x="1209"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9" name="Freeform 148"/>
              <p:cNvSpPr>
                <a:spLocks/>
              </p:cNvSpPr>
              <p:nvPr/>
            </p:nvSpPr>
            <p:spPr bwMode="auto">
              <a:xfrm>
                <a:off x="1207"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0" name="Freeform 149"/>
              <p:cNvSpPr>
                <a:spLocks/>
              </p:cNvSpPr>
              <p:nvPr/>
            </p:nvSpPr>
            <p:spPr bwMode="auto">
              <a:xfrm>
                <a:off x="1269"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1" name="Freeform 150"/>
              <p:cNvSpPr>
                <a:spLocks/>
              </p:cNvSpPr>
              <p:nvPr/>
            </p:nvSpPr>
            <p:spPr bwMode="auto">
              <a:xfrm>
                <a:off x="1270"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2" name="Freeform 151"/>
              <p:cNvSpPr>
                <a:spLocks/>
              </p:cNvSpPr>
              <p:nvPr/>
            </p:nvSpPr>
            <p:spPr bwMode="auto">
              <a:xfrm>
                <a:off x="1077"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3" name="Freeform 152"/>
              <p:cNvSpPr>
                <a:spLocks/>
              </p:cNvSpPr>
              <p:nvPr/>
            </p:nvSpPr>
            <p:spPr bwMode="auto">
              <a:xfrm>
                <a:off x="1085"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4" name="Freeform 153"/>
              <p:cNvSpPr>
                <a:spLocks/>
              </p:cNvSpPr>
              <p:nvPr/>
            </p:nvSpPr>
            <p:spPr bwMode="auto">
              <a:xfrm>
                <a:off x="1090"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5" name="Freeform 154"/>
              <p:cNvSpPr>
                <a:spLocks/>
              </p:cNvSpPr>
              <p:nvPr/>
            </p:nvSpPr>
            <p:spPr bwMode="auto">
              <a:xfrm>
                <a:off x="1024"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6" name="Freeform 155"/>
              <p:cNvSpPr>
                <a:spLocks/>
              </p:cNvSpPr>
              <p:nvPr/>
            </p:nvSpPr>
            <p:spPr bwMode="auto">
              <a:xfrm>
                <a:off x="1037"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7" name="Freeform 156"/>
              <p:cNvSpPr>
                <a:spLocks/>
              </p:cNvSpPr>
              <p:nvPr/>
            </p:nvSpPr>
            <p:spPr bwMode="auto">
              <a:xfrm>
                <a:off x="893"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72" name="Text Box 157"/>
          <p:cNvSpPr txBox="1">
            <a:spLocks noChangeArrowheads="1"/>
          </p:cNvSpPr>
          <p:nvPr/>
        </p:nvSpPr>
        <p:spPr bwMode="auto">
          <a:xfrm>
            <a:off x="457200" y="5486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Arial" panose="020B0604020202020204" pitchFamily="34" charset="0"/>
              </a:rPr>
              <a:t>Akurasi</a:t>
            </a:r>
          </a:p>
        </p:txBody>
      </p:sp>
      <p:sp>
        <p:nvSpPr>
          <p:cNvPr id="473" name="Text Box 158"/>
          <p:cNvSpPr txBox="1">
            <a:spLocks noChangeArrowheads="1"/>
          </p:cNvSpPr>
          <p:nvPr/>
        </p:nvSpPr>
        <p:spPr bwMode="auto">
          <a:xfrm>
            <a:off x="3506788" y="56388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Arial" panose="020B0604020202020204" pitchFamily="34" charset="0"/>
              </a:rPr>
              <a:t>Presisi</a:t>
            </a:r>
          </a:p>
        </p:txBody>
      </p:sp>
      <p:sp>
        <p:nvSpPr>
          <p:cNvPr id="474" name="Text Box 159"/>
          <p:cNvSpPr txBox="1">
            <a:spLocks noChangeArrowheads="1"/>
          </p:cNvSpPr>
          <p:nvPr/>
        </p:nvSpPr>
        <p:spPr bwMode="auto">
          <a:xfrm>
            <a:off x="6324600" y="5638800"/>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latin typeface="Arial" panose="020B0604020202020204" pitchFamily="34" charset="0"/>
              </a:rPr>
              <a:t>Akurasi &amp; Presisi</a:t>
            </a:r>
          </a:p>
        </p:txBody>
      </p:sp>
      <p:grpSp>
        <p:nvGrpSpPr>
          <p:cNvPr id="23758" name="Group 160"/>
          <p:cNvGrpSpPr>
            <a:grpSpLocks/>
          </p:cNvGrpSpPr>
          <p:nvPr/>
        </p:nvGrpSpPr>
        <p:grpSpPr bwMode="auto">
          <a:xfrm>
            <a:off x="4497388" y="2590800"/>
            <a:ext cx="1524000" cy="793750"/>
            <a:chOff x="874" y="2142"/>
            <a:chExt cx="519" cy="404"/>
          </a:xfrm>
        </p:grpSpPr>
        <p:sp>
          <p:nvSpPr>
            <p:cNvPr id="25638" name="Freeform 161"/>
            <p:cNvSpPr>
              <a:spLocks/>
            </p:cNvSpPr>
            <p:nvPr/>
          </p:nvSpPr>
          <p:spPr bwMode="auto">
            <a:xfrm>
              <a:off x="879"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9" name="Freeform 162"/>
            <p:cNvSpPr>
              <a:spLocks/>
            </p:cNvSpPr>
            <p:nvPr/>
          </p:nvSpPr>
          <p:spPr bwMode="auto">
            <a:xfrm>
              <a:off x="874"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0" name="Freeform 163"/>
            <p:cNvSpPr>
              <a:spLocks/>
            </p:cNvSpPr>
            <p:nvPr/>
          </p:nvSpPr>
          <p:spPr bwMode="auto">
            <a:xfrm>
              <a:off x="889"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641" name="Group 164"/>
            <p:cNvGrpSpPr>
              <a:grpSpLocks/>
            </p:cNvGrpSpPr>
            <p:nvPr/>
          </p:nvGrpSpPr>
          <p:grpSpPr bwMode="auto">
            <a:xfrm>
              <a:off x="893" y="2142"/>
              <a:ext cx="500" cy="385"/>
              <a:chOff x="893" y="2142"/>
              <a:chExt cx="500" cy="385"/>
            </a:xfrm>
          </p:grpSpPr>
          <p:sp>
            <p:nvSpPr>
              <p:cNvPr id="25642" name="Freeform 165"/>
              <p:cNvSpPr>
                <a:spLocks/>
              </p:cNvSpPr>
              <p:nvPr/>
            </p:nvSpPr>
            <p:spPr bwMode="auto">
              <a:xfrm>
                <a:off x="893"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3" name="Freeform 166"/>
              <p:cNvSpPr>
                <a:spLocks/>
              </p:cNvSpPr>
              <p:nvPr/>
            </p:nvSpPr>
            <p:spPr bwMode="auto">
              <a:xfrm>
                <a:off x="1209"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4" name="Freeform 167"/>
              <p:cNvSpPr>
                <a:spLocks/>
              </p:cNvSpPr>
              <p:nvPr/>
            </p:nvSpPr>
            <p:spPr bwMode="auto">
              <a:xfrm>
                <a:off x="1207"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5" name="Freeform 168"/>
              <p:cNvSpPr>
                <a:spLocks/>
              </p:cNvSpPr>
              <p:nvPr/>
            </p:nvSpPr>
            <p:spPr bwMode="auto">
              <a:xfrm>
                <a:off x="1269"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6" name="Freeform 169"/>
              <p:cNvSpPr>
                <a:spLocks/>
              </p:cNvSpPr>
              <p:nvPr/>
            </p:nvSpPr>
            <p:spPr bwMode="auto">
              <a:xfrm>
                <a:off x="1270"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7" name="Freeform 170"/>
              <p:cNvSpPr>
                <a:spLocks/>
              </p:cNvSpPr>
              <p:nvPr/>
            </p:nvSpPr>
            <p:spPr bwMode="auto">
              <a:xfrm>
                <a:off x="1077"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8" name="Freeform 171"/>
              <p:cNvSpPr>
                <a:spLocks/>
              </p:cNvSpPr>
              <p:nvPr/>
            </p:nvSpPr>
            <p:spPr bwMode="auto">
              <a:xfrm>
                <a:off x="1085"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9" name="Freeform 172"/>
              <p:cNvSpPr>
                <a:spLocks/>
              </p:cNvSpPr>
              <p:nvPr/>
            </p:nvSpPr>
            <p:spPr bwMode="auto">
              <a:xfrm>
                <a:off x="1090"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0" name="Freeform 173"/>
              <p:cNvSpPr>
                <a:spLocks/>
              </p:cNvSpPr>
              <p:nvPr/>
            </p:nvSpPr>
            <p:spPr bwMode="auto">
              <a:xfrm>
                <a:off x="1024"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1" name="Freeform 174"/>
              <p:cNvSpPr>
                <a:spLocks/>
              </p:cNvSpPr>
              <p:nvPr/>
            </p:nvSpPr>
            <p:spPr bwMode="auto">
              <a:xfrm>
                <a:off x="1037"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2" name="Freeform 175"/>
              <p:cNvSpPr>
                <a:spLocks/>
              </p:cNvSpPr>
              <p:nvPr/>
            </p:nvSpPr>
            <p:spPr bwMode="auto">
              <a:xfrm>
                <a:off x="893"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23760" name="Group 176"/>
          <p:cNvGrpSpPr>
            <a:grpSpLocks/>
          </p:cNvGrpSpPr>
          <p:nvPr/>
        </p:nvGrpSpPr>
        <p:grpSpPr bwMode="auto">
          <a:xfrm>
            <a:off x="4344988" y="2590800"/>
            <a:ext cx="1524000" cy="793750"/>
            <a:chOff x="874" y="2142"/>
            <a:chExt cx="519" cy="404"/>
          </a:xfrm>
        </p:grpSpPr>
        <p:sp>
          <p:nvSpPr>
            <p:cNvPr id="25623" name="Freeform 177"/>
            <p:cNvSpPr>
              <a:spLocks/>
            </p:cNvSpPr>
            <p:nvPr/>
          </p:nvSpPr>
          <p:spPr bwMode="auto">
            <a:xfrm>
              <a:off x="879"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4" name="Freeform 178"/>
            <p:cNvSpPr>
              <a:spLocks/>
            </p:cNvSpPr>
            <p:nvPr/>
          </p:nvSpPr>
          <p:spPr bwMode="auto">
            <a:xfrm>
              <a:off x="874"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5" name="Freeform 179"/>
            <p:cNvSpPr>
              <a:spLocks/>
            </p:cNvSpPr>
            <p:nvPr/>
          </p:nvSpPr>
          <p:spPr bwMode="auto">
            <a:xfrm>
              <a:off x="889"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626" name="Group 180"/>
            <p:cNvGrpSpPr>
              <a:grpSpLocks/>
            </p:cNvGrpSpPr>
            <p:nvPr/>
          </p:nvGrpSpPr>
          <p:grpSpPr bwMode="auto">
            <a:xfrm>
              <a:off x="893" y="2142"/>
              <a:ext cx="500" cy="385"/>
              <a:chOff x="893" y="2142"/>
              <a:chExt cx="500" cy="385"/>
            </a:xfrm>
          </p:grpSpPr>
          <p:sp>
            <p:nvSpPr>
              <p:cNvPr id="25627" name="Freeform 181"/>
              <p:cNvSpPr>
                <a:spLocks/>
              </p:cNvSpPr>
              <p:nvPr/>
            </p:nvSpPr>
            <p:spPr bwMode="auto">
              <a:xfrm>
                <a:off x="893"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8" name="Freeform 182"/>
              <p:cNvSpPr>
                <a:spLocks/>
              </p:cNvSpPr>
              <p:nvPr/>
            </p:nvSpPr>
            <p:spPr bwMode="auto">
              <a:xfrm>
                <a:off x="1209"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9" name="Freeform 183"/>
              <p:cNvSpPr>
                <a:spLocks/>
              </p:cNvSpPr>
              <p:nvPr/>
            </p:nvSpPr>
            <p:spPr bwMode="auto">
              <a:xfrm>
                <a:off x="1207"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0" name="Freeform 184"/>
              <p:cNvSpPr>
                <a:spLocks/>
              </p:cNvSpPr>
              <p:nvPr/>
            </p:nvSpPr>
            <p:spPr bwMode="auto">
              <a:xfrm>
                <a:off x="1269"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1" name="Freeform 185"/>
              <p:cNvSpPr>
                <a:spLocks/>
              </p:cNvSpPr>
              <p:nvPr/>
            </p:nvSpPr>
            <p:spPr bwMode="auto">
              <a:xfrm>
                <a:off x="1270"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2" name="Freeform 186"/>
              <p:cNvSpPr>
                <a:spLocks/>
              </p:cNvSpPr>
              <p:nvPr/>
            </p:nvSpPr>
            <p:spPr bwMode="auto">
              <a:xfrm>
                <a:off x="1077"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3" name="Freeform 187"/>
              <p:cNvSpPr>
                <a:spLocks/>
              </p:cNvSpPr>
              <p:nvPr/>
            </p:nvSpPr>
            <p:spPr bwMode="auto">
              <a:xfrm>
                <a:off x="1085"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4" name="Freeform 188"/>
              <p:cNvSpPr>
                <a:spLocks/>
              </p:cNvSpPr>
              <p:nvPr/>
            </p:nvSpPr>
            <p:spPr bwMode="auto">
              <a:xfrm>
                <a:off x="1090"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5" name="Freeform 189"/>
              <p:cNvSpPr>
                <a:spLocks/>
              </p:cNvSpPr>
              <p:nvPr/>
            </p:nvSpPr>
            <p:spPr bwMode="auto">
              <a:xfrm>
                <a:off x="1024"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6" name="Freeform 190"/>
              <p:cNvSpPr>
                <a:spLocks/>
              </p:cNvSpPr>
              <p:nvPr/>
            </p:nvSpPr>
            <p:spPr bwMode="auto">
              <a:xfrm>
                <a:off x="1037"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7" name="Freeform 191"/>
              <p:cNvSpPr>
                <a:spLocks/>
              </p:cNvSpPr>
              <p:nvPr/>
            </p:nvSpPr>
            <p:spPr bwMode="auto">
              <a:xfrm>
                <a:off x="893"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25621"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057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2" name="Picture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810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23FB6520-6101-4828-AD43-13676C6CD127}"/>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4D700567-8022-48CC-B67A-709772225FDD}"/>
              </a:ext>
            </a:extLst>
          </p:cNvPr>
          <p:cNvSpPr>
            <a:spLocks noGrp="1"/>
          </p:cNvSpPr>
          <p:nvPr>
            <p:ph type="sldNum" sz="quarter" idx="12"/>
          </p:nvPr>
        </p:nvSpPr>
        <p:spPr/>
        <p:txBody>
          <a:bodyPr/>
          <a:lstStyle/>
          <a:p>
            <a:pPr>
              <a:defRPr/>
            </a:pPr>
            <a:fld id="{9CFDE734-A677-43FA-B556-980ADA408821}" type="slidenum">
              <a:rPr lang="en-US" altLang="en-US" smtClean="0"/>
              <a:pPr>
                <a:defRPr/>
              </a:pPr>
              <a:t>10</a:t>
            </a:fld>
            <a:endParaRPr lang="en-US" altLang="en-US"/>
          </a:p>
        </p:txBody>
      </p:sp>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3751"/>
                                        </p:tgtEl>
                                        <p:attrNameLst>
                                          <p:attrName>style.visibility</p:attrName>
                                        </p:attrNameLst>
                                      </p:cBhvr>
                                      <p:to>
                                        <p:strVal val="visible"/>
                                      </p:to>
                                    </p:set>
                                    <p:anim calcmode="lin" valueType="num">
                                      <p:cBhvr additive="base">
                                        <p:cTn id="13" dur="500" fill="hold"/>
                                        <p:tgtEl>
                                          <p:spTgt spid="23751"/>
                                        </p:tgtEl>
                                        <p:attrNameLst>
                                          <p:attrName>ppt_x</p:attrName>
                                        </p:attrNameLst>
                                      </p:cBhvr>
                                      <p:tavLst>
                                        <p:tav tm="0">
                                          <p:val>
                                            <p:strVal val="1+#ppt_w/2"/>
                                          </p:val>
                                        </p:tav>
                                        <p:tav tm="100000">
                                          <p:val>
                                            <p:strVal val="#ppt_x"/>
                                          </p:val>
                                        </p:tav>
                                      </p:tavLst>
                                    </p:anim>
                                    <p:anim calcmode="lin" valueType="num">
                                      <p:cBhvr additive="base">
                                        <p:cTn id="14" dur="500" fill="hold"/>
                                        <p:tgtEl>
                                          <p:spTgt spid="2375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laser.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3746"/>
                                        </p:tgtEl>
                                        <p:attrNameLst>
                                          <p:attrName>style.visibility</p:attrName>
                                        </p:attrNameLst>
                                      </p:cBhvr>
                                      <p:to>
                                        <p:strVal val="visible"/>
                                      </p:to>
                                    </p:set>
                                    <p:anim calcmode="lin" valueType="num">
                                      <p:cBhvr additive="base">
                                        <p:cTn id="19" dur="500" fill="hold"/>
                                        <p:tgtEl>
                                          <p:spTgt spid="23746"/>
                                        </p:tgtEl>
                                        <p:attrNameLst>
                                          <p:attrName>ppt_x</p:attrName>
                                        </p:attrNameLst>
                                      </p:cBhvr>
                                      <p:tavLst>
                                        <p:tav tm="0">
                                          <p:val>
                                            <p:strVal val="1+#ppt_w/2"/>
                                          </p:val>
                                        </p:tav>
                                        <p:tav tm="100000">
                                          <p:val>
                                            <p:strVal val="#ppt_x"/>
                                          </p:val>
                                        </p:tav>
                                      </p:tavLst>
                                    </p:anim>
                                    <p:anim calcmode="lin" valueType="num">
                                      <p:cBhvr additive="base">
                                        <p:cTn id="20" dur="500" fill="hold"/>
                                        <p:tgtEl>
                                          <p:spTgt spid="237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laser.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72"/>
                                        </p:tgtEl>
                                        <p:attrNameLst>
                                          <p:attrName>style.visibility</p:attrName>
                                        </p:attrNameLst>
                                      </p:cBhvr>
                                      <p:to>
                                        <p:strVal val="visible"/>
                                      </p:to>
                                    </p:set>
                                    <p:animEffect transition="in" filter="blinds(horizontal)">
                                      <p:cBhvr>
                                        <p:cTn id="25" dur="500"/>
                                        <p:tgtEl>
                                          <p:spTgt spid="47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23760"/>
                                        </p:tgtEl>
                                        <p:attrNameLst>
                                          <p:attrName>style.visibility</p:attrName>
                                        </p:attrNameLst>
                                      </p:cBhvr>
                                      <p:to>
                                        <p:strVal val="visible"/>
                                      </p:to>
                                    </p:set>
                                    <p:anim calcmode="lin" valueType="num">
                                      <p:cBhvr additive="base">
                                        <p:cTn id="30" dur="500" fill="hold"/>
                                        <p:tgtEl>
                                          <p:spTgt spid="23760"/>
                                        </p:tgtEl>
                                        <p:attrNameLst>
                                          <p:attrName>ppt_x</p:attrName>
                                        </p:attrNameLst>
                                      </p:cBhvr>
                                      <p:tavLst>
                                        <p:tav tm="0">
                                          <p:val>
                                            <p:strVal val="1+#ppt_w/2"/>
                                          </p:val>
                                        </p:tav>
                                        <p:tav tm="100000">
                                          <p:val>
                                            <p:strVal val="#ppt_x"/>
                                          </p:val>
                                        </p:tav>
                                      </p:tavLst>
                                    </p:anim>
                                    <p:anim calcmode="lin" valueType="num">
                                      <p:cBhvr additive="base">
                                        <p:cTn id="31" dur="500" fill="hold"/>
                                        <p:tgtEl>
                                          <p:spTgt spid="2376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2" name="laser.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nodeType="clickEffect">
                                  <p:stCondLst>
                                    <p:cond delay="0"/>
                                  </p:stCondLst>
                                  <p:childTnLst>
                                    <p:set>
                                      <p:cBhvr>
                                        <p:cTn id="35" dur="1" fill="hold">
                                          <p:stCondLst>
                                            <p:cond delay="0"/>
                                          </p:stCondLst>
                                        </p:cTn>
                                        <p:tgtEl>
                                          <p:spTgt spid="23756"/>
                                        </p:tgtEl>
                                        <p:attrNameLst>
                                          <p:attrName>style.visibility</p:attrName>
                                        </p:attrNameLst>
                                      </p:cBhvr>
                                      <p:to>
                                        <p:strVal val="visible"/>
                                      </p:to>
                                    </p:set>
                                    <p:anim calcmode="lin" valueType="num">
                                      <p:cBhvr additive="base">
                                        <p:cTn id="36" dur="500" fill="hold"/>
                                        <p:tgtEl>
                                          <p:spTgt spid="23756"/>
                                        </p:tgtEl>
                                        <p:attrNameLst>
                                          <p:attrName>ppt_x</p:attrName>
                                        </p:attrNameLst>
                                      </p:cBhvr>
                                      <p:tavLst>
                                        <p:tav tm="0">
                                          <p:val>
                                            <p:strVal val="1+#ppt_w/2"/>
                                          </p:val>
                                        </p:tav>
                                        <p:tav tm="100000">
                                          <p:val>
                                            <p:strVal val="#ppt_x"/>
                                          </p:val>
                                        </p:tav>
                                      </p:tavLst>
                                    </p:anim>
                                    <p:anim calcmode="lin" valueType="num">
                                      <p:cBhvr additive="base">
                                        <p:cTn id="37" dur="500" fill="hold"/>
                                        <p:tgtEl>
                                          <p:spTgt spid="237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nodeType="clickEffect">
                                  <p:stCondLst>
                                    <p:cond delay="0"/>
                                  </p:stCondLst>
                                  <p:childTnLst>
                                    <p:set>
                                      <p:cBhvr>
                                        <p:cTn id="41" dur="1" fill="hold">
                                          <p:stCondLst>
                                            <p:cond delay="0"/>
                                          </p:stCondLst>
                                        </p:cTn>
                                        <p:tgtEl>
                                          <p:spTgt spid="23758"/>
                                        </p:tgtEl>
                                        <p:attrNameLst>
                                          <p:attrName>style.visibility</p:attrName>
                                        </p:attrNameLst>
                                      </p:cBhvr>
                                      <p:to>
                                        <p:strVal val="visible"/>
                                      </p:to>
                                    </p:set>
                                    <p:anim calcmode="lin" valueType="num">
                                      <p:cBhvr additive="base">
                                        <p:cTn id="42" dur="500" fill="hold"/>
                                        <p:tgtEl>
                                          <p:spTgt spid="23758"/>
                                        </p:tgtEl>
                                        <p:attrNameLst>
                                          <p:attrName>ppt_x</p:attrName>
                                        </p:attrNameLst>
                                      </p:cBhvr>
                                      <p:tavLst>
                                        <p:tav tm="0">
                                          <p:val>
                                            <p:strVal val="1+#ppt_w/2"/>
                                          </p:val>
                                        </p:tav>
                                        <p:tav tm="100000">
                                          <p:val>
                                            <p:strVal val="#ppt_x"/>
                                          </p:val>
                                        </p:tav>
                                      </p:tavLst>
                                    </p:anim>
                                    <p:anim calcmode="lin" valueType="num">
                                      <p:cBhvr additive="base">
                                        <p:cTn id="43" dur="500" fill="hold"/>
                                        <p:tgtEl>
                                          <p:spTgt spid="2375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2" name="laser.wav"/>
                                        </p:tgtEl>
                                      </p:cMediaNode>
                                    </p:audio>
                                  </p:sub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73"/>
                                        </p:tgtEl>
                                        <p:attrNameLst>
                                          <p:attrName>style.visibility</p:attrName>
                                        </p:attrNameLst>
                                      </p:cBhvr>
                                      <p:to>
                                        <p:strVal val="visible"/>
                                      </p:to>
                                    </p:set>
                                    <p:animEffect transition="in" filter="blinds(horizontal)">
                                      <p:cBhvr>
                                        <p:cTn id="48" dur="500"/>
                                        <p:tgtEl>
                                          <p:spTgt spid="47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1+#ppt_w/2"/>
                                          </p:val>
                                        </p:tav>
                                        <p:tav tm="100000">
                                          <p:val>
                                            <p:strVal val="#ppt_x"/>
                                          </p:val>
                                        </p:tav>
                                      </p:tavLst>
                                    </p:anim>
                                    <p:anim calcmode="lin" valueType="num">
                                      <p:cBhvr additive="base">
                                        <p:cTn id="54" dur="500" fill="hold"/>
                                        <p:tgtEl>
                                          <p:spTgt spid="2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2" name="laser.wav"/>
                                        </p:tgtEl>
                                      </p:cMediaNode>
                                    </p:audio>
                                  </p:sub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1+#ppt_w/2"/>
                                          </p:val>
                                        </p:tav>
                                        <p:tav tm="100000">
                                          <p:val>
                                            <p:strVal val="#ppt_x"/>
                                          </p:val>
                                        </p:tav>
                                      </p:tavLst>
                                    </p:anim>
                                    <p:anim calcmode="lin" valueType="num">
                                      <p:cBhvr additive="base">
                                        <p:cTn id="60" dur="500" fill="hold"/>
                                        <p:tgtEl>
                                          <p:spTgt spid="2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7"/>
                                            </p:cond>
                                          </p:stCondLst>
                                          <p:endCondLst>
                                            <p:cond evt="onStopAudio" delay="0">
                                              <p:tgtEl>
                                                <p:sldTgt/>
                                              </p:tgtEl>
                                            </p:cond>
                                          </p:endCondLst>
                                        </p:cTn>
                                        <p:tgtEl>
                                          <p:sndTgt r:embed="rId2" name="laser.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6"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fill="hold"/>
                                        <p:tgtEl>
                                          <p:spTgt spid="27"/>
                                        </p:tgtEl>
                                        <p:attrNameLst>
                                          <p:attrName>ppt_x</p:attrName>
                                        </p:attrNameLst>
                                      </p:cBhvr>
                                      <p:tavLst>
                                        <p:tav tm="0">
                                          <p:val>
                                            <p:strVal val="1+#ppt_w/2"/>
                                          </p:val>
                                        </p:tav>
                                        <p:tav tm="100000">
                                          <p:val>
                                            <p:strVal val="#ppt_x"/>
                                          </p:val>
                                        </p:tav>
                                      </p:tavLst>
                                    </p:anim>
                                    <p:anim calcmode="lin" valueType="num">
                                      <p:cBhvr additive="base">
                                        <p:cTn id="66" dur="500" fill="hold"/>
                                        <p:tgtEl>
                                          <p:spTgt spid="2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63"/>
                                            </p:cond>
                                          </p:stCondLst>
                                          <p:endCondLst>
                                            <p:cond evt="onStopAudio" delay="0">
                                              <p:tgtEl>
                                                <p:sldTgt/>
                                              </p:tgtEl>
                                            </p:cond>
                                          </p:endCondLst>
                                        </p:cTn>
                                        <p:tgtEl>
                                          <p:sndTgt r:embed="rId2" name="laser.wav"/>
                                        </p:tgtEl>
                                      </p:cMediaNode>
                                    </p:audio>
                                  </p:sub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74"/>
                                        </p:tgtEl>
                                        <p:attrNameLst>
                                          <p:attrName>style.visibility</p:attrName>
                                        </p:attrNameLst>
                                      </p:cBhvr>
                                      <p:to>
                                        <p:strVal val="visible"/>
                                      </p:to>
                                    </p:set>
                                    <p:animEffect transition="in" filter="blinds(horizontal)">
                                      <p:cBhvr>
                                        <p:cTn id="71" dur="5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p:bldP spid="473" grpId="0"/>
      <p:bldP spid="4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84"/>
          <p:cNvGrpSpPr>
            <a:grpSpLocks/>
          </p:cNvGrpSpPr>
          <p:nvPr/>
        </p:nvGrpSpPr>
        <p:grpSpPr bwMode="auto">
          <a:xfrm>
            <a:off x="533400" y="1676400"/>
            <a:ext cx="7481888" cy="4510088"/>
            <a:chOff x="336" y="1287"/>
            <a:chExt cx="4713" cy="2841"/>
          </a:xfrm>
        </p:grpSpPr>
        <p:sp>
          <p:nvSpPr>
            <p:cNvPr id="26631" name="Rectangle 2"/>
            <p:cNvSpPr>
              <a:spLocks noChangeArrowheads="1"/>
            </p:cNvSpPr>
            <p:nvPr/>
          </p:nvSpPr>
          <p:spPr bwMode="blackWhite">
            <a:xfrm>
              <a:off x="912" y="1296"/>
              <a:ext cx="4128" cy="2352"/>
            </a:xfrm>
            <a:prstGeom prst="rect">
              <a:avLst/>
            </a:prstGeom>
            <a:solidFill>
              <a:schemeClr val="tx2"/>
            </a:solidFill>
            <a:ln w="28575">
              <a:solidFill>
                <a:schemeClr val="tx2"/>
              </a:solidFill>
              <a:miter lim="800000"/>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cxnSp>
          <p:nvCxnSpPr>
            <p:cNvPr id="26632" name="AutoShape 4"/>
            <p:cNvCxnSpPr>
              <a:cxnSpLocks noChangeShapeType="1"/>
              <a:stCxn id="26631" idx="0"/>
              <a:endCxn id="26631" idx="2"/>
            </p:cNvCxnSpPr>
            <p:nvPr/>
          </p:nvCxnSpPr>
          <p:spPr bwMode="blackWhite">
            <a:xfrm>
              <a:off x="2976" y="1287"/>
              <a:ext cx="0" cy="237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cxnSp>
          <p:nvCxnSpPr>
            <p:cNvPr id="26633" name="AutoShape 5"/>
            <p:cNvCxnSpPr>
              <a:cxnSpLocks noChangeShapeType="1"/>
              <a:stCxn id="26631" idx="1"/>
              <a:endCxn id="26631" idx="3"/>
            </p:cNvCxnSpPr>
            <p:nvPr/>
          </p:nvCxnSpPr>
          <p:spPr bwMode="blackWhite">
            <a:xfrm>
              <a:off x="903" y="2472"/>
              <a:ext cx="4146" cy="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sp>
          <p:nvSpPr>
            <p:cNvPr id="26634" name="AutoShape 6"/>
            <p:cNvSpPr>
              <a:spLocks noChangeArrowheads="1"/>
            </p:cNvSpPr>
            <p:nvPr/>
          </p:nvSpPr>
          <p:spPr bwMode="blackWhite">
            <a:xfrm rot="5400000">
              <a:off x="2976" y="2928"/>
              <a:ext cx="432" cy="1968"/>
            </a:xfrm>
            <a:prstGeom prst="upArrow">
              <a:avLst>
                <a:gd name="adj1" fmla="val 50000"/>
                <a:gd name="adj2" fmla="val 113889"/>
              </a:avLst>
            </a:prstGeom>
            <a:solidFill>
              <a:srgbClr val="66FFFF"/>
            </a:solidFill>
            <a:ln w="9525">
              <a:solidFill>
                <a:schemeClr val="bg1"/>
              </a:solidFill>
              <a:miter lim="800000"/>
              <a:headEnd/>
              <a:tailEnd/>
            </a:ln>
          </p:spPr>
          <p:txBody>
            <a:bodyPr rot="10800000" vert="eaVert"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solidFill>
                    <a:schemeClr val="accent2"/>
                  </a:solidFill>
                  <a:latin typeface="Times New Roman" panose="02020603050405020304" pitchFamily="18" charset="0"/>
                </a:rPr>
                <a:t>Accuracy</a:t>
              </a:r>
            </a:p>
          </p:txBody>
        </p:sp>
        <p:sp>
          <p:nvSpPr>
            <p:cNvPr id="26635" name="AutoShape 7"/>
            <p:cNvSpPr>
              <a:spLocks noChangeArrowheads="1"/>
            </p:cNvSpPr>
            <p:nvPr/>
          </p:nvSpPr>
          <p:spPr bwMode="blackWhite">
            <a:xfrm>
              <a:off x="336" y="1344"/>
              <a:ext cx="432" cy="1968"/>
            </a:xfrm>
            <a:prstGeom prst="upArrow">
              <a:avLst>
                <a:gd name="adj1" fmla="val 50000"/>
                <a:gd name="adj2" fmla="val 113889"/>
              </a:avLst>
            </a:prstGeom>
            <a:solidFill>
              <a:srgbClr val="66FFFF"/>
            </a:solidFill>
            <a:ln w="9525">
              <a:solidFill>
                <a:schemeClr val="bg1"/>
              </a:solidFill>
              <a:miter lim="800000"/>
              <a:headEnd/>
              <a:tailEnd/>
            </a:ln>
          </p:spPr>
          <p:txBody>
            <a:bodyPr rot="10800000" vert="eaVert"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solidFill>
                    <a:schemeClr val="accent2"/>
                  </a:solidFill>
                  <a:latin typeface="Times New Roman" panose="02020603050405020304" pitchFamily="18" charset="0"/>
                </a:rPr>
                <a:t>Precision </a:t>
              </a:r>
            </a:p>
          </p:txBody>
        </p:sp>
        <p:grpSp>
          <p:nvGrpSpPr>
            <p:cNvPr id="26636" name="Group 8"/>
            <p:cNvGrpSpPr>
              <a:grpSpLocks/>
            </p:cNvGrpSpPr>
            <p:nvPr/>
          </p:nvGrpSpPr>
          <p:grpSpPr bwMode="auto">
            <a:xfrm>
              <a:off x="1608" y="1512"/>
              <a:ext cx="759" cy="759"/>
              <a:chOff x="1785" y="1065"/>
              <a:chExt cx="2190" cy="2190"/>
            </a:xfrm>
          </p:grpSpPr>
          <p:grpSp>
            <p:nvGrpSpPr>
              <p:cNvPr id="26704" name="Group 9"/>
              <p:cNvGrpSpPr>
                <a:grpSpLocks/>
              </p:cNvGrpSpPr>
              <p:nvPr/>
            </p:nvGrpSpPr>
            <p:grpSpPr bwMode="auto">
              <a:xfrm>
                <a:off x="1785" y="1065"/>
                <a:ext cx="2190" cy="2190"/>
                <a:chOff x="1785" y="1065"/>
                <a:chExt cx="2190" cy="2190"/>
              </a:xfrm>
            </p:grpSpPr>
            <p:grpSp>
              <p:nvGrpSpPr>
                <p:cNvPr id="26706" name="Group 10"/>
                <p:cNvGrpSpPr>
                  <a:grpSpLocks/>
                </p:cNvGrpSpPr>
                <p:nvPr/>
              </p:nvGrpSpPr>
              <p:grpSpPr bwMode="auto">
                <a:xfrm>
                  <a:off x="1785" y="1065"/>
                  <a:ext cx="2190" cy="2190"/>
                  <a:chOff x="1785" y="1065"/>
                  <a:chExt cx="2190" cy="2190"/>
                </a:xfrm>
              </p:grpSpPr>
              <p:grpSp>
                <p:nvGrpSpPr>
                  <p:cNvPr id="26708" name="Group 11"/>
                  <p:cNvGrpSpPr>
                    <a:grpSpLocks/>
                  </p:cNvGrpSpPr>
                  <p:nvPr/>
                </p:nvGrpSpPr>
                <p:grpSpPr bwMode="auto">
                  <a:xfrm>
                    <a:off x="1785" y="1065"/>
                    <a:ext cx="2190" cy="2190"/>
                    <a:chOff x="1785" y="1065"/>
                    <a:chExt cx="2190" cy="2190"/>
                  </a:xfrm>
                </p:grpSpPr>
                <p:sp>
                  <p:nvSpPr>
                    <p:cNvPr id="26710" name="Oval 12"/>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711" name="Oval 13"/>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709" name="Oval 14"/>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707" name="Oval 15"/>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705" name="Oval 16"/>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grpSp>
          <p:nvGrpSpPr>
            <p:cNvPr id="26637" name="Group 17"/>
            <p:cNvGrpSpPr>
              <a:grpSpLocks/>
            </p:cNvGrpSpPr>
            <p:nvPr/>
          </p:nvGrpSpPr>
          <p:grpSpPr bwMode="auto">
            <a:xfrm>
              <a:off x="1608" y="2688"/>
              <a:ext cx="759" cy="759"/>
              <a:chOff x="1785" y="1065"/>
              <a:chExt cx="2190" cy="2190"/>
            </a:xfrm>
          </p:grpSpPr>
          <p:grpSp>
            <p:nvGrpSpPr>
              <p:cNvPr id="26696" name="Group 18"/>
              <p:cNvGrpSpPr>
                <a:grpSpLocks/>
              </p:cNvGrpSpPr>
              <p:nvPr/>
            </p:nvGrpSpPr>
            <p:grpSpPr bwMode="auto">
              <a:xfrm>
                <a:off x="1785" y="1065"/>
                <a:ext cx="2190" cy="2190"/>
                <a:chOff x="1785" y="1065"/>
                <a:chExt cx="2190" cy="2190"/>
              </a:xfrm>
            </p:grpSpPr>
            <p:grpSp>
              <p:nvGrpSpPr>
                <p:cNvPr id="26698" name="Group 19"/>
                <p:cNvGrpSpPr>
                  <a:grpSpLocks/>
                </p:cNvGrpSpPr>
                <p:nvPr/>
              </p:nvGrpSpPr>
              <p:grpSpPr bwMode="auto">
                <a:xfrm>
                  <a:off x="1785" y="1065"/>
                  <a:ext cx="2190" cy="2190"/>
                  <a:chOff x="1785" y="1065"/>
                  <a:chExt cx="2190" cy="2190"/>
                </a:xfrm>
              </p:grpSpPr>
              <p:grpSp>
                <p:nvGrpSpPr>
                  <p:cNvPr id="26700" name="Group 20"/>
                  <p:cNvGrpSpPr>
                    <a:grpSpLocks/>
                  </p:cNvGrpSpPr>
                  <p:nvPr/>
                </p:nvGrpSpPr>
                <p:grpSpPr bwMode="auto">
                  <a:xfrm>
                    <a:off x="1785" y="1065"/>
                    <a:ext cx="2190" cy="2190"/>
                    <a:chOff x="1785" y="1065"/>
                    <a:chExt cx="2190" cy="2190"/>
                  </a:xfrm>
                </p:grpSpPr>
                <p:sp>
                  <p:nvSpPr>
                    <p:cNvPr id="26702" name="Oval 21"/>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703" name="Oval 22"/>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701" name="Oval 23"/>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99" name="Oval 24"/>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97" name="Oval 25"/>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grpSp>
          <p:nvGrpSpPr>
            <p:cNvPr id="26638" name="Group 26"/>
            <p:cNvGrpSpPr>
              <a:grpSpLocks/>
            </p:cNvGrpSpPr>
            <p:nvPr/>
          </p:nvGrpSpPr>
          <p:grpSpPr bwMode="auto">
            <a:xfrm>
              <a:off x="3720" y="2688"/>
              <a:ext cx="759" cy="759"/>
              <a:chOff x="1785" y="1065"/>
              <a:chExt cx="2190" cy="2190"/>
            </a:xfrm>
          </p:grpSpPr>
          <p:grpSp>
            <p:nvGrpSpPr>
              <p:cNvPr id="26688" name="Group 27"/>
              <p:cNvGrpSpPr>
                <a:grpSpLocks/>
              </p:cNvGrpSpPr>
              <p:nvPr/>
            </p:nvGrpSpPr>
            <p:grpSpPr bwMode="auto">
              <a:xfrm>
                <a:off x="1785" y="1065"/>
                <a:ext cx="2190" cy="2190"/>
                <a:chOff x="1785" y="1065"/>
                <a:chExt cx="2190" cy="2190"/>
              </a:xfrm>
            </p:grpSpPr>
            <p:grpSp>
              <p:nvGrpSpPr>
                <p:cNvPr id="26690" name="Group 28"/>
                <p:cNvGrpSpPr>
                  <a:grpSpLocks/>
                </p:cNvGrpSpPr>
                <p:nvPr/>
              </p:nvGrpSpPr>
              <p:grpSpPr bwMode="auto">
                <a:xfrm>
                  <a:off x="1785" y="1065"/>
                  <a:ext cx="2190" cy="2190"/>
                  <a:chOff x="1785" y="1065"/>
                  <a:chExt cx="2190" cy="2190"/>
                </a:xfrm>
              </p:grpSpPr>
              <p:grpSp>
                <p:nvGrpSpPr>
                  <p:cNvPr id="26692" name="Group 29"/>
                  <p:cNvGrpSpPr>
                    <a:grpSpLocks/>
                  </p:cNvGrpSpPr>
                  <p:nvPr/>
                </p:nvGrpSpPr>
                <p:grpSpPr bwMode="auto">
                  <a:xfrm>
                    <a:off x="1785" y="1065"/>
                    <a:ext cx="2190" cy="2190"/>
                    <a:chOff x="1785" y="1065"/>
                    <a:chExt cx="2190" cy="2190"/>
                  </a:xfrm>
                </p:grpSpPr>
                <p:sp>
                  <p:nvSpPr>
                    <p:cNvPr id="26694" name="Oval 30"/>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95" name="Oval 31"/>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93" name="Oval 32"/>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91" name="Oval 33"/>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89" name="Oval 34"/>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grpSp>
          <p:nvGrpSpPr>
            <p:cNvPr id="26639" name="Group 35"/>
            <p:cNvGrpSpPr>
              <a:grpSpLocks/>
            </p:cNvGrpSpPr>
            <p:nvPr/>
          </p:nvGrpSpPr>
          <p:grpSpPr bwMode="auto">
            <a:xfrm>
              <a:off x="3720" y="1512"/>
              <a:ext cx="759" cy="759"/>
              <a:chOff x="1785" y="1065"/>
              <a:chExt cx="2190" cy="2190"/>
            </a:xfrm>
          </p:grpSpPr>
          <p:grpSp>
            <p:nvGrpSpPr>
              <p:cNvPr id="26680" name="Group 36"/>
              <p:cNvGrpSpPr>
                <a:grpSpLocks/>
              </p:cNvGrpSpPr>
              <p:nvPr/>
            </p:nvGrpSpPr>
            <p:grpSpPr bwMode="auto">
              <a:xfrm>
                <a:off x="1785" y="1065"/>
                <a:ext cx="2190" cy="2190"/>
                <a:chOff x="1785" y="1065"/>
                <a:chExt cx="2190" cy="2190"/>
              </a:xfrm>
            </p:grpSpPr>
            <p:grpSp>
              <p:nvGrpSpPr>
                <p:cNvPr id="26682" name="Group 37"/>
                <p:cNvGrpSpPr>
                  <a:grpSpLocks/>
                </p:cNvGrpSpPr>
                <p:nvPr/>
              </p:nvGrpSpPr>
              <p:grpSpPr bwMode="auto">
                <a:xfrm>
                  <a:off x="1785" y="1065"/>
                  <a:ext cx="2190" cy="2190"/>
                  <a:chOff x="1785" y="1065"/>
                  <a:chExt cx="2190" cy="2190"/>
                </a:xfrm>
              </p:grpSpPr>
              <p:grpSp>
                <p:nvGrpSpPr>
                  <p:cNvPr id="26684" name="Group 38"/>
                  <p:cNvGrpSpPr>
                    <a:grpSpLocks/>
                  </p:cNvGrpSpPr>
                  <p:nvPr/>
                </p:nvGrpSpPr>
                <p:grpSpPr bwMode="auto">
                  <a:xfrm>
                    <a:off x="1785" y="1065"/>
                    <a:ext cx="2190" cy="2190"/>
                    <a:chOff x="1785" y="1065"/>
                    <a:chExt cx="2190" cy="2190"/>
                  </a:xfrm>
                </p:grpSpPr>
                <p:sp>
                  <p:nvSpPr>
                    <p:cNvPr id="26686" name="Oval 39"/>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87" name="Oval 40"/>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85" name="Oval 41"/>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83" name="Oval 42"/>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81" name="Oval 43"/>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26640" name="Oval 44"/>
            <p:cNvSpPr>
              <a:spLocks noChangeArrowheads="1"/>
            </p:cNvSpPr>
            <p:nvPr/>
          </p:nvSpPr>
          <p:spPr bwMode="blackWhite">
            <a:xfrm>
              <a:off x="1224" y="221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1" name="Oval 45"/>
            <p:cNvSpPr>
              <a:spLocks noChangeArrowheads="1"/>
            </p:cNvSpPr>
            <p:nvPr/>
          </p:nvSpPr>
          <p:spPr bwMode="blackWhite">
            <a:xfrm>
              <a:off x="1284" y="224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2" name="Oval 46"/>
            <p:cNvSpPr>
              <a:spLocks noChangeArrowheads="1"/>
            </p:cNvSpPr>
            <p:nvPr/>
          </p:nvSpPr>
          <p:spPr bwMode="blackWhite">
            <a:xfrm>
              <a:off x="1329" y="234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3" name="Oval 47"/>
            <p:cNvSpPr>
              <a:spLocks noChangeArrowheads="1"/>
            </p:cNvSpPr>
            <p:nvPr/>
          </p:nvSpPr>
          <p:spPr bwMode="blackWhite">
            <a:xfrm>
              <a:off x="1224" y="233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4" name="Oval 48"/>
            <p:cNvSpPr>
              <a:spLocks noChangeArrowheads="1"/>
            </p:cNvSpPr>
            <p:nvPr/>
          </p:nvSpPr>
          <p:spPr bwMode="blackWhite">
            <a:xfrm>
              <a:off x="1371" y="228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5" name="Oval 49"/>
            <p:cNvSpPr>
              <a:spLocks noChangeArrowheads="1"/>
            </p:cNvSpPr>
            <p:nvPr/>
          </p:nvSpPr>
          <p:spPr bwMode="blackWhite">
            <a:xfrm>
              <a:off x="1296" y="230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6" name="Oval 50"/>
            <p:cNvSpPr>
              <a:spLocks noChangeArrowheads="1"/>
            </p:cNvSpPr>
            <p:nvPr/>
          </p:nvSpPr>
          <p:spPr bwMode="blackWhite">
            <a:xfrm>
              <a:off x="1332" y="2238"/>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7" name="Oval 51"/>
            <p:cNvSpPr>
              <a:spLocks noChangeArrowheads="1"/>
            </p:cNvSpPr>
            <p:nvPr/>
          </p:nvSpPr>
          <p:spPr bwMode="blackWhite">
            <a:xfrm>
              <a:off x="1248" y="224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8" name="Oval 52"/>
            <p:cNvSpPr>
              <a:spLocks noChangeArrowheads="1"/>
            </p:cNvSpPr>
            <p:nvPr/>
          </p:nvSpPr>
          <p:spPr bwMode="blackWhite">
            <a:xfrm>
              <a:off x="1269" y="218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49" name="Oval 53"/>
            <p:cNvSpPr>
              <a:spLocks noChangeArrowheads="1"/>
            </p:cNvSpPr>
            <p:nvPr/>
          </p:nvSpPr>
          <p:spPr bwMode="blackWhite">
            <a:xfrm>
              <a:off x="1194" y="230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0" name="Oval 54"/>
            <p:cNvSpPr>
              <a:spLocks noChangeArrowheads="1"/>
            </p:cNvSpPr>
            <p:nvPr/>
          </p:nvSpPr>
          <p:spPr bwMode="blackWhite">
            <a:xfrm>
              <a:off x="4017" y="180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1" name="Oval 55"/>
            <p:cNvSpPr>
              <a:spLocks noChangeArrowheads="1"/>
            </p:cNvSpPr>
            <p:nvPr/>
          </p:nvSpPr>
          <p:spPr bwMode="blackWhite">
            <a:xfrm>
              <a:off x="4077" y="184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2" name="Oval 56"/>
            <p:cNvSpPr>
              <a:spLocks noChangeArrowheads="1"/>
            </p:cNvSpPr>
            <p:nvPr/>
          </p:nvSpPr>
          <p:spPr bwMode="blackWhite">
            <a:xfrm>
              <a:off x="4122" y="194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3" name="Oval 57"/>
            <p:cNvSpPr>
              <a:spLocks noChangeArrowheads="1"/>
            </p:cNvSpPr>
            <p:nvPr/>
          </p:nvSpPr>
          <p:spPr bwMode="blackWhite">
            <a:xfrm>
              <a:off x="4017" y="192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4" name="Oval 58"/>
            <p:cNvSpPr>
              <a:spLocks noChangeArrowheads="1"/>
            </p:cNvSpPr>
            <p:nvPr/>
          </p:nvSpPr>
          <p:spPr bwMode="blackWhite">
            <a:xfrm>
              <a:off x="4164" y="188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5" name="Oval 59"/>
            <p:cNvSpPr>
              <a:spLocks noChangeArrowheads="1"/>
            </p:cNvSpPr>
            <p:nvPr/>
          </p:nvSpPr>
          <p:spPr bwMode="blackWhite">
            <a:xfrm>
              <a:off x="4089" y="190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6" name="Oval 60"/>
            <p:cNvSpPr>
              <a:spLocks noChangeArrowheads="1"/>
            </p:cNvSpPr>
            <p:nvPr/>
          </p:nvSpPr>
          <p:spPr bwMode="blackWhite">
            <a:xfrm>
              <a:off x="4125" y="1836"/>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7" name="Oval 61"/>
            <p:cNvSpPr>
              <a:spLocks noChangeArrowheads="1"/>
            </p:cNvSpPr>
            <p:nvPr/>
          </p:nvSpPr>
          <p:spPr bwMode="blackWhite">
            <a:xfrm>
              <a:off x="4041" y="184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8" name="Oval 62"/>
            <p:cNvSpPr>
              <a:spLocks noChangeArrowheads="1"/>
            </p:cNvSpPr>
            <p:nvPr/>
          </p:nvSpPr>
          <p:spPr bwMode="blackWhite">
            <a:xfrm>
              <a:off x="4062" y="177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59" name="Oval 63"/>
            <p:cNvSpPr>
              <a:spLocks noChangeArrowheads="1"/>
            </p:cNvSpPr>
            <p:nvPr/>
          </p:nvSpPr>
          <p:spPr bwMode="blackWhite">
            <a:xfrm>
              <a:off x="3987" y="189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0" name="Oval 64"/>
            <p:cNvSpPr>
              <a:spLocks noChangeArrowheads="1"/>
            </p:cNvSpPr>
            <p:nvPr/>
          </p:nvSpPr>
          <p:spPr bwMode="blackWhite">
            <a:xfrm>
              <a:off x="1296" y="260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1" name="Oval 65"/>
            <p:cNvSpPr>
              <a:spLocks noChangeArrowheads="1"/>
            </p:cNvSpPr>
            <p:nvPr/>
          </p:nvSpPr>
          <p:spPr bwMode="blackWhite">
            <a:xfrm>
              <a:off x="1158" y="2904"/>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2" name="Oval 66"/>
            <p:cNvSpPr>
              <a:spLocks noChangeArrowheads="1"/>
            </p:cNvSpPr>
            <p:nvPr/>
          </p:nvSpPr>
          <p:spPr bwMode="blackWhite">
            <a:xfrm>
              <a:off x="1026" y="278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3" name="Oval 67"/>
            <p:cNvSpPr>
              <a:spLocks noChangeArrowheads="1"/>
            </p:cNvSpPr>
            <p:nvPr/>
          </p:nvSpPr>
          <p:spPr bwMode="blackWhite">
            <a:xfrm>
              <a:off x="1215" y="2763"/>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4" name="Oval 68"/>
            <p:cNvSpPr>
              <a:spLocks noChangeArrowheads="1"/>
            </p:cNvSpPr>
            <p:nvPr/>
          </p:nvSpPr>
          <p:spPr bwMode="blackWhite">
            <a:xfrm>
              <a:off x="1374" y="274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5" name="Oval 69"/>
            <p:cNvSpPr>
              <a:spLocks noChangeArrowheads="1"/>
            </p:cNvSpPr>
            <p:nvPr/>
          </p:nvSpPr>
          <p:spPr bwMode="blackWhite">
            <a:xfrm>
              <a:off x="1350" y="289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6" name="Oval 70"/>
            <p:cNvSpPr>
              <a:spLocks noChangeArrowheads="1"/>
            </p:cNvSpPr>
            <p:nvPr/>
          </p:nvSpPr>
          <p:spPr bwMode="blackWhite">
            <a:xfrm>
              <a:off x="1227" y="2838"/>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7" name="Oval 71"/>
            <p:cNvSpPr>
              <a:spLocks noChangeArrowheads="1"/>
            </p:cNvSpPr>
            <p:nvPr/>
          </p:nvSpPr>
          <p:spPr bwMode="blackWhite">
            <a:xfrm>
              <a:off x="1194" y="267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8" name="Oval 72"/>
            <p:cNvSpPr>
              <a:spLocks noChangeArrowheads="1"/>
            </p:cNvSpPr>
            <p:nvPr/>
          </p:nvSpPr>
          <p:spPr bwMode="blackWhite">
            <a:xfrm>
              <a:off x="1086" y="259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69" name="Oval 73"/>
            <p:cNvSpPr>
              <a:spLocks noChangeArrowheads="1"/>
            </p:cNvSpPr>
            <p:nvPr/>
          </p:nvSpPr>
          <p:spPr bwMode="blackWhite">
            <a:xfrm>
              <a:off x="1113" y="281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0" name="Oval 74"/>
            <p:cNvSpPr>
              <a:spLocks noChangeArrowheads="1"/>
            </p:cNvSpPr>
            <p:nvPr/>
          </p:nvSpPr>
          <p:spPr bwMode="blackWhite">
            <a:xfrm>
              <a:off x="4164" y="2883"/>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1" name="Oval 75"/>
            <p:cNvSpPr>
              <a:spLocks noChangeArrowheads="1"/>
            </p:cNvSpPr>
            <p:nvPr/>
          </p:nvSpPr>
          <p:spPr bwMode="blackWhite">
            <a:xfrm>
              <a:off x="4026" y="3180"/>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2" name="Oval 76"/>
            <p:cNvSpPr>
              <a:spLocks noChangeArrowheads="1"/>
            </p:cNvSpPr>
            <p:nvPr/>
          </p:nvSpPr>
          <p:spPr bwMode="blackWhite">
            <a:xfrm>
              <a:off x="3894" y="305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3" name="Oval 77"/>
            <p:cNvSpPr>
              <a:spLocks noChangeArrowheads="1"/>
            </p:cNvSpPr>
            <p:nvPr/>
          </p:nvSpPr>
          <p:spPr bwMode="blackWhite">
            <a:xfrm>
              <a:off x="4083" y="303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4" name="Oval 78"/>
            <p:cNvSpPr>
              <a:spLocks noChangeArrowheads="1"/>
            </p:cNvSpPr>
            <p:nvPr/>
          </p:nvSpPr>
          <p:spPr bwMode="blackWhite">
            <a:xfrm>
              <a:off x="4242" y="302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5" name="Oval 79"/>
            <p:cNvSpPr>
              <a:spLocks noChangeArrowheads="1"/>
            </p:cNvSpPr>
            <p:nvPr/>
          </p:nvSpPr>
          <p:spPr bwMode="blackWhite">
            <a:xfrm>
              <a:off x="4218" y="317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6" name="Oval 80"/>
            <p:cNvSpPr>
              <a:spLocks noChangeArrowheads="1"/>
            </p:cNvSpPr>
            <p:nvPr/>
          </p:nvSpPr>
          <p:spPr bwMode="blackWhite">
            <a:xfrm>
              <a:off x="4095" y="3114"/>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7" name="Oval 81"/>
            <p:cNvSpPr>
              <a:spLocks noChangeArrowheads="1"/>
            </p:cNvSpPr>
            <p:nvPr/>
          </p:nvSpPr>
          <p:spPr bwMode="blackWhite">
            <a:xfrm>
              <a:off x="4062" y="295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8" name="Oval 82"/>
            <p:cNvSpPr>
              <a:spLocks noChangeArrowheads="1"/>
            </p:cNvSpPr>
            <p:nvPr/>
          </p:nvSpPr>
          <p:spPr bwMode="blackWhite">
            <a:xfrm>
              <a:off x="3954" y="287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sp>
          <p:nvSpPr>
            <p:cNvPr id="26679" name="Oval 83"/>
            <p:cNvSpPr>
              <a:spLocks noChangeArrowheads="1"/>
            </p:cNvSpPr>
            <p:nvPr/>
          </p:nvSpPr>
          <p:spPr bwMode="blackWhite">
            <a:xfrm>
              <a:off x="3981" y="308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85" name="Rectangle 84"/>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6" name="Rectangle 85"/>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8" name="Rectangle 2"/>
          <p:cNvSpPr txBox="1">
            <a:spLocks noChangeArrowheads="1"/>
          </p:cNvSpPr>
          <p:nvPr/>
        </p:nvSpPr>
        <p:spPr>
          <a:xfrm>
            <a:off x="457200" y="277813"/>
            <a:ext cx="7086600" cy="1139825"/>
          </a:xfrm>
          <a:prstGeom prst="rect">
            <a:avLst/>
          </a:prstGeom>
        </p:spPr>
        <p:txBody>
          <a:bodyPr anchor="ctr">
            <a:normAutofit/>
          </a:bodyPr>
          <a:lstStyle/>
          <a:p>
            <a:pPr algn="r" eaLnBrk="1" fontAlgn="auto" hangingPunct="1">
              <a:spcAft>
                <a:spcPts val="0"/>
              </a:spcAft>
              <a:defRPr/>
            </a:pPr>
            <a:r>
              <a:rPr lang="en-US" sz="3600" b="1" i="1" dirty="0" err="1">
                <a:latin typeface="Trebuchet MS" pitchFamily="34" charset="0"/>
                <a:ea typeface="+mj-ea"/>
                <a:cs typeface="+mj-cs"/>
              </a:rPr>
              <a:t>Akurasi</a:t>
            </a:r>
            <a:r>
              <a:rPr lang="en-US" sz="3600" b="1" i="1" dirty="0">
                <a:latin typeface="Trebuchet MS" pitchFamily="34" charset="0"/>
                <a:ea typeface="+mj-ea"/>
                <a:cs typeface="+mj-cs"/>
              </a:rPr>
              <a:t> </a:t>
            </a:r>
            <a:r>
              <a:rPr lang="en-US" sz="3600" b="1" i="1" dirty="0" err="1">
                <a:latin typeface="Trebuchet MS" pitchFamily="34" charset="0"/>
                <a:ea typeface="+mj-ea"/>
                <a:cs typeface="+mj-cs"/>
              </a:rPr>
              <a:t>vs</a:t>
            </a:r>
            <a:r>
              <a:rPr lang="en-US" sz="3600" b="1" i="1" dirty="0">
                <a:latin typeface="Trebuchet MS" pitchFamily="34" charset="0"/>
                <a:ea typeface="+mj-ea"/>
                <a:cs typeface="+mj-cs"/>
              </a:rPr>
              <a:t> </a:t>
            </a:r>
            <a:r>
              <a:rPr lang="en-US" sz="3600" b="1" i="1" dirty="0" err="1">
                <a:latin typeface="Trebuchet MS" pitchFamily="34" charset="0"/>
                <a:ea typeface="+mj-ea"/>
                <a:cs typeface="+mj-cs"/>
              </a:rPr>
              <a:t>Presisi</a:t>
            </a:r>
            <a:endParaRPr lang="en-US" sz="3600" b="1" i="1" dirty="0">
              <a:latin typeface="Trebuchet MS" pitchFamily="34" charset="0"/>
              <a:ea typeface="+mj-ea"/>
              <a:cs typeface="+mj-cs"/>
            </a:endParaRPr>
          </a:p>
        </p:txBody>
      </p:sp>
      <p:pic>
        <p:nvPicPr>
          <p:cNvPr id="26630"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8CA68F78-9E51-4A3A-AC23-3C10FB6BEA54}"/>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CBE6D27C-032F-404E-B757-DB70E518830F}"/>
              </a:ext>
            </a:extLst>
          </p:cNvPr>
          <p:cNvSpPr>
            <a:spLocks noGrp="1"/>
          </p:cNvSpPr>
          <p:nvPr>
            <p:ph type="sldNum" sz="quarter" idx="12"/>
          </p:nvPr>
        </p:nvSpPr>
        <p:spPr/>
        <p:txBody>
          <a:bodyPr/>
          <a:lstStyle/>
          <a:p>
            <a:pPr>
              <a:defRPr/>
            </a:pPr>
            <a:fld id="{8FBEB2E1-587A-46D5-8BC7-2F010702A693}" type="slidenum">
              <a:rPr lang="en-US" altLang="en-US" smtClean="0"/>
              <a:pPr>
                <a:defRPr/>
              </a:pPr>
              <a:t>11</a:t>
            </a:fld>
            <a:endParaRPr lang="en-US" altLang="en-US"/>
          </a:p>
        </p:txBody>
      </p:sp>
    </p:spTree>
  </p:cSld>
  <p:clrMapOvr>
    <a:masterClrMapping/>
  </p:clrMapOvr>
  <p:transition spd="slow">
    <p:pull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Voltmeter">
            <a:extLst>
              <a:ext uri="{FF2B5EF4-FFF2-40B4-BE49-F238E27FC236}">
                <a16:creationId xmlns:a16="http://schemas.microsoft.com/office/drawing/2014/main" id="{85B032A8-9C89-4DBD-96F7-CEC93AF28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28800"/>
            <a:ext cx="5410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a:extLst>
              <a:ext uri="{FF2B5EF4-FFF2-40B4-BE49-F238E27FC236}">
                <a16:creationId xmlns:a16="http://schemas.microsoft.com/office/drawing/2014/main" id="{7C2EE64A-E36B-47A5-9FEC-6AC0906064B4}"/>
              </a:ext>
            </a:extLst>
          </p:cNvPr>
          <p:cNvSpPr txBox="1">
            <a:spLocks noChangeArrowheads="1"/>
          </p:cNvSpPr>
          <p:nvPr/>
        </p:nvSpPr>
        <p:spPr bwMode="auto">
          <a:xfrm>
            <a:off x="4953000" y="4191000"/>
            <a:ext cx="3962400" cy="1323439"/>
          </a:xfrm>
          <a:prstGeom prst="rect">
            <a:avLst/>
          </a:prstGeom>
          <a:solidFill>
            <a:schemeClr val="bg1">
              <a:alpha val="61000"/>
            </a:schemeClr>
          </a:solidFill>
          <a:ln w="9525">
            <a:noFill/>
            <a:miter lim="800000"/>
            <a:headEnd/>
            <a:tailEnd/>
          </a:ln>
          <a:effectLst/>
        </p:spPr>
        <p:txBody>
          <a:bodyPr>
            <a:spAutoFit/>
          </a:bodyPr>
          <a:lstStyle/>
          <a:p>
            <a:pPr>
              <a:defRPr/>
            </a:pPr>
            <a:r>
              <a:rPr lang="en-US" sz="2000" b="1" i="1" dirty="0" err="1">
                <a:solidFill>
                  <a:srgbClr val="000000"/>
                </a:solidFill>
                <a:effectLst>
                  <a:outerShdw blurRad="38100" dist="38100" dir="2700000" algn="tl">
                    <a:srgbClr val="FFFFFF"/>
                  </a:outerShdw>
                </a:effectLst>
                <a:latin typeface="Arial" charset="0"/>
              </a:rPr>
              <a:t>Contoh</a:t>
            </a:r>
            <a:r>
              <a:rPr lang="en-US" sz="2000" b="1" i="1" dirty="0">
                <a:solidFill>
                  <a:srgbClr val="000000"/>
                </a:solidFill>
                <a:effectLst>
                  <a:outerShdw blurRad="38100" dist="38100" dir="2700000" algn="tl">
                    <a:srgbClr val="FFFFFF"/>
                  </a:outerShdw>
                </a:effectLst>
                <a:latin typeface="Arial" charset="0"/>
              </a:rPr>
              <a:t> : </a:t>
            </a:r>
            <a:r>
              <a:rPr lang="en-US" sz="2000" b="1" i="1" dirty="0" err="1">
                <a:solidFill>
                  <a:srgbClr val="000000"/>
                </a:solidFill>
                <a:effectLst>
                  <a:outerShdw blurRad="38100" dist="38100" dir="2700000" algn="tl">
                    <a:srgbClr val="FFFFFF"/>
                  </a:outerShdw>
                </a:effectLst>
                <a:latin typeface="Arial" charset="0"/>
              </a:rPr>
              <a:t>Spesifikasi</a:t>
            </a:r>
            <a:r>
              <a:rPr lang="en-US" sz="2000" b="1" i="1" dirty="0">
                <a:solidFill>
                  <a:srgbClr val="000000"/>
                </a:solidFill>
                <a:effectLst>
                  <a:outerShdw blurRad="38100" dist="38100" dir="2700000" algn="tl">
                    <a:srgbClr val="FFFFFF"/>
                  </a:outerShdw>
                </a:effectLst>
                <a:latin typeface="Arial" charset="0"/>
              </a:rPr>
              <a:t> Voltmeter</a:t>
            </a:r>
          </a:p>
          <a:p>
            <a:pPr>
              <a:buFontTx/>
              <a:buChar char="•"/>
              <a:defRPr/>
            </a:pPr>
            <a:r>
              <a:rPr lang="en-US" sz="2000" b="1" i="1" dirty="0">
                <a:solidFill>
                  <a:srgbClr val="000000"/>
                </a:solidFill>
                <a:effectLst>
                  <a:outerShdw blurRad="38100" dist="38100" dir="2700000" algn="tl">
                    <a:srgbClr val="FFFFFF"/>
                  </a:outerShdw>
                </a:effectLst>
                <a:latin typeface="Arial" charset="0"/>
              </a:rPr>
              <a:t>  Range : 0 – 500 Volt</a:t>
            </a:r>
          </a:p>
          <a:p>
            <a:pPr>
              <a:buFontTx/>
              <a:buChar char="•"/>
              <a:defRPr/>
            </a:pPr>
            <a:r>
              <a:rPr lang="en-US" sz="2000" b="1" i="1" dirty="0">
                <a:solidFill>
                  <a:srgbClr val="000000"/>
                </a:solidFill>
                <a:effectLst>
                  <a:outerShdw blurRad="38100" dist="38100" dir="2700000" algn="tl">
                    <a:srgbClr val="FFFFFF"/>
                  </a:outerShdw>
                </a:effectLst>
                <a:latin typeface="Arial" charset="0"/>
              </a:rPr>
              <a:t>  </a:t>
            </a:r>
            <a:r>
              <a:rPr lang="en-US" sz="2000" b="1" i="1" dirty="0" err="1">
                <a:solidFill>
                  <a:srgbClr val="000000"/>
                </a:solidFill>
                <a:effectLst>
                  <a:outerShdw blurRad="38100" dist="38100" dir="2700000" algn="tl">
                    <a:srgbClr val="FFFFFF"/>
                  </a:outerShdw>
                </a:effectLst>
                <a:latin typeface="Arial" charset="0"/>
              </a:rPr>
              <a:t>Resolusi</a:t>
            </a:r>
            <a:r>
              <a:rPr lang="en-US" sz="2000" b="1" i="1" dirty="0">
                <a:solidFill>
                  <a:srgbClr val="000000"/>
                </a:solidFill>
                <a:effectLst>
                  <a:outerShdw blurRad="38100" dist="38100" dir="2700000" algn="tl">
                    <a:srgbClr val="FFFFFF"/>
                  </a:outerShdw>
                </a:effectLst>
                <a:latin typeface="Arial" charset="0"/>
              </a:rPr>
              <a:t>: 10 Volt</a:t>
            </a:r>
          </a:p>
          <a:p>
            <a:pPr>
              <a:buFontTx/>
              <a:buChar char="•"/>
              <a:defRPr/>
            </a:pPr>
            <a:r>
              <a:rPr lang="en-US" sz="2000" b="1" i="1" dirty="0">
                <a:solidFill>
                  <a:srgbClr val="000000"/>
                </a:solidFill>
                <a:effectLst>
                  <a:outerShdw blurRad="38100" dist="38100" dir="2700000" algn="tl">
                    <a:srgbClr val="FFFFFF"/>
                  </a:outerShdw>
                </a:effectLst>
                <a:latin typeface="Arial" charset="0"/>
              </a:rPr>
              <a:t>  </a:t>
            </a:r>
            <a:r>
              <a:rPr lang="en-US" sz="2000" b="1" i="1" dirty="0" err="1">
                <a:solidFill>
                  <a:srgbClr val="000000"/>
                </a:solidFill>
                <a:effectLst>
                  <a:outerShdw blurRad="38100" dist="38100" dir="2700000" algn="tl">
                    <a:srgbClr val="FFFFFF"/>
                  </a:outerShdw>
                </a:effectLst>
                <a:latin typeface="Arial" charset="0"/>
              </a:rPr>
              <a:t>Akurasi</a:t>
            </a:r>
            <a:r>
              <a:rPr lang="en-US" sz="2000" b="1" i="1" dirty="0">
                <a:solidFill>
                  <a:srgbClr val="000000"/>
                </a:solidFill>
                <a:effectLst>
                  <a:outerShdw blurRad="38100" dist="38100" dir="2700000" algn="tl">
                    <a:srgbClr val="FFFFFF"/>
                  </a:outerShdw>
                </a:effectLst>
                <a:latin typeface="Arial" charset="0"/>
              </a:rPr>
              <a:t> : 1.5 %</a:t>
            </a:r>
            <a:endParaRPr lang="en-US" b="1" i="1" dirty="0">
              <a:solidFill>
                <a:srgbClr val="000000"/>
              </a:solidFill>
              <a:effectLst>
                <a:outerShdw blurRad="38100" dist="38100" dir="2700000" algn="tl">
                  <a:srgbClr val="FFFFFF"/>
                </a:outerShdw>
              </a:effectLst>
              <a:latin typeface="Arial" charset="0"/>
            </a:endParaRPr>
          </a:p>
        </p:txBody>
      </p:sp>
      <p:sp>
        <p:nvSpPr>
          <p:cNvPr id="28676" name="Oval 6">
            <a:extLst>
              <a:ext uri="{FF2B5EF4-FFF2-40B4-BE49-F238E27FC236}">
                <a16:creationId xmlns:a16="http://schemas.microsoft.com/office/drawing/2014/main" id="{D38ECB77-1CA3-47EE-B25F-AC4C0F62F269}"/>
              </a:ext>
            </a:extLst>
          </p:cNvPr>
          <p:cNvSpPr>
            <a:spLocks noChangeArrowheads="1"/>
          </p:cNvSpPr>
          <p:nvPr/>
        </p:nvSpPr>
        <p:spPr bwMode="auto">
          <a:xfrm>
            <a:off x="3124200" y="5029200"/>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8677" name="AutoShape 9">
            <a:extLst>
              <a:ext uri="{FF2B5EF4-FFF2-40B4-BE49-F238E27FC236}">
                <a16:creationId xmlns:a16="http://schemas.microsoft.com/office/drawing/2014/main" id="{77FECAA8-8F7B-49AD-858E-AC3EFA996A6B}"/>
              </a:ext>
            </a:extLst>
          </p:cNvPr>
          <p:cNvSpPr>
            <a:spLocks/>
          </p:cNvSpPr>
          <p:nvPr/>
        </p:nvSpPr>
        <p:spPr bwMode="auto">
          <a:xfrm rot="2641079">
            <a:off x="2576513" y="1708150"/>
            <a:ext cx="1781175" cy="3092450"/>
          </a:xfrm>
          <a:prstGeom prst="leftBrace">
            <a:avLst>
              <a:gd name="adj1" fmla="val 58243"/>
              <a:gd name="adj2" fmla="val 48269"/>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8678" name="AutoShape 10">
            <a:extLst>
              <a:ext uri="{FF2B5EF4-FFF2-40B4-BE49-F238E27FC236}">
                <a16:creationId xmlns:a16="http://schemas.microsoft.com/office/drawing/2014/main" id="{25EC16B8-070F-4C4D-AFD4-57D366AE561E}"/>
              </a:ext>
            </a:extLst>
          </p:cNvPr>
          <p:cNvSpPr>
            <a:spLocks/>
          </p:cNvSpPr>
          <p:nvPr/>
        </p:nvSpPr>
        <p:spPr bwMode="auto">
          <a:xfrm rot="2029325">
            <a:off x="3498850" y="3775075"/>
            <a:ext cx="457200" cy="115888"/>
          </a:xfrm>
          <a:prstGeom prst="rightBrace">
            <a:avLst>
              <a:gd name="adj1" fmla="val 0"/>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8679" name="Text Box 11">
            <a:extLst>
              <a:ext uri="{FF2B5EF4-FFF2-40B4-BE49-F238E27FC236}">
                <a16:creationId xmlns:a16="http://schemas.microsoft.com/office/drawing/2014/main" id="{FC62D1E7-DF2C-4188-B7EB-4C2DC55E9234}"/>
              </a:ext>
            </a:extLst>
          </p:cNvPr>
          <p:cNvSpPr txBox="1">
            <a:spLocks noChangeArrowheads="1"/>
          </p:cNvSpPr>
          <p:nvPr/>
        </p:nvSpPr>
        <p:spPr bwMode="auto">
          <a:xfrm rot="-3222308">
            <a:off x="2320132" y="2778919"/>
            <a:ext cx="811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b="1">
                <a:solidFill>
                  <a:srgbClr val="FF0000"/>
                </a:solidFill>
                <a:latin typeface="Arial" panose="020B0604020202020204" pitchFamily="34" charset="0"/>
              </a:rPr>
              <a:t>Range</a:t>
            </a:r>
          </a:p>
        </p:txBody>
      </p:sp>
      <p:sp>
        <p:nvSpPr>
          <p:cNvPr id="28680" name="Text Box 12">
            <a:extLst>
              <a:ext uri="{FF2B5EF4-FFF2-40B4-BE49-F238E27FC236}">
                <a16:creationId xmlns:a16="http://schemas.microsoft.com/office/drawing/2014/main" id="{F877CF77-1CFA-4EDA-A3FF-ADAD19EE7CCF}"/>
              </a:ext>
            </a:extLst>
          </p:cNvPr>
          <p:cNvSpPr txBox="1">
            <a:spLocks noChangeArrowheads="1"/>
          </p:cNvSpPr>
          <p:nvPr/>
        </p:nvSpPr>
        <p:spPr bwMode="auto">
          <a:xfrm>
            <a:off x="2590800" y="53340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rgbClr val="FF0000"/>
                </a:solidFill>
                <a:latin typeface="Arial" panose="020B0604020202020204" pitchFamily="34" charset="0"/>
              </a:rPr>
              <a:t>Akurasi</a:t>
            </a:r>
          </a:p>
        </p:txBody>
      </p:sp>
      <p:sp>
        <p:nvSpPr>
          <p:cNvPr id="28681" name="Text Box 13">
            <a:extLst>
              <a:ext uri="{FF2B5EF4-FFF2-40B4-BE49-F238E27FC236}">
                <a16:creationId xmlns:a16="http://schemas.microsoft.com/office/drawing/2014/main" id="{B13C4FDB-55C0-4DBB-83F2-96B7259A7D3B}"/>
              </a:ext>
            </a:extLst>
          </p:cNvPr>
          <p:cNvSpPr txBox="1">
            <a:spLocks noChangeArrowheads="1"/>
          </p:cNvSpPr>
          <p:nvPr/>
        </p:nvSpPr>
        <p:spPr bwMode="auto">
          <a:xfrm>
            <a:off x="3810000" y="38862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600">
                <a:solidFill>
                  <a:srgbClr val="FF0000"/>
                </a:solidFill>
                <a:latin typeface="Arial" panose="020B0604020202020204" pitchFamily="34" charset="0"/>
              </a:rPr>
              <a:t>Resolusi</a:t>
            </a:r>
          </a:p>
        </p:txBody>
      </p:sp>
      <p:sp>
        <p:nvSpPr>
          <p:cNvPr id="11" name="Rectangle 10">
            <a:extLst>
              <a:ext uri="{FF2B5EF4-FFF2-40B4-BE49-F238E27FC236}">
                <a16:creationId xmlns:a16="http://schemas.microsoft.com/office/drawing/2014/main" id="{665E94D6-1062-4111-868D-565CEF49ADC8}"/>
              </a:ext>
            </a:extLst>
          </p:cNvPr>
          <p:cNvSpPr/>
          <p:nvPr/>
        </p:nvSpPr>
        <p:spPr>
          <a:xfrm>
            <a:off x="1905000" y="0"/>
            <a:ext cx="72390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a:extLst>
              <a:ext uri="{FF2B5EF4-FFF2-40B4-BE49-F238E27FC236}">
                <a16:creationId xmlns:a16="http://schemas.microsoft.com/office/drawing/2014/main" id="{0C10D6EE-C1D9-4531-B8DA-164152A69F00}"/>
              </a:ext>
            </a:extLst>
          </p:cNvPr>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DE3746A2-DBE2-4A6C-9871-9996577B7E14}"/>
              </a:ext>
            </a:extLst>
          </p:cNvPr>
          <p:cNvSpPr/>
          <p:nvPr/>
        </p:nvSpPr>
        <p:spPr>
          <a:xfrm>
            <a:off x="2743200" y="381000"/>
            <a:ext cx="5867400" cy="830997"/>
          </a:xfrm>
          <a:prstGeom prst="rect">
            <a:avLst/>
          </a:prstGeom>
          <a:noFill/>
        </p:spPr>
        <p:txBody>
          <a:bodyPr>
            <a:spAutoFit/>
          </a:bodyPr>
          <a:lstStyle/>
          <a:p>
            <a:pPr algn="ctr">
              <a:defRPr/>
            </a:pP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Resolusi</a:t>
            </a:r>
            <a:r>
              <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rPr>
              <a:t> &amp; </a:t>
            </a: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Akurasi</a:t>
            </a:r>
            <a:endPar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endParaRPr>
          </a:p>
        </p:txBody>
      </p:sp>
      <p:pic>
        <p:nvPicPr>
          <p:cNvPr id="28685" name="Picture 38">
            <a:extLst>
              <a:ext uri="{FF2B5EF4-FFF2-40B4-BE49-F238E27FC236}">
                <a16:creationId xmlns:a16="http://schemas.microsoft.com/office/drawing/2014/main" id="{2A390F2E-FE07-4096-8E88-1E3CB024B0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C9440D6-9AB2-48E6-9728-64EAB514AEBC}"/>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38DB4ABD-985B-43E7-89B8-A2245AD0558E}"/>
              </a:ext>
            </a:extLst>
          </p:cNvPr>
          <p:cNvSpPr>
            <a:spLocks noGrp="1"/>
          </p:cNvSpPr>
          <p:nvPr>
            <p:ph type="sldNum" sz="quarter" idx="12"/>
          </p:nvPr>
        </p:nvSpPr>
        <p:spPr/>
        <p:txBody>
          <a:bodyPr/>
          <a:lstStyle/>
          <a:p>
            <a:pPr>
              <a:defRPr/>
            </a:pPr>
            <a:fld id="{8FBEB2E1-587A-46D5-8BC7-2F010702A693}" type="slidenum">
              <a:rPr lang="en-US" altLang="en-US" smtClean="0"/>
              <a:pPr>
                <a:defRPr/>
              </a:pPr>
              <a:t>12</a:t>
            </a:fld>
            <a:endParaRPr lang="en-US" altLang="en-US"/>
          </a:p>
        </p:txBody>
      </p:sp>
    </p:spTree>
    <p:extLst>
      <p:ext uri="{BB962C8B-B14F-4D97-AF65-F5344CB8AC3E}">
        <p14:creationId xmlns:p14="http://schemas.microsoft.com/office/powerpoint/2010/main" val="6885896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fade">
                                      <p:cBhvr>
                                        <p:cTn id="7"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EX000002"/>
          <p:cNvPicPr>
            <a:picLocks noChangeAspect="1" noChangeArrowheads="1"/>
          </p:cNvPicPr>
          <p:nvPr/>
        </p:nvPicPr>
        <p:blipFill>
          <a:blip r:embed="rId2">
            <a:extLst>
              <a:ext uri="{28A0092B-C50C-407E-A947-70E740481C1C}">
                <a14:useLocalDpi xmlns:a14="http://schemas.microsoft.com/office/drawing/2010/main" val="0"/>
              </a:ext>
            </a:extLst>
          </a:blip>
          <a:srcRect r="14607"/>
          <a:stretch>
            <a:fillRect/>
          </a:stretch>
        </p:blipFill>
        <p:spPr bwMode="auto">
          <a:xfrm>
            <a:off x="1676400" y="1935162"/>
            <a:ext cx="57912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AutoShape 3"/>
          <p:cNvSpPr>
            <a:spLocks/>
          </p:cNvSpPr>
          <p:nvPr/>
        </p:nvSpPr>
        <p:spPr bwMode="auto">
          <a:xfrm rot="-2400486">
            <a:off x="3363913" y="5422900"/>
            <a:ext cx="304800" cy="76200"/>
          </a:xfrm>
          <a:prstGeom prst="leftBrace">
            <a:avLst>
              <a:gd name="adj1" fmla="val 25000"/>
              <a:gd name="adj2" fmla="val 50000"/>
            </a:avLst>
          </a:prstGeom>
          <a:noFill/>
          <a:ln w="38100">
            <a:solidFill>
              <a:srgbClr val="C4140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buSzPct val="90000"/>
              <a:buFontTx/>
              <a:buNone/>
            </a:pPr>
            <a:endParaRPr lang="id-ID" altLang="en-US" sz="2400">
              <a:solidFill>
                <a:srgbClr val="B70FB3"/>
              </a:solidFill>
              <a:latin typeface="Verdana Ref"/>
            </a:endParaRPr>
          </a:p>
        </p:txBody>
      </p:sp>
      <p:sp>
        <p:nvSpPr>
          <p:cNvPr id="29700" name="Text Box 4"/>
          <p:cNvSpPr txBox="1">
            <a:spLocks noChangeArrowheads="1"/>
          </p:cNvSpPr>
          <p:nvPr/>
        </p:nvSpPr>
        <p:spPr bwMode="auto">
          <a:xfrm>
            <a:off x="2286000" y="54864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SzPct val="90000"/>
              <a:buFontTx/>
              <a:buNone/>
            </a:pPr>
            <a:r>
              <a:rPr lang="en-US" altLang="en-US" sz="2400">
                <a:solidFill>
                  <a:schemeClr val="bg1"/>
                </a:solidFill>
                <a:latin typeface="Verdana Ref"/>
              </a:rPr>
              <a:t>Resolusi </a:t>
            </a:r>
          </a:p>
        </p:txBody>
      </p:sp>
      <p:sp>
        <p:nvSpPr>
          <p:cNvPr id="29701" name="AutoShape 5"/>
          <p:cNvSpPr>
            <a:spLocks/>
          </p:cNvSpPr>
          <p:nvPr/>
        </p:nvSpPr>
        <p:spPr bwMode="auto">
          <a:xfrm rot="-5468581">
            <a:off x="4337050" y="4819650"/>
            <a:ext cx="685800" cy="1905000"/>
          </a:xfrm>
          <a:prstGeom prst="leftBrace">
            <a:avLst>
              <a:gd name="adj1" fmla="val 69444"/>
              <a:gd name="adj2" fmla="val 50000"/>
            </a:avLst>
          </a:prstGeom>
          <a:noFill/>
          <a:ln w="38100">
            <a:solidFill>
              <a:srgbClr val="C4140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9702" name="Text Box 6"/>
          <p:cNvSpPr txBox="1">
            <a:spLocks noChangeArrowheads="1"/>
          </p:cNvSpPr>
          <p:nvPr/>
        </p:nvSpPr>
        <p:spPr bwMode="auto">
          <a:xfrm>
            <a:off x="3429000" y="60960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SzPct val="90000"/>
              <a:buFontTx/>
              <a:buNone/>
            </a:pPr>
            <a:r>
              <a:rPr lang="en-US" altLang="en-US" sz="2400">
                <a:solidFill>
                  <a:srgbClr val="FFFF00"/>
                </a:solidFill>
                <a:latin typeface="Verdana Ref"/>
              </a:rPr>
              <a:t>Range/Rentang Ukur</a:t>
            </a:r>
          </a:p>
        </p:txBody>
      </p:sp>
      <p:sp>
        <p:nvSpPr>
          <p:cNvPr id="8" name="Rectangle 7"/>
          <p:cNvSpPr/>
          <p:nvPr/>
        </p:nvSpPr>
        <p:spPr>
          <a:xfrm>
            <a:off x="1752600" y="0"/>
            <a:ext cx="73914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2362200" y="381000"/>
            <a:ext cx="6248400" cy="830997"/>
          </a:xfrm>
          <a:prstGeom prst="rect">
            <a:avLst/>
          </a:prstGeom>
          <a:noFill/>
        </p:spPr>
        <p:txBody>
          <a:bodyPr>
            <a:spAutoFit/>
          </a:bodyPr>
          <a:lstStyle/>
          <a:p>
            <a:pPr algn="ctr">
              <a:defRPr/>
            </a:pP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Resolusi</a:t>
            </a:r>
            <a:r>
              <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rPr>
              <a:t> &amp; </a:t>
            </a: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Akurasi</a:t>
            </a:r>
            <a:endPar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endParaRPr>
          </a:p>
        </p:txBody>
      </p:sp>
      <p:pic>
        <p:nvPicPr>
          <p:cNvPr id="29706"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810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B3FF94B3-8E73-474B-9F24-3898B9338186}"/>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C8E05AF0-7AE0-4DF9-A75F-62F307B57FAC}"/>
              </a:ext>
            </a:extLst>
          </p:cNvPr>
          <p:cNvSpPr>
            <a:spLocks noGrp="1"/>
          </p:cNvSpPr>
          <p:nvPr>
            <p:ph type="sldNum" sz="quarter" idx="12"/>
          </p:nvPr>
        </p:nvSpPr>
        <p:spPr/>
        <p:txBody>
          <a:bodyPr/>
          <a:lstStyle/>
          <a:p>
            <a:pPr>
              <a:defRPr/>
            </a:pPr>
            <a:fld id="{9CFDE734-A677-43FA-B556-980ADA408821}" type="slidenum">
              <a:rPr lang="en-US" altLang="en-US" smtClean="0"/>
              <a:pPr>
                <a:defRPr/>
              </a:pPr>
              <a:t>13</a:t>
            </a:fld>
            <a:endParaRPr lang="en-US" altLang="en-US"/>
          </a:p>
        </p:txBody>
      </p:sp>
    </p:spTree>
  </p:cSld>
  <p:clrMapOvr>
    <a:masterClrMapping/>
  </p:clrMapOvr>
  <p:transition spd="slow">
    <p:pull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79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901BDA-22C9-435E-B9E7-52FCBBCE7589}" type="slidenum">
              <a:rPr lang="en-US" altLang="en-US" sz="1200" smtClean="0">
                <a:solidFill>
                  <a:srgbClr val="898989"/>
                </a:solidFill>
                <a:latin typeface="Arial" panose="020B0604020202020204" pitchFamily="34" charset="0"/>
              </a:rPr>
              <a:pPr>
                <a:spcBef>
                  <a:spcPct val="0"/>
                </a:spcBef>
                <a:buFontTx/>
                <a:buNone/>
              </a:pPr>
              <a:t>14</a:t>
            </a:fld>
            <a:endParaRPr lang="en-US" altLang="en-US" sz="1200">
              <a:solidFill>
                <a:srgbClr val="898989"/>
              </a:solidFill>
              <a:latin typeface="Arial" panose="020B0604020202020204" pitchFamily="34" charset="0"/>
            </a:endParaRPr>
          </a:p>
        </p:txBody>
      </p:sp>
      <p:sp>
        <p:nvSpPr>
          <p:cNvPr id="33796" name="Rectangle 2"/>
          <p:cNvSpPr>
            <a:spLocks noGrp="1"/>
          </p:cNvSpPr>
          <p:nvPr>
            <p:ph type="title"/>
          </p:nvPr>
        </p:nvSpPr>
        <p:spPr>
          <a:xfrm>
            <a:off x="381000" y="304800"/>
            <a:ext cx="8458200" cy="762000"/>
          </a:xfrm>
        </p:spPr>
        <p:txBody>
          <a:bodyPr/>
          <a:lstStyle/>
          <a:p>
            <a:r>
              <a:rPr lang="en-US" altLang="en-US" sz="3200" b="1" i="1">
                <a:latin typeface="Trebuchet MS" panose="020B0603020202020204" pitchFamily="34" charset="0"/>
                <a:ea typeface="MS PGothic" panose="020B0600070205080204" pitchFamily="34" charset="-128"/>
              </a:rPr>
              <a:t>Apa yg didapatkan setelah Kalibrasi ?</a:t>
            </a:r>
          </a:p>
        </p:txBody>
      </p:sp>
      <p:sp>
        <p:nvSpPr>
          <p:cNvPr id="33797" name="Rectangle 3"/>
          <p:cNvSpPr>
            <a:spLocks noChangeArrowheads="1"/>
          </p:cNvSpPr>
          <p:nvPr/>
        </p:nvSpPr>
        <p:spPr bwMode="auto">
          <a:xfrm>
            <a:off x="4191000" y="1600200"/>
            <a:ext cx="464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SzPct val="100000"/>
              <a:buFont typeface="Wingdings" panose="05000000000000000000" pitchFamily="2" charset="2"/>
              <a:buAutoNum type="arabicPeriod"/>
            </a:pPr>
            <a:r>
              <a:rPr lang="en-US" altLang="en-US" sz="2400" b="1" i="1" dirty="0" err="1">
                <a:latin typeface="Trebuchet MS" panose="020B0603020202020204" pitchFamily="34" charset="0"/>
              </a:rPr>
              <a:t>Sertifikat</a:t>
            </a:r>
            <a:r>
              <a:rPr lang="en-US" altLang="en-US" sz="2400" b="1" i="1" dirty="0">
                <a:latin typeface="Trebuchet MS" panose="020B0603020202020204" pitchFamily="34" charset="0"/>
              </a:rPr>
              <a:t> </a:t>
            </a:r>
            <a:r>
              <a:rPr lang="en-US" altLang="en-US" sz="2400" b="1" i="1" dirty="0" err="1">
                <a:latin typeface="Trebuchet MS" panose="020B0603020202020204" pitchFamily="34" charset="0"/>
              </a:rPr>
              <a:t>Kalibrasi</a:t>
            </a:r>
            <a:r>
              <a:rPr lang="en-US" altLang="en-US" sz="2400" b="1" i="1" dirty="0">
                <a:latin typeface="Trebuchet MS" panose="020B0603020202020204" pitchFamily="34" charset="0"/>
              </a:rPr>
              <a:t> </a:t>
            </a:r>
          </a:p>
          <a:p>
            <a:pPr eaLnBrk="1" hangingPunct="1">
              <a:buClr>
                <a:schemeClr val="folHlink"/>
              </a:buClr>
              <a:buSzPct val="80000"/>
              <a:buFont typeface="Wingdings" panose="05000000000000000000" pitchFamily="2" charset="2"/>
              <a:buNone/>
            </a:pPr>
            <a:r>
              <a:rPr lang="en-US" altLang="en-US" sz="2000" i="1" dirty="0">
                <a:latin typeface="Trebuchet MS" panose="020B0603020202020204" pitchFamily="34" charset="0"/>
              </a:rPr>
              <a:t>      </a:t>
            </a: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Di </a:t>
            </a:r>
            <a:r>
              <a:rPr lang="en-US" altLang="en-US" sz="1800" i="1" dirty="0" err="1">
                <a:latin typeface="Trebuchet MS" panose="020B0603020202020204" pitchFamily="34" charset="0"/>
              </a:rPr>
              <a:t>antaranya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berisi</a:t>
            </a:r>
            <a:r>
              <a:rPr lang="en-US" altLang="en-US" sz="1800" i="1" dirty="0">
                <a:latin typeface="Trebuchet MS" panose="020B0603020202020204" pitchFamily="34" charset="0"/>
              </a:rPr>
              <a:t> :</a:t>
            </a: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a:t>
            </a:r>
            <a:r>
              <a:rPr lang="en-US" altLang="en-US" sz="1800" i="1" dirty="0" err="1">
                <a:latin typeface="Trebuchet MS" panose="020B0603020202020204" pitchFamily="34" charset="0"/>
              </a:rPr>
              <a:t>Spesifikasi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alat</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ukur</a:t>
            </a:r>
            <a:r>
              <a:rPr lang="en-US" altLang="en-US" sz="1800" i="1" dirty="0">
                <a:latin typeface="Trebuchet MS" panose="020B0603020202020204" pitchFamily="34" charset="0"/>
              </a:rPr>
              <a:t> yang </a:t>
            </a:r>
            <a:r>
              <a:rPr lang="en-US" altLang="en-US" sz="1800" i="1" dirty="0" err="1">
                <a:latin typeface="Trebuchet MS" panose="020B0603020202020204" pitchFamily="34" charset="0"/>
              </a:rPr>
              <a:t>dikalibrasi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alat</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standar</a:t>
            </a:r>
            <a:r>
              <a:rPr lang="en-US" altLang="en-US" sz="1800" i="1" dirty="0">
                <a:latin typeface="Trebuchet MS" panose="020B0603020202020204" pitchFamily="34" charset="0"/>
              </a:rPr>
              <a:t> yang </a:t>
            </a:r>
            <a:r>
              <a:rPr lang="en-US" altLang="en-US" sz="1800" i="1" dirty="0" err="1">
                <a:latin typeface="Trebuchet MS" panose="020B0603020202020204" pitchFamily="34" charset="0"/>
              </a:rPr>
              <a:t>digunakan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Metode</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Kalibrasi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Nama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alamat</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pemilik</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alat</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Suhu</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kelembaban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ruang,tanggal</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kalibrasi</a:t>
            </a:r>
            <a:endParaRPr lang="en-US" altLang="en-US" sz="1800" i="1" dirty="0">
              <a:latin typeface="Trebuchet MS" panose="020B0603020202020204" pitchFamily="34" charset="0"/>
            </a:endParaRP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a:t>
            </a:r>
            <a:r>
              <a:rPr lang="en-US" altLang="en-US" sz="1800" i="1" dirty="0" err="1">
                <a:latin typeface="Trebuchet MS" panose="020B0603020202020204" pitchFamily="34" charset="0"/>
              </a:rPr>
              <a:t>Lembar</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hasil</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kalibrasi</a:t>
            </a:r>
            <a:r>
              <a:rPr lang="en-US" altLang="en-US" sz="1800" i="1" dirty="0">
                <a:latin typeface="Trebuchet MS" panose="020B0603020202020204" pitchFamily="34" charset="0"/>
              </a:rPr>
              <a:t> : </a:t>
            </a: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 </a:t>
            </a:r>
            <a:r>
              <a:rPr lang="en-US" altLang="en-US" sz="1800" i="1" dirty="0" err="1">
                <a:latin typeface="Trebuchet MS" panose="020B0603020202020204" pitchFamily="34" charset="0"/>
              </a:rPr>
              <a:t>Penunjukkan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alat</a:t>
            </a:r>
            <a:endParaRPr lang="en-US" altLang="en-US" sz="1800" i="1" dirty="0">
              <a:latin typeface="Trebuchet MS" panose="020B0603020202020204" pitchFamily="34" charset="0"/>
            </a:endParaRP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 </a:t>
            </a:r>
            <a:r>
              <a:rPr lang="en-US" altLang="en-US" sz="1800" i="1" dirty="0" err="1">
                <a:latin typeface="Trebuchet MS" panose="020B0603020202020204" pitchFamily="34" charset="0"/>
              </a:rPr>
              <a:t>Penunjukkan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standar</a:t>
            </a:r>
            <a:endParaRPr lang="en-US" altLang="en-US" sz="1800" i="1" dirty="0">
              <a:latin typeface="Trebuchet MS" panose="020B0603020202020204" pitchFamily="34" charset="0"/>
            </a:endParaRP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 </a:t>
            </a:r>
            <a:r>
              <a:rPr lang="en-US" altLang="en-US" sz="1800" i="1" dirty="0" err="1">
                <a:latin typeface="Trebuchet MS" panose="020B0603020202020204" pitchFamily="34" charset="0"/>
              </a:rPr>
              <a:t>Koreksi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penyimpangan</a:t>
            </a:r>
            <a:r>
              <a:rPr lang="en-US" altLang="en-US" sz="1800" i="1" dirty="0">
                <a:latin typeface="Trebuchet MS" panose="020B0603020202020204" pitchFamily="34" charset="0"/>
              </a:rPr>
              <a:t>)</a:t>
            </a: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 </a:t>
            </a:r>
            <a:r>
              <a:rPr lang="en-US" altLang="en-US" sz="1800" i="1" dirty="0" err="1">
                <a:latin typeface="Trebuchet MS" panose="020B0603020202020204" pitchFamily="34" charset="0"/>
              </a:rPr>
              <a:t>Ketidakpastian</a:t>
            </a:r>
            <a:r>
              <a:rPr lang="en-US" altLang="en-US" sz="1800" i="1" dirty="0">
                <a:latin typeface="Trebuchet MS" panose="020B0603020202020204" pitchFamily="34" charset="0"/>
              </a:rPr>
              <a:t> (uncertainty)	</a:t>
            </a:r>
          </a:p>
          <a:p>
            <a:pPr eaLnBrk="1" hangingPunct="1">
              <a:buClr>
                <a:schemeClr val="folHlink"/>
              </a:buClr>
              <a:buSzPct val="80000"/>
              <a:buFont typeface="Wingdings" panose="05000000000000000000" pitchFamily="2" charset="2"/>
              <a:buNone/>
            </a:pPr>
            <a:r>
              <a:rPr lang="en-US" altLang="en-US" sz="2400" b="1" i="1" dirty="0">
                <a:latin typeface="Trebuchet MS" panose="020B0603020202020204" pitchFamily="34" charset="0"/>
              </a:rPr>
              <a:t>2.   Label / Sticker </a:t>
            </a:r>
            <a:r>
              <a:rPr lang="en-US" altLang="en-US" sz="2400" b="1" i="1" dirty="0" err="1">
                <a:latin typeface="Trebuchet MS" panose="020B0603020202020204" pitchFamily="34" charset="0"/>
              </a:rPr>
              <a:t>Kalibrasi</a:t>
            </a:r>
            <a:r>
              <a:rPr lang="en-US" altLang="en-US" sz="2400" b="1" i="1" dirty="0">
                <a:latin typeface="Trebuchet MS" panose="020B0603020202020204" pitchFamily="34" charset="0"/>
              </a:rPr>
              <a:t> </a:t>
            </a:r>
            <a:r>
              <a:rPr lang="en-US" altLang="en-US" sz="2400" i="1" dirty="0">
                <a:latin typeface="Trebuchet MS" panose="020B0603020202020204" pitchFamily="34" charset="0"/>
              </a:rPr>
              <a:t>	</a:t>
            </a:r>
          </a:p>
        </p:txBody>
      </p:sp>
      <p:pic>
        <p:nvPicPr>
          <p:cNvPr id="33798" name="Picture 3" descr="E:\Sert Sayap M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14475"/>
            <a:ext cx="335280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6B84426A-D9EE-4B2D-A1C0-043FD9F6B312}"/>
              </a:ext>
            </a:extLst>
          </p:cNvPr>
          <p:cNvSpPr>
            <a:spLocks noGrp="1"/>
          </p:cNvSpPr>
          <p:nvPr>
            <p:ph type="ftr" sz="quarter" idx="11"/>
          </p:nvPr>
        </p:nvSpPr>
        <p:spPr/>
        <p:txBody>
          <a:bodyPr/>
          <a:lstStyle/>
          <a:p>
            <a:pPr>
              <a:defRPr/>
            </a:pPr>
            <a:r>
              <a:rPr lang="sv-SE"/>
              <a:t>Massa, 01/Rev 01 (c)Copyright, sentral sistem. Juli 2020</a:t>
            </a:r>
            <a:endParaRPr lang="en-US"/>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Remi Ramdhani</a:t>
            </a:r>
          </a:p>
        </p:txBody>
      </p:sp>
      <p:sp>
        <p:nvSpPr>
          <p:cNvPr id="17411"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cxnSp>
        <p:nvCxnSpPr>
          <p:cNvPr id="27" name="Straight Connector 26"/>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414" name="Rectangle 27"/>
          <p:cNvSpPr>
            <a:spLocks noChangeArrowheads="1"/>
          </p:cNvSpPr>
          <p:nvPr/>
        </p:nvSpPr>
        <p:spPr bwMode="auto">
          <a:xfrm>
            <a:off x="130969" y="2382838"/>
            <a:ext cx="8577262" cy="1723549"/>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ts val="575"/>
              </a:spcBef>
              <a:buFontTx/>
              <a:buNone/>
            </a:pPr>
            <a:r>
              <a:rPr lang="en-US" altLang="en-US" b="1" i="1" dirty="0">
                <a:latin typeface="Trebuchet MS" panose="020B0603020202020204" pitchFamily="34" charset="0"/>
              </a:rPr>
              <a:t>BAGIAN 2</a:t>
            </a:r>
          </a:p>
          <a:p>
            <a:pPr algn="ctr" eaLnBrk="1" hangingPunct="1">
              <a:spcBef>
                <a:spcPts val="575"/>
              </a:spcBef>
              <a:buFontTx/>
              <a:buNone/>
            </a:pPr>
            <a:r>
              <a:rPr lang="en-US" altLang="en-US" b="1" i="1" dirty="0">
                <a:latin typeface="Trebuchet MS" panose="020B0603020202020204" pitchFamily="34" charset="0"/>
              </a:rPr>
              <a:t>BESARAN MASSA DAN </a:t>
            </a:r>
          </a:p>
          <a:p>
            <a:pPr algn="ctr" eaLnBrk="1" hangingPunct="1">
              <a:spcBef>
                <a:spcPts val="575"/>
              </a:spcBef>
              <a:buFontTx/>
              <a:buNone/>
            </a:pPr>
            <a:r>
              <a:rPr lang="en-US" altLang="en-US" b="1" i="1" dirty="0">
                <a:latin typeface="Trebuchet MS" panose="020B0603020202020204" pitchFamily="34" charset="0"/>
              </a:rPr>
              <a:t>STANDAR MASSA</a:t>
            </a:r>
          </a:p>
        </p:txBody>
      </p:sp>
      <p:sp>
        <p:nvSpPr>
          <p:cNvPr id="38" name="Rectangle 37">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39" name="Rectangle 38">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40" name="Rectangle 39">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41" name="Rectangle 40">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42" name="Rectangle 41">
            <a:hlinkClick r:id="rId7" action="ppaction://hlinkpres?slideindex=1&amp;slidetitle="/>
          </p:cNvPr>
          <p:cNvSpPr/>
          <p:nvPr/>
        </p:nvSpPr>
        <p:spPr>
          <a:xfrm>
            <a:off x="6391275" y="4314825"/>
            <a:ext cx="10048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Timbangan</a:t>
            </a:r>
            <a:endParaRPr lang="en-US" sz="1000" dirty="0">
              <a:effectLst>
                <a:outerShdw blurRad="38100" dist="38100" dir="2700000" algn="tl">
                  <a:srgbClr val="000000">
                    <a:alpha val="43137"/>
                  </a:srgbClr>
                </a:outerShdw>
              </a:effectLst>
            </a:endParaRPr>
          </a:p>
        </p:txBody>
      </p:sp>
      <p:sp>
        <p:nvSpPr>
          <p:cNvPr id="17420"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21"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6"/>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5"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9"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55372DB3-92D6-4853-980D-4B44FC2CC699}"/>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25958890-33E3-432C-9953-5FC6111E7268}"/>
              </a:ext>
            </a:extLst>
          </p:cNvPr>
          <p:cNvSpPr>
            <a:spLocks noGrp="1"/>
          </p:cNvSpPr>
          <p:nvPr>
            <p:ph type="sldNum" sz="quarter" idx="12"/>
          </p:nvPr>
        </p:nvSpPr>
        <p:spPr/>
        <p:txBody>
          <a:bodyPr/>
          <a:lstStyle/>
          <a:p>
            <a:pPr>
              <a:defRPr/>
            </a:pPr>
            <a:fld id="{9CFDE734-A677-43FA-B556-980ADA408821}" type="slidenum">
              <a:rPr lang="en-US" altLang="en-US" smtClean="0"/>
              <a:pPr>
                <a:defRPr/>
              </a:pPr>
              <a:t>15</a:t>
            </a:fld>
            <a:endParaRPr lang="en-US" altLang="en-US"/>
          </a:p>
        </p:txBody>
      </p:sp>
    </p:spTree>
    <p:extLst>
      <p:ext uri="{BB962C8B-B14F-4D97-AF65-F5344CB8AC3E}">
        <p14:creationId xmlns:p14="http://schemas.microsoft.com/office/powerpoint/2010/main" val="828865381"/>
      </p:ext>
    </p:extLst>
  </p:cSld>
  <p:clrMapOvr>
    <a:masterClrMapping/>
  </p:clrMapOvr>
  <p:transition spd="slow">
    <p:pull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371600"/>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819" name="Rectangle 8"/>
          <p:cNvSpPr>
            <a:spLocks noGrp="1"/>
          </p:cNvSpPr>
          <p:nvPr>
            <p:ph type="title"/>
          </p:nvPr>
        </p:nvSpPr>
        <p:spPr>
          <a:xfrm>
            <a:off x="1981200" y="76200"/>
            <a:ext cx="6629400" cy="1139825"/>
          </a:xfrm>
        </p:spPr>
        <p:txBody>
          <a:bodyPr/>
          <a:lstStyle/>
          <a:p>
            <a:pPr eaLnBrk="1" hangingPunct="1"/>
            <a:r>
              <a:rPr lang="en-US" altLang="en-US" b="1" i="1" dirty="0" err="1">
                <a:latin typeface="Trebuchet MS" panose="020B0603020202020204" pitchFamily="34" charset="0"/>
              </a:rPr>
              <a:t>Pengertian</a:t>
            </a:r>
            <a:r>
              <a:rPr lang="en-US" altLang="en-US" b="1" i="1" dirty="0">
                <a:latin typeface="Trebuchet MS" panose="020B0603020202020204" pitchFamily="34" charset="0"/>
              </a:rPr>
              <a:t> Massa</a:t>
            </a:r>
          </a:p>
        </p:txBody>
      </p:sp>
      <p:sp>
        <p:nvSpPr>
          <p:cNvPr id="34820" name="Rectangle 3"/>
          <p:cNvSpPr>
            <a:spLocks noGrp="1"/>
          </p:cNvSpPr>
          <p:nvPr>
            <p:ph idx="1"/>
          </p:nvPr>
        </p:nvSpPr>
        <p:spPr>
          <a:xfrm>
            <a:off x="457200" y="1752601"/>
            <a:ext cx="8229600" cy="1600200"/>
          </a:xfrm>
        </p:spPr>
        <p:txBody>
          <a:bodyPr/>
          <a:lstStyle/>
          <a:p>
            <a:pPr marL="609600" indent="-609600" eaLnBrk="1" hangingPunct="1">
              <a:buFont typeface="Arial" panose="020B0604020202020204" pitchFamily="34" charset="0"/>
              <a:buNone/>
            </a:pPr>
            <a:r>
              <a:rPr lang="en-US" altLang="en-US" sz="2800" b="1" i="1" dirty="0" err="1">
                <a:latin typeface="Trebuchet MS" panose="020B0603020202020204" pitchFamily="34" charset="0"/>
              </a:rPr>
              <a:t>Definisi</a:t>
            </a:r>
            <a:r>
              <a:rPr lang="en-US" altLang="en-US" sz="2800" b="1" i="1" dirty="0">
                <a:latin typeface="Trebuchet MS" panose="020B0603020202020204" pitchFamily="34" charset="0"/>
              </a:rPr>
              <a:t> :</a:t>
            </a:r>
          </a:p>
          <a:p>
            <a:pPr marL="609600" indent="-609600" eaLnBrk="1" hangingPunct="1">
              <a:buFont typeface="Wingdings" panose="05000000000000000000" pitchFamily="2" charset="2"/>
              <a:buNone/>
            </a:pPr>
            <a:r>
              <a:rPr lang="en-US" altLang="en-US" sz="2800" i="1" dirty="0">
                <a:latin typeface="Trebuchet MS" panose="020B0603020202020204" pitchFamily="34" charset="0"/>
              </a:rPr>
              <a:t>	Massa </a:t>
            </a:r>
            <a:r>
              <a:rPr lang="en-US" altLang="en-US" sz="2800" i="1" dirty="0" err="1">
                <a:latin typeface="Trebuchet MS" panose="020B0603020202020204" pitchFamily="34" charset="0"/>
              </a:rPr>
              <a:t>didefinisikan</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sebagai</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jumlah</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materi</a:t>
            </a:r>
            <a:r>
              <a:rPr lang="en-US" altLang="en-US" sz="2800" i="1" dirty="0">
                <a:latin typeface="Trebuchet MS" panose="020B0603020202020204" pitchFamily="34" charset="0"/>
              </a:rPr>
              <a:t> yang </a:t>
            </a:r>
            <a:r>
              <a:rPr lang="en-US" altLang="en-US" sz="2800" i="1" dirty="0" err="1">
                <a:latin typeface="Trebuchet MS" panose="020B0603020202020204" pitchFamily="34" charset="0"/>
              </a:rPr>
              <a:t>terkandung</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dalam</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suatu</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benda</a:t>
            </a:r>
            <a:endParaRPr lang="en-US" altLang="en-US" sz="2800" i="1"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800" i="1"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800" dirty="0">
              <a:latin typeface="Trebuchet MS" panose="020B0603020202020204" pitchFamily="34" charset="0"/>
            </a:endParaRPr>
          </a:p>
        </p:txBody>
      </p:sp>
      <p:pic>
        <p:nvPicPr>
          <p:cNvPr id="34823"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noChangeArrowheads="1"/>
          </p:cNvPicPr>
          <p:nvPr/>
        </p:nvPicPr>
        <p:blipFill>
          <a:blip r:embed="rId4"/>
          <a:srcRect/>
          <a:stretch>
            <a:fillRect/>
          </a:stretch>
        </p:blipFill>
        <p:spPr bwMode="auto">
          <a:xfrm>
            <a:off x="5715000" y="3429000"/>
            <a:ext cx="3429000" cy="3429000"/>
          </a:xfrm>
          <a:prstGeom prst="rect">
            <a:avLst/>
          </a:prstGeom>
          <a:noFill/>
          <a:ln w="9525">
            <a:noFill/>
            <a:miter lim="800000"/>
            <a:headEnd/>
            <a:tailEnd/>
          </a:ln>
          <a:effectLst/>
        </p:spPr>
      </p:pic>
      <p:sp>
        <p:nvSpPr>
          <p:cNvPr id="11" name="Rectangle 3"/>
          <p:cNvSpPr txBox="1">
            <a:spLocks/>
          </p:cNvSpPr>
          <p:nvPr/>
        </p:nvSpPr>
        <p:spPr bwMode="auto">
          <a:xfrm>
            <a:off x="361950" y="3429000"/>
            <a:ext cx="53530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US" altLang="en-US" sz="2800" i="1" dirty="0" err="1">
                <a:latin typeface="Trebuchet MS" panose="020B0603020202020204" pitchFamily="34" charset="0"/>
              </a:rPr>
              <a:t>Besaran</a:t>
            </a:r>
            <a:r>
              <a:rPr lang="en-US" altLang="en-US" sz="2800" i="1" dirty="0">
                <a:latin typeface="Trebuchet MS" panose="020B0603020202020204" pitchFamily="34" charset="0"/>
              </a:rPr>
              <a:t> Massa </a:t>
            </a:r>
            <a:r>
              <a:rPr lang="en-US" altLang="en-US" sz="2800" i="1" dirty="0" err="1">
                <a:latin typeface="Trebuchet MS" panose="020B0603020202020204" pitchFamily="34" charset="0"/>
              </a:rPr>
              <a:t>merupakan</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salah</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satu</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dari</a:t>
            </a:r>
            <a:r>
              <a:rPr lang="en-US" altLang="en-US" sz="2800" i="1" dirty="0">
                <a:latin typeface="Trebuchet MS" panose="020B0603020202020204" pitchFamily="34" charset="0"/>
              </a:rPr>
              <a:t> 7 </a:t>
            </a:r>
            <a:r>
              <a:rPr lang="en-US" altLang="en-US" sz="2800" i="1" dirty="0" err="1">
                <a:latin typeface="Trebuchet MS" panose="020B0603020202020204" pitchFamily="34" charset="0"/>
              </a:rPr>
              <a:t>Besaran</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Dasar</a:t>
            </a:r>
            <a:r>
              <a:rPr lang="en-US" altLang="en-US" sz="2800" i="1" dirty="0">
                <a:latin typeface="Trebuchet MS" panose="020B0603020202020204" pitchFamily="34" charset="0"/>
              </a:rPr>
              <a:t> SI.</a:t>
            </a:r>
          </a:p>
          <a:p>
            <a:pPr marL="0" indent="0" eaLnBrk="1" hangingPunct="1">
              <a:buNone/>
            </a:pPr>
            <a:endParaRPr lang="en-US" altLang="en-US" sz="1100" i="1" dirty="0">
              <a:latin typeface="Trebuchet MS" panose="020B0603020202020204" pitchFamily="34" charset="0"/>
            </a:endParaRPr>
          </a:p>
          <a:p>
            <a:pPr marL="0" indent="0" eaLnBrk="1" hangingPunct="1">
              <a:buNone/>
            </a:pPr>
            <a:r>
              <a:rPr lang="en-US" altLang="en-US" sz="2800" i="1" dirty="0" err="1">
                <a:latin typeface="Trebuchet MS" panose="020B0603020202020204" pitchFamily="34" charset="0"/>
              </a:rPr>
              <a:t>Satuan</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massa</a:t>
            </a:r>
            <a:r>
              <a:rPr lang="en-US" altLang="en-US" sz="2800" i="1" dirty="0">
                <a:latin typeface="Trebuchet MS" panose="020B0603020202020204" pitchFamily="34" charset="0"/>
              </a:rPr>
              <a:t> </a:t>
            </a:r>
            <a:r>
              <a:rPr lang="en-US" altLang="en-US" sz="2800" i="1" dirty="0" err="1">
                <a:latin typeface="Trebuchet MS" panose="020B0603020202020204" pitchFamily="34" charset="0"/>
              </a:rPr>
              <a:t>menurut</a:t>
            </a:r>
            <a:r>
              <a:rPr lang="en-US" altLang="en-US" sz="2800" i="1" dirty="0">
                <a:latin typeface="Trebuchet MS" panose="020B0603020202020204" pitchFamily="34" charset="0"/>
              </a:rPr>
              <a:t> SI </a:t>
            </a:r>
            <a:r>
              <a:rPr lang="en-US" altLang="en-US" sz="2800" i="1" dirty="0" err="1">
                <a:latin typeface="Trebuchet MS" panose="020B0603020202020204" pitchFamily="34" charset="0"/>
              </a:rPr>
              <a:t>adalah</a:t>
            </a:r>
            <a:r>
              <a:rPr lang="en-US" altLang="en-US" sz="2800" i="1" dirty="0">
                <a:latin typeface="Trebuchet MS" panose="020B0603020202020204" pitchFamily="34" charset="0"/>
              </a:rPr>
              <a:t> kg (kilogram).</a:t>
            </a:r>
          </a:p>
          <a:p>
            <a:pPr marL="609600" indent="-609600" eaLnBrk="1" hangingPunct="1">
              <a:buFont typeface="Wingdings" panose="05000000000000000000" pitchFamily="2" charset="2"/>
              <a:buNone/>
            </a:pPr>
            <a:endParaRPr lang="en-US" altLang="en-US" sz="2800" i="1"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800" dirty="0">
              <a:latin typeface="Trebuchet MS" panose="020B0603020202020204" pitchFamily="34" charset="0"/>
            </a:endParaRPr>
          </a:p>
        </p:txBody>
      </p:sp>
      <p:sp>
        <p:nvSpPr>
          <p:cNvPr id="2" name="Footer Placeholder 1">
            <a:extLst>
              <a:ext uri="{FF2B5EF4-FFF2-40B4-BE49-F238E27FC236}">
                <a16:creationId xmlns:a16="http://schemas.microsoft.com/office/drawing/2014/main" id="{6589D027-F656-4921-970D-C5322B334ED4}"/>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F9E179F6-B62F-4C68-928E-3350044BCB2D}"/>
              </a:ext>
            </a:extLst>
          </p:cNvPr>
          <p:cNvSpPr>
            <a:spLocks noGrp="1"/>
          </p:cNvSpPr>
          <p:nvPr>
            <p:ph type="sldNum" sz="quarter" idx="12"/>
          </p:nvPr>
        </p:nvSpPr>
        <p:spPr/>
        <p:txBody>
          <a:bodyPr/>
          <a:lstStyle/>
          <a:p>
            <a:pPr>
              <a:defRPr/>
            </a:pPr>
            <a:fld id="{9CFDE734-A677-43FA-B556-980ADA408821}" type="slidenum">
              <a:rPr lang="en-US" altLang="en-US" smtClean="0"/>
              <a:pPr>
                <a:defRPr/>
              </a:pPr>
              <a:t>16</a:t>
            </a:fld>
            <a:endParaRPr lang="en-US" altLang="en-US"/>
          </a:p>
        </p:txBody>
      </p:sp>
    </p:spTree>
  </p:cSld>
  <p:clrMapOvr>
    <a:masterClrMapping/>
  </p:clrMapOvr>
  <p:transition spd="slow">
    <p:pull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idx="1"/>
          </p:nvPr>
        </p:nvSpPr>
        <p:spPr>
          <a:xfrm>
            <a:off x="457200" y="381000"/>
            <a:ext cx="8229600" cy="1905000"/>
          </a:xfrm>
        </p:spPr>
        <p:txBody>
          <a:bodyPr rtlCol="0">
            <a:normAutofit/>
          </a:bodyPr>
          <a:lstStyle/>
          <a:p>
            <a:pPr eaLnBrk="1" fontAlgn="auto" hangingPunct="1">
              <a:spcAft>
                <a:spcPts val="0"/>
              </a:spcAft>
              <a:buFont typeface="Wingdings" pitchFamily="2" charset="2"/>
              <a:buNone/>
              <a:defRPr/>
            </a:pPr>
            <a:r>
              <a:rPr lang="en-US" sz="2800" b="1" dirty="0" err="1">
                <a:latin typeface="Trebuchet MS" pitchFamily="34" charset="0"/>
              </a:rPr>
              <a:t>Satuan</a:t>
            </a:r>
            <a:r>
              <a:rPr lang="en-US" sz="2800" b="1" dirty="0">
                <a:latin typeface="Trebuchet MS" pitchFamily="34" charset="0"/>
              </a:rPr>
              <a:t> Massa – Kilogram</a:t>
            </a:r>
          </a:p>
          <a:p>
            <a:pPr eaLnBrk="1" fontAlgn="auto" hangingPunct="1">
              <a:spcAft>
                <a:spcPts val="0"/>
              </a:spcAft>
              <a:buFont typeface="Wingdings" pitchFamily="2" charset="2"/>
              <a:buNone/>
              <a:defRPr/>
            </a:pPr>
            <a:endParaRPr lang="en-US" sz="2800" i="1" dirty="0">
              <a:latin typeface="Trebuchet MS" pitchFamily="34" charset="0"/>
            </a:endParaRPr>
          </a:p>
          <a:p>
            <a:pPr marL="0" indent="0" eaLnBrk="1" fontAlgn="auto" hangingPunct="1">
              <a:spcAft>
                <a:spcPts val="0"/>
              </a:spcAft>
              <a:buFont typeface="Wingdings" pitchFamily="2" charset="2"/>
              <a:buNone/>
              <a:defRPr/>
            </a:pPr>
            <a:r>
              <a:rPr lang="en-US" sz="2400" i="1" dirty="0" err="1">
                <a:latin typeface="Trebuchet MS" pitchFamily="34" charset="0"/>
              </a:rPr>
              <a:t>Sejak</a:t>
            </a:r>
            <a:r>
              <a:rPr lang="en-US" sz="2400" i="1" dirty="0">
                <a:latin typeface="Trebuchet MS" pitchFamily="34" charset="0"/>
              </a:rPr>
              <a:t> </a:t>
            </a:r>
            <a:r>
              <a:rPr lang="en-US" sz="2400" i="1" dirty="0" err="1">
                <a:latin typeface="Trebuchet MS" pitchFamily="34" charset="0"/>
              </a:rPr>
              <a:t>tahun</a:t>
            </a:r>
            <a:r>
              <a:rPr lang="en-US" sz="2400" i="1" dirty="0">
                <a:latin typeface="Trebuchet MS" pitchFamily="34" charset="0"/>
              </a:rPr>
              <a:t> 1889, </a:t>
            </a:r>
            <a:r>
              <a:rPr lang="en-US" sz="2400" i="1" dirty="0" err="1">
                <a:latin typeface="Trebuchet MS" pitchFamily="34" charset="0"/>
              </a:rPr>
              <a:t>ditetapkan</a:t>
            </a:r>
            <a:r>
              <a:rPr lang="en-US" sz="2400" i="1" dirty="0">
                <a:latin typeface="Trebuchet MS" pitchFamily="34" charset="0"/>
              </a:rPr>
              <a:t> 1 kg </a:t>
            </a:r>
            <a:r>
              <a:rPr lang="en-US" sz="2400" i="1" dirty="0" err="1">
                <a:latin typeface="Trebuchet MS" pitchFamily="34" charset="0"/>
              </a:rPr>
              <a:t>massa</a:t>
            </a:r>
            <a:r>
              <a:rPr lang="en-US" sz="2400" i="1" dirty="0">
                <a:latin typeface="Trebuchet MS" pitchFamily="34" charset="0"/>
              </a:rPr>
              <a:t> </a:t>
            </a:r>
            <a:r>
              <a:rPr lang="en-US" sz="2400" i="1" dirty="0" err="1">
                <a:latin typeface="Trebuchet MS" pitchFamily="34" charset="0"/>
              </a:rPr>
              <a:t>adalah</a:t>
            </a:r>
            <a:r>
              <a:rPr lang="en-US" sz="2400" i="1" dirty="0">
                <a:latin typeface="Trebuchet MS" pitchFamily="34" charset="0"/>
              </a:rPr>
              <a:t> </a:t>
            </a:r>
            <a:r>
              <a:rPr lang="en-US" sz="2400" i="1" dirty="0" err="1">
                <a:latin typeface="Trebuchet MS" pitchFamily="34" charset="0"/>
              </a:rPr>
              <a:t>massa</a:t>
            </a:r>
            <a:r>
              <a:rPr lang="en-US" sz="2400" i="1" dirty="0">
                <a:latin typeface="Trebuchet MS" pitchFamily="34" charset="0"/>
              </a:rPr>
              <a:t> </a:t>
            </a:r>
            <a:r>
              <a:rPr lang="en-US" sz="2400" i="1" dirty="0" err="1">
                <a:latin typeface="Trebuchet MS" pitchFamily="34" charset="0"/>
              </a:rPr>
              <a:t>dari</a:t>
            </a:r>
            <a:r>
              <a:rPr lang="en-US" sz="2400" i="1" dirty="0">
                <a:latin typeface="Trebuchet MS" pitchFamily="34" charset="0"/>
              </a:rPr>
              <a:t> kilogram </a:t>
            </a:r>
            <a:r>
              <a:rPr lang="en-US" sz="2400" i="1" dirty="0" err="1">
                <a:latin typeface="Trebuchet MS" pitchFamily="34" charset="0"/>
              </a:rPr>
              <a:t>prototipe</a:t>
            </a:r>
            <a:r>
              <a:rPr lang="en-US" sz="2400" i="1" dirty="0">
                <a:latin typeface="Trebuchet MS" pitchFamily="34" charset="0"/>
              </a:rPr>
              <a:t> </a:t>
            </a:r>
            <a:r>
              <a:rPr lang="en-US" sz="2400" i="1" dirty="0" err="1">
                <a:latin typeface="Trebuchet MS" pitchFamily="34" charset="0"/>
              </a:rPr>
              <a:t>internasional</a:t>
            </a:r>
            <a:r>
              <a:rPr lang="en-US" sz="2400" i="1" dirty="0">
                <a:latin typeface="Trebuchet MS" pitchFamily="34" charset="0"/>
              </a:rPr>
              <a:t>.</a:t>
            </a:r>
            <a:endParaRPr lang="en-US" sz="2400" dirty="0">
              <a:latin typeface="Trebuchet MS" pitchFamily="34" charset="0"/>
            </a:endParaRPr>
          </a:p>
        </p:txBody>
      </p:sp>
      <p:sp>
        <p:nvSpPr>
          <p:cNvPr id="38915"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38916"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3891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3891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1" name="Rectangle 10"/>
          <p:cNvSpPr/>
          <p:nvPr/>
        </p:nvSpPr>
        <p:spPr>
          <a:xfrm>
            <a:off x="3886200" y="2392362"/>
            <a:ext cx="5029199" cy="1754188"/>
          </a:xfrm>
          <a:prstGeom prst="rect">
            <a:avLst/>
          </a:prstGeom>
        </p:spPr>
        <p:txBody>
          <a:bodyPr wrap="square">
            <a:spAutoFit/>
          </a:bodyPr>
          <a:lstStyle/>
          <a:p>
            <a:pPr algn="just" eaLnBrk="1" hangingPunct="1">
              <a:buFont typeface="Wingdings" pitchFamily="2" charset="2"/>
              <a:buNone/>
              <a:defRPr/>
            </a:pPr>
            <a:r>
              <a:rPr lang="en-US" i="1" dirty="0" err="1">
                <a:latin typeface="Trebuchet MS" pitchFamily="34" charset="0"/>
              </a:rPr>
              <a:t>Sehingga</a:t>
            </a:r>
            <a:r>
              <a:rPr lang="en-US" i="1" dirty="0">
                <a:latin typeface="Trebuchet MS" pitchFamily="34" charset="0"/>
              </a:rPr>
              <a:t> </a:t>
            </a:r>
            <a:r>
              <a:rPr lang="en-US" i="1" dirty="0" err="1">
                <a:latin typeface="Trebuchet MS" pitchFamily="34" charset="0"/>
              </a:rPr>
              <a:t>definisi</a:t>
            </a:r>
            <a:r>
              <a:rPr lang="en-US" i="1" dirty="0">
                <a:latin typeface="Trebuchet MS" pitchFamily="34" charset="0"/>
              </a:rPr>
              <a:t> </a:t>
            </a:r>
            <a:r>
              <a:rPr lang="en-US" i="1" dirty="0" err="1">
                <a:latin typeface="Trebuchet MS" pitchFamily="34" charset="0"/>
              </a:rPr>
              <a:t>dari</a:t>
            </a:r>
            <a:r>
              <a:rPr lang="en-US" i="1" dirty="0">
                <a:latin typeface="Trebuchet MS" pitchFamily="34" charset="0"/>
              </a:rPr>
              <a:t> </a:t>
            </a:r>
            <a:r>
              <a:rPr lang="en-US" b="1" i="1" dirty="0">
                <a:solidFill>
                  <a:srgbClr val="000000"/>
                </a:solidFill>
                <a:effectLst>
                  <a:outerShdw blurRad="38100" dist="38100" dir="2700000" algn="tl">
                    <a:srgbClr val="FFFFFF"/>
                  </a:outerShdw>
                </a:effectLst>
                <a:latin typeface="Trebuchet MS" pitchFamily="34" charset="0"/>
              </a:rPr>
              <a:t>1 kilogram</a:t>
            </a:r>
            <a:r>
              <a:rPr lang="en-US" i="1" dirty="0">
                <a:latin typeface="Trebuchet MS" pitchFamily="34" charset="0"/>
              </a:rPr>
              <a:t> </a:t>
            </a:r>
            <a:r>
              <a:rPr lang="en-US" i="1" dirty="0" err="1">
                <a:latin typeface="Trebuchet MS" pitchFamily="34" charset="0"/>
              </a:rPr>
              <a:t>adalah</a:t>
            </a:r>
            <a:r>
              <a:rPr lang="en-US" i="1" dirty="0">
                <a:latin typeface="Trebuchet MS" pitchFamily="34" charset="0"/>
              </a:rPr>
              <a:t> :</a:t>
            </a:r>
          </a:p>
          <a:p>
            <a:pPr algn="just" eaLnBrk="1" hangingPunct="1">
              <a:buFont typeface="Wingdings" pitchFamily="2" charset="2"/>
              <a:buNone/>
              <a:defRPr/>
            </a:pPr>
            <a:r>
              <a:rPr lang="en-US" i="1" dirty="0">
                <a:latin typeface="Trebuchet MS" pitchFamily="34" charset="0"/>
              </a:rPr>
              <a:t>Massa </a:t>
            </a:r>
            <a:r>
              <a:rPr lang="en-US" i="1" dirty="0" err="1">
                <a:latin typeface="Trebuchet MS" pitchFamily="34" charset="0"/>
              </a:rPr>
              <a:t>prototipe</a:t>
            </a:r>
            <a:r>
              <a:rPr lang="en-US" i="1" dirty="0">
                <a:latin typeface="Trebuchet MS" pitchFamily="34" charset="0"/>
              </a:rPr>
              <a:t> kilogram </a:t>
            </a:r>
            <a:r>
              <a:rPr lang="en-US" i="1" dirty="0" err="1">
                <a:latin typeface="Trebuchet MS" pitchFamily="34" charset="0"/>
              </a:rPr>
              <a:t>internasional</a:t>
            </a:r>
            <a:r>
              <a:rPr lang="en-US" i="1" dirty="0">
                <a:latin typeface="Trebuchet MS" pitchFamily="34" charset="0"/>
              </a:rPr>
              <a:t> yang </a:t>
            </a:r>
            <a:r>
              <a:rPr lang="en-US" i="1" dirty="0" err="1">
                <a:latin typeface="Trebuchet MS" pitchFamily="34" charset="0"/>
              </a:rPr>
              <a:t>dibuat</a:t>
            </a:r>
            <a:r>
              <a:rPr lang="en-US" i="1" dirty="0">
                <a:latin typeface="Trebuchet MS" pitchFamily="34" charset="0"/>
              </a:rPr>
              <a:t> </a:t>
            </a:r>
            <a:r>
              <a:rPr lang="en-US" i="1" dirty="0" err="1">
                <a:latin typeface="Trebuchet MS" pitchFamily="34" charset="0"/>
              </a:rPr>
              <a:t>dari</a:t>
            </a:r>
            <a:r>
              <a:rPr lang="en-US" i="1" dirty="0">
                <a:latin typeface="Trebuchet MS" pitchFamily="34" charset="0"/>
              </a:rPr>
              <a:t> </a:t>
            </a:r>
            <a:r>
              <a:rPr lang="en-US" i="1" dirty="0" err="1">
                <a:latin typeface="Trebuchet MS" pitchFamily="34" charset="0"/>
              </a:rPr>
              <a:t>paduan</a:t>
            </a:r>
            <a:r>
              <a:rPr lang="en-US" i="1" dirty="0">
                <a:latin typeface="Trebuchet MS" pitchFamily="34" charset="0"/>
              </a:rPr>
              <a:t> 90% Platinum </a:t>
            </a:r>
            <a:r>
              <a:rPr lang="en-US" i="1" dirty="0" err="1">
                <a:latin typeface="Trebuchet MS" pitchFamily="34" charset="0"/>
              </a:rPr>
              <a:t>dan</a:t>
            </a:r>
            <a:r>
              <a:rPr lang="en-US" i="1" dirty="0">
                <a:latin typeface="Trebuchet MS" pitchFamily="34" charset="0"/>
              </a:rPr>
              <a:t> 10% Iridium </a:t>
            </a:r>
            <a:r>
              <a:rPr lang="en-US" i="1" dirty="0" err="1">
                <a:latin typeface="Trebuchet MS" pitchFamily="34" charset="0"/>
              </a:rPr>
              <a:t>dengan</a:t>
            </a:r>
            <a:r>
              <a:rPr lang="en-US" i="1" dirty="0">
                <a:latin typeface="Trebuchet MS" pitchFamily="34" charset="0"/>
              </a:rPr>
              <a:t> </a:t>
            </a:r>
            <a:r>
              <a:rPr lang="en-US" i="1" dirty="0" err="1">
                <a:latin typeface="Trebuchet MS" pitchFamily="34" charset="0"/>
              </a:rPr>
              <a:t>densitas</a:t>
            </a:r>
            <a:r>
              <a:rPr lang="en-US" i="1" dirty="0">
                <a:latin typeface="Trebuchet MS" pitchFamily="34" charset="0"/>
              </a:rPr>
              <a:t> 21500 kg/m</a:t>
            </a:r>
            <a:r>
              <a:rPr lang="en-US" i="1" baseline="30000" dirty="0">
                <a:latin typeface="Trebuchet MS" pitchFamily="34" charset="0"/>
              </a:rPr>
              <a:t>3</a:t>
            </a:r>
            <a:r>
              <a:rPr lang="en-US" i="1" dirty="0">
                <a:latin typeface="Trebuchet MS" pitchFamily="34" charset="0"/>
              </a:rPr>
              <a:t> yang </a:t>
            </a:r>
            <a:r>
              <a:rPr lang="en-US" i="1" dirty="0" err="1">
                <a:latin typeface="Trebuchet MS" pitchFamily="34" charset="0"/>
              </a:rPr>
              <a:t>berbentuk</a:t>
            </a:r>
            <a:r>
              <a:rPr lang="en-US" i="1" dirty="0">
                <a:latin typeface="Trebuchet MS" pitchFamily="34" charset="0"/>
              </a:rPr>
              <a:t> </a:t>
            </a:r>
            <a:r>
              <a:rPr lang="en-US" i="1" dirty="0" err="1">
                <a:latin typeface="Trebuchet MS" pitchFamily="34" charset="0"/>
              </a:rPr>
              <a:t>silinder</a:t>
            </a:r>
            <a:r>
              <a:rPr lang="en-US" i="1" dirty="0">
                <a:latin typeface="Trebuchet MS" pitchFamily="34" charset="0"/>
              </a:rPr>
              <a:t> </a:t>
            </a:r>
            <a:r>
              <a:rPr lang="en-US" i="1" dirty="0" err="1">
                <a:latin typeface="Trebuchet MS" pitchFamily="34" charset="0"/>
              </a:rPr>
              <a:t>berdiameter</a:t>
            </a:r>
            <a:r>
              <a:rPr lang="en-US" i="1" dirty="0">
                <a:latin typeface="Trebuchet MS" pitchFamily="34" charset="0"/>
              </a:rPr>
              <a:t> 39 mm </a:t>
            </a:r>
            <a:r>
              <a:rPr lang="en-US" i="1" dirty="0" err="1">
                <a:latin typeface="Trebuchet MS" pitchFamily="34" charset="0"/>
              </a:rPr>
              <a:t>dan</a:t>
            </a:r>
            <a:r>
              <a:rPr lang="en-US" i="1" dirty="0">
                <a:latin typeface="Trebuchet MS" pitchFamily="34" charset="0"/>
              </a:rPr>
              <a:t> </a:t>
            </a:r>
            <a:r>
              <a:rPr lang="en-US" i="1" dirty="0" err="1">
                <a:latin typeface="Trebuchet MS" pitchFamily="34" charset="0"/>
              </a:rPr>
              <a:t>tinggi</a:t>
            </a:r>
            <a:r>
              <a:rPr lang="en-US" i="1" dirty="0">
                <a:latin typeface="Trebuchet MS" pitchFamily="34" charset="0"/>
              </a:rPr>
              <a:t> 39 mm</a:t>
            </a:r>
          </a:p>
        </p:txBody>
      </p:sp>
      <p:sp>
        <p:nvSpPr>
          <p:cNvPr id="13" name="Rectangle 12"/>
          <p:cNvSpPr/>
          <p:nvPr/>
        </p:nvSpPr>
        <p:spPr>
          <a:xfrm>
            <a:off x="8534400" y="4244330"/>
            <a:ext cx="609600" cy="26136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flipV="1">
            <a:off x="1905000" y="1173163"/>
            <a:ext cx="7239000" cy="4603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 name="Picture 8"/>
          <p:cNvPicPr>
            <a:picLocks noChangeAspect="1"/>
          </p:cNvPicPr>
          <p:nvPr/>
        </p:nvPicPr>
        <p:blipFill>
          <a:blip r:embed="rId2"/>
          <a:stretch>
            <a:fillRect/>
          </a:stretch>
        </p:blipFill>
        <p:spPr>
          <a:xfrm>
            <a:off x="4010024" y="4244330"/>
            <a:ext cx="3762375" cy="2366274"/>
          </a:xfrm>
          <a:prstGeom prst="rect">
            <a:avLst/>
          </a:prstGeom>
        </p:spPr>
      </p:pic>
      <p:sp>
        <p:nvSpPr>
          <p:cNvPr id="20" name="Rectangle 19"/>
          <p:cNvSpPr/>
          <p:nvPr/>
        </p:nvSpPr>
        <p:spPr>
          <a:xfrm rot="5400000">
            <a:off x="1543768" y="4704632"/>
            <a:ext cx="609600" cy="369713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2" descr="International prototype of kilogram | IASToppers"/>
          <p:cNvPicPr>
            <a:picLocks noChangeAspect="1" noChangeArrowheads="1"/>
          </p:cNvPicPr>
          <p:nvPr/>
        </p:nvPicPr>
        <p:blipFill rotWithShape="1">
          <a:blip r:embed="rId3">
            <a:extLst>
              <a:ext uri="{28A0092B-C50C-407E-A947-70E740481C1C}">
                <a14:useLocalDpi xmlns:a14="http://schemas.microsoft.com/office/drawing/2010/main" val="0"/>
              </a:ext>
            </a:extLst>
          </a:blip>
          <a:srcRect t="2114"/>
          <a:stretch/>
        </p:blipFill>
        <p:spPr bwMode="auto">
          <a:xfrm>
            <a:off x="457200" y="2523584"/>
            <a:ext cx="3429000" cy="324593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A360F69-E22C-4015-8C68-5BC5C18AE732}"/>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8DB04288-B0BE-40CA-9156-73213943C45C}"/>
              </a:ext>
            </a:extLst>
          </p:cNvPr>
          <p:cNvSpPr>
            <a:spLocks noGrp="1"/>
          </p:cNvSpPr>
          <p:nvPr>
            <p:ph type="sldNum" sz="quarter" idx="12"/>
          </p:nvPr>
        </p:nvSpPr>
        <p:spPr/>
        <p:txBody>
          <a:bodyPr/>
          <a:lstStyle/>
          <a:p>
            <a:pPr>
              <a:defRPr/>
            </a:pPr>
            <a:fld id="{9CFDE734-A677-43FA-B556-980ADA408821}" type="slidenum">
              <a:rPr lang="en-US" altLang="en-US" smtClean="0"/>
              <a:pPr>
                <a:defRPr/>
              </a:pPr>
              <a:t>17</a:t>
            </a:fld>
            <a:endParaRPr lang="en-US" altLang="en-US"/>
          </a:p>
        </p:txBody>
      </p:sp>
    </p:spTree>
  </p:cSld>
  <p:clrMapOvr>
    <a:masterClrMapping/>
  </p:clrMapOvr>
  <p:transition spd="slow">
    <p:pull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idx="1"/>
          </p:nvPr>
        </p:nvSpPr>
        <p:spPr>
          <a:xfrm>
            <a:off x="457200" y="381000"/>
            <a:ext cx="8229600" cy="1905000"/>
          </a:xfrm>
        </p:spPr>
        <p:txBody>
          <a:bodyPr rtlCol="0">
            <a:normAutofit/>
          </a:bodyPr>
          <a:lstStyle/>
          <a:p>
            <a:pPr eaLnBrk="1" fontAlgn="auto" hangingPunct="1">
              <a:spcAft>
                <a:spcPts val="0"/>
              </a:spcAft>
              <a:buFont typeface="Wingdings" pitchFamily="2" charset="2"/>
              <a:buNone/>
              <a:defRPr/>
            </a:pPr>
            <a:r>
              <a:rPr lang="en-US" sz="2800" b="1" dirty="0" err="1">
                <a:latin typeface="Trebuchet MS" pitchFamily="34" charset="0"/>
              </a:rPr>
              <a:t>Satuan</a:t>
            </a:r>
            <a:r>
              <a:rPr lang="en-US" sz="2800" b="1" dirty="0">
                <a:latin typeface="Trebuchet MS" pitchFamily="34" charset="0"/>
              </a:rPr>
              <a:t> Massa – Kilogram</a:t>
            </a:r>
          </a:p>
          <a:p>
            <a:pPr eaLnBrk="1" fontAlgn="auto" hangingPunct="1">
              <a:spcAft>
                <a:spcPts val="0"/>
              </a:spcAft>
              <a:buFont typeface="Wingdings" pitchFamily="2" charset="2"/>
              <a:buNone/>
              <a:defRPr/>
            </a:pPr>
            <a:endParaRPr lang="en-US" sz="2800" i="1" dirty="0">
              <a:latin typeface="Trebuchet MS" pitchFamily="34" charset="0"/>
            </a:endParaRPr>
          </a:p>
        </p:txBody>
      </p:sp>
      <p:sp>
        <p:nvSpPr>
          <p:cNvPr id="38915"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3891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3891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4" name="Rectangle 13"/>
          <p:cNvSpPr/>
          <p:nvPr/>
        </p:nvSpPr>
        <p:spPr>
          <a:xfrm flipV="1">
            <a:off x="1905000" y="1173163"/>
            <a:ext cx="7239000" cy="4603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6474391" y="1359011"/>
            <a:ext cx="2364809" cy="4524315"/>
          </a:xfrm>
          <a:prstGeom prst="rect">
            <a:avLst/>
          </a:prstGeom>
        </p:spPr>
        <p:txBody>
          <a:bodyPr wrap="square">
            <a:spAutoFit/>
          </a:bodyPr>
          <a:lstStyle/>
          <a:p>
            <a:r>
              <a:rPr lang="en-US" sz="1600" b="0" i="0" dirty="0">
                <a:effectLst/>
                <a:latin typeface="Myriad W01"/>
              </a:rPr>
              <a:t>The kilogram is defined by taking the fixed numerical value of the Planck constant, ℎ, to be 6.626 070 15 × 10</a:t>
            </a:r>
            <a:r>
              <a:rPr lang="en-US" sz="1600" b="0" i="0" baseline="30000" dirty="0">
                <a:effectLst/>
                <a:latin typeface="Myriad W01"/>
              </a:rPr>
              <a:t>-34</a:t>
            </a:r>
            <a:r>
              <a:rPr lang="en-US" sz="1600" b="0" i="0" dirty="0">
                <a:effectLst/>
                <a:latin typeface="Myriad W01"/>
              </a:rPr>
              <a:t> when expressed in the unit J s, which is equal to kg m</a:t>
            </a:r>
            <a:r>
              <a:rPr lang="en-US" sz="1600" b="0" i="0" baseline="30000" dirty="0">
                <a:effectLst/>
                <a:latin typeface="Myriad W01"/>
              </a:rPr>
              <a:t>2</a:t>
            </a:r>
            <a:r>
              <a:rPr lang="en-US" sz="1600" b="0" i="0" dirty="0">
                <a:effectLst/>
                <a:latin typeface="Myriad W01"/>
              </a:rPr>
              <a:t> s</a:t>
            </a:r>
            <a:r>
              <a:rPr lang="en-US" sz="1600" b="0" i="0" baseline="30000" dirty="0">
                <a:effectLst/>
                <a:latin typeface="Myriad W01"/>
              </a:rPr>
              <a:t>−1</a:t>
            </a:r>
            <a:r>
              <a:rPr lang="en-US" sz="1600" b="0" i="0" dirty="0">
                <a:effectLst/>
                <a:latin typeface="Myriad W01"/>
              </a:rPr>
              <a:t>, where the </a:t>
            </a:r>
            <a:r>
              <a:rPr lang="en-US" sz="1600" b="0" i="0" dirty="0" err="1">
                <a:effectLst/>
                <a:latin typeface="Myriad W01"/>
              </a:rPr>
              <a:t>metre</a:t>
            </a:r>
            <a:r>
              <a:rPr lang="en-US" sz="1600" b="0" i="0" dirty="0">
                <a:effectLst/>
                <a:latin typeface="Myriad W01"/>
              </a:rPr>
              <a:t> and the second are defined in terms of the speed of light, 𝒸, and the hyperfine transition frequency of the caesium-133 atom, ∆</a:t>
            </a:r>
            <a:r>
              <a:rPr lang="en-US" sz="1600" b="0" i="1" dirty="0">
                <a:effectLst/>
                <a:latin typeface="Myriad W01"/>
              </a:rPr>
              <a:t>ν</a:t>
            </a:r>
            <a:r>
              <a:rPr lang="en-US" sz="1600" b="0" i="0" dirty="0">
                <a:effectLst/>
                <a:latin typeface="Myriad W01"/>
              </a:rPr>
              <a:t>, respectively.</a:t>
            </a:r>
          </a:p>
          <a:p>
            <a:endParaRPr lang="en-US" sz="1600" dirty="0">
              <a:latin typeface="Myriad W01"/>
            </a:endParaRPr>
          </a:p>
          <a:p>
            <a:r>
              <a:rPr lang="en-US" sz="1600" dirty="0">
                <a:latin typeface="Myriad W01"/>
              </a:rPr>
              <a:t>(May 2019)</a:t>
            </a:r>
            <a:endParaRPr lang="en-US" sz="1600" dirty="0"/>
          </a:p>
        </p:txBody>
      </p:sp>
      <p:pic>
        <p:nvPicPr>
          <p:cNvPr id="3" name="Picture 2"/>
          <p:cNvPicPr>
            <a:picLocks noChangeAspect="1"/>
          </p:cNvPicPr>
          <p:nvPr/>
        </p:nvPicPr>
        <p:blipFill rotWithShape="1">
          <a:blip r:embed="rId3"/>
          <a:srcRect t="14064"/>
          <a:stretch/>
        </p:blipFill>
        <p:spPr>
          <a:xfrm>
            <a:off x="457200" y="1374824"/>
            <a:ext cx="5864791" cy="5102176"/>
          </a:xfrm>
          <a:prstGeom prst="rect">
            <a:avLst/>
          </a:prstGeom>
        </p:spPr>
      </p:pic>
      <p:pic>
        <p:nvPicPr>
          <p:cNvPr id="101380" name="Picture 4" descr="9 Kata-kata Max Planck - JagoK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011363"/>
            <a:ext cx="1334851" cy="177980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D514141-D961-48B4-8193-B5731F46174A}"/>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5" name="Slide Number Placeholder 4">
            <a:extLst>
              <a:ext uri="{FF2B5EF4-FFF2-40B4-BE49-F238E27FC236}">
                <a16:creationId xmlns:a16="http://schemas.microsoft.com/office/drawing/2014/main" id="{5DB6CD36-1BA0-4AB3-9521-7A2FABBE8340}"/>
              </a:ext>
            </a:extLst>
          </p:cNvPr>
          <p:cNvSpPr>
            <a:spLocks noGrp="1"/>
          </p:cNvSpPr>
          <p:nvPr>
            <p:ph type="sldNum" sz="quarter" idx="12"/>
          </p:nvPr>
        </p:nvSpPr>
        <p:spPr/>
        <p:txBody>
          <a:bodyPr/>
          <a:lstStyle/>
          <a:p>
            <a:pPr>
              <a:defRPr/>
            </a:pPr>
            <a:fld id="{9CFDE734-A677-43FA-B556-980ADA408821}" type="slidenum">
              <a:rPr lang="en-US" altLang="en-US" smtClean="0"/>
              <a:pPr>
                <a:defRPr/>
              </a:pPr>
              <a:t>18</a:t>
            </a:fld>
            <a:endParaRPr lang="en-US" altLang="en-US"/>
          </a:p>
        </p:txBody>
      </p:sp>
    </p:spTree>
    <p:extLst>
      <p:ext uri="{BB962C8B-B14F-4D97-AF65-F5344CB8AC3E}">
        <p14:creationId xmlns:p14="http://schemas.microsoft.com/office/powerpoint/2010/main" val="1645814478"/>
      </p:ext>
    </p:extLst>
  </p:cSld>
  <p:clrMapOvr>
    <a:masterClrMapping/>
  </p:clrMapOvr>
  <p:transition spd="slow">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body" sz="half" idx="1"/>
          </p:nvPr>
        </p:nvSpPr>
        <p:spPr>
          <a:xfrm>
            <a:off x="457200" y="381000"/>
            <a:ext cx="8305800" cy="5791200"/>
          </a:xfrm>
        </p:spPr>
        <p:txBody>
          <a:bodyPr/>
          <a:lstStyle/>
          <a:p>
            <a:pPr eaLnBrk="1" hangingPunct="1">
              <a:buFont typeface="Wingdings" panose="05000000000000000000" pitchFamily="2" charset="2"/>
              <a:buNone/>
            </a:pPr>
            <a:r>
              <a:rPr lang="en-US" altLang="en-US" sz="2800" b="1" dirty="0" err="1">
                <a:latin typeface="Trebuchet MS" panose="020B0603020202020204" pitchFamily="34" charset="0"/>
              </a:rPr>
              <a:t>Anak</a:t>
            </a:r>
            <a:r>
              <a:rPr lang="en-US" altLang="en-US" sz="2800" b="1" dirty="0">
                <a:latin typeface="Trebuchet MS" panose="020B0603020202020204" pitchFamily="34" charset="0"/>
              </a:rPr>
              <a:t> </a:t>
            </a:r>
            <a:r>
              <a:rPr lang="en-US" altLang="en-US" sz="2800" b="1" dirty="0" err="1">
                <a:latin typeface="Trebuchet MS" panose="020B0603020202020204" pitchFamily="34" charset="0"/>
              </a:rPr>
              <a:t>Timbangan</a:t>
            </a:r>
            <a:r>
              <a:rPr lang="en-US" altLang="en-US" sz="2800" b="1" dirty="0">
                <a:latin typeface="Trebuchet MS" panose="020B0603020202020204" pitchFamily="34" charset="0"/>
              </a:rPr>
              <a:t> </a:t>
            </a:r>
            <a:r>
              <a:rPr lang="en-US" altLang="en-US" sz="2800" b="1" i="1" dirty="0">
                <a:latin typeface="Trebuchet MS" panose="020B0603020202020204" pitchFamily="34" charset="0"/>
              </a:rPr>
              <a:t>(Weights)</a:t>
            </a:r>
          </a:p>
          <a:p>
            <a:pPr eaLnBrk="1" hangingPunct="1">
              <a:buFont typeface="Wingdings" panose="05000000000000000000" pitchFamily="2" charset="2"/>
              <a:buNone/>
            </a:pPr>
            <a:endParaRPr lang="en-US" altLang="en-US" sz="2000" dirty="0">
              <a:latin typeface="Trebuchet MS" panose="020B0603020202020204" pitchFamily="34" charset="0"/>
            </a:endParaRPr>
          </a:p>
          <a:p>
            <a:pPr eaLnBrk="1" hangingPunct="1">
              <a:buFont typeface="Wingdings" panose="05000000000000000000" pitchFamily="2" charset="2"/>
              <a:buChar char="ü"/>
            </a:pPr>
            <a:r>
              <a:rPr lang="en-US" altLang="en-US" sz="2400" dirty="0" err="1">
                <a:latin typeface="Trebuchet MS" panose="020B0603020202020204" pitchFamily="34" charset="0"/>
              </a:rPr>
              <a:t>Menurut</a:t>
            </a:r>
            <a:r>
              <a:rPr lang="en-US" altLang="en-US" sz="2400" dirty="0">
                <a:latin typeface="Trebuchet MS" panose="020B0603020202020204" pitchFamily="34" charset="0"/>
              </a:rPr>
              <a:t> OIML (</a:t>
            </a:r>
            <a:r>
              <a:rPr lang="en-US" altLang="en-US" sz="2400" dirty="0" err="1">
                <a:latin typeface="Trebuchet MS" panose="020B0603020202020204" pitchFamily="34" charset="0"/>
              </a:rPr>
              <a:t>Organisasi</a:t>
            </a:r>
            <a:r>
              <a:rPr lang="en-US" altLang="en-US" sz="2400" dirty="0">
                <a:latin typeface="Trebuchet MS" panose="020B0603020202020204" pitchFamily="34" charset="0"/>
              </a:rPr>
              <a:t> </a:t>
            </a:r>
            <a:r>
              <a:rPr lang="en-US" altLang="en-US" sz="2400" dirty="0" err="1">
                <a:latin typeface="Trebuchet MS" panose="020B0603020202020204" pitchFamily="34" charset="0"/>
              </a:rPr>
              <a:t>Internasional</a:t>
            </a:r>
            <a:r>
              <a:rPr lang="en-US" altLang="en-US" sz="2400" dirty="0">
                <a:latin typeface="Trebuchet MS" panose="020B0603020202020204" pitchFamily="34" charset="0"/>
              </a:rPr>
              <a:t> </a:t>
            </a:r>
            <a:r>
              <a:rPr lang="en-US" altLang="en-US" sz="2400" dirty="0" err="1">
                <a:latin typeface="Trebuchet MS" panose="020B0603020202020204" pitchFamily="34" charset="0"/>
              </a:rPr>
              <a:t>Metrologi</a:t>
            </a:r>
            <a:r>
              <a:rPr lang="en-US" altLang="en-US" sz="2400" dirty="0">
                <a:latin typeface="Trebuchet MS" panose="020B0603020202020204" pitchFamily="34" charset="0"/>
              </a:rPr>
              <a:t> Legal), </a:t>
            </a:r>
            <a:r>
              <a:rPr lang="en-US" altLang="en-US" sz="2400" dirty="0" err="1">
                <a:latin typeface="Trebuchet MS" panose="020B0603020202020204" pitchFamily="34" charset="0"/>
              </a:rPr>
              <a:t>anak</a:t>
            </a:r>
            <a:r>
              <a:rPr lang="en-US" altLang="en-US" sz="2400" dirty="0">
                <a:latin typeface="Trebuchet MS" panose="020B0603020202020204" pitchFamily="34" charset="0"/>
              </a:rPr>
              <a:t> </a:t>
            </a:r>
            <a:r>
              <a:rPr lang="en-US" altLang="en-US" sz="2400" dirty="0" err="1">
                <a:latin typeface="Trebuchet MS" panose="020B0603020202020204" pitchFamily="34" charset="0"/>
              </a:rPr>
              <a:t>timbangan</a:t>
            </a:r>
            <a:r>
              <a:rPr lang="en-US" altLang="en-US" sz="2400" dirty="0">
                <a:latin typeface="Trebuchet MS" panose="020B0603020202020204" pitchFamily="34" charset="0"/>
              </a:rPr>
              <a:t> </a:t>
            </a:r>
            <a:r>
              <a:rPr lang="en-US" altLang="en-US" sz="2400" dirty="0" err="1">
                <a:latin typeface="Trebuchet MS" panose="020B0603020202020204" pitchFamily="34" charset="0"/>
              </a:rPr>
              <a:t>diklasifikasikan</a:t>
            </a:r>
            <a:r>
              <a:rPr lang="en-US" altLang="en-US" sz="2400" dirty="0">
                <a:latin typeface="Trebuchet MS" panose="020B0603020202020204" pitchFamily="34" charset="0"/>
              </a:rPr>
              <a:t> </a:t>
            </a:r>
            <a:r>
              <a:rPr lang="en-US" altLang="en-US" sz="2400" dirty="0" err="1">
                <a:latin typeface="Trebuchet MS" panose="020B0603020202020204" pitchFamily="34" charset="0"/>
              </a:rPr>
              <a:t>dari</a:t>
            </a:r>
            <a:r>
              <a:rPr lang="en-US" altLang="en-US" sz="2400" dirty="0">
                <a:latin typeface="Trebuchet MS" panose="020B0603020202020204" pitchFamily="34" charset="0"/>
              </a:rPr>
              <a:t> </a:t>
            </a:r>
            <a:r>
              <a:rPr lang="en-US" altLang="en-US" sz="2400" dirty="0" err="1">
                <a:latin typeface="Trebuchet MS" panose="020B0603020202020204" pitchFamily="34" charset="0"/>
              </a:rPr>
              <a:t>nilai</a:t>
            </a:r>
            <a:r>
              <a:rPr lang="en-US" altLang="en-US" sz="2400" dirty="0">
                <a:latin typeface="Trebuchet MS" panose="020B0603020202020204" pitchFamily="34" charset="0"/>
              </a:rPr>
              <a:t> nominal 1 mg </a:t>
            </a:r>
            <a:r>
              <a:rPr lang="en-US" altLang="en-US" sz="2400" dirty="0" err="1">
                <a:latin typeface="Trebuchet MS" panose="020B0603020202020204" pitchFamily="34" charset="0"/>
              </a:rPr>
              <a:t>sampai</a:t>
            </a:r>
            <a:r>
              <a:rPr lang="en-US" altLang="en-US" sz="2400" dirty="0">
                <a:latin typeface="Trebuchet MS" panose="020B0603020202020204" pitchFamily="34" charset="0"/>
              </a:rPr>
              <a:t> 50 kg </a:t>
            </a:r>
            <a:r>
              <a:rPr lang="en-US" altLang="en-US" sz="2400" dirty="0" err="1">
                <a:latin typeface="Trebuchet MS" panose="020B0603020202020204" pitchFamily="34" charset="0"/>
              </a:rPr>
              <a:t>dan</a:t>
            </a:r>
            <a:r>
              <a:rPr lang="en-US" altLang="en-US" sz="2400" dirty="0">
                <a:latin typeface="Trebuchet MS" panose="020B0603020202020204" pitchFamily="34" charset="0"/>
              </a:rPr>
              <a:t> </a:t>
            </a:r>
            <a:r>
              <a:rPr lang="en-US" altLang="en-US" sz="2400" dirty="0" err="1">
                <a:latin typeface="Trebuchet MS" panose="020B0603020202020204" pitchFamily="34" charset="0"/>
              </a:rPr>
              <a:t>dibagi</a:t>
            </a:r>
            <a:r>
              <a:rPr lang="en-US" altLang="en-US" sz="2400" dirty="0">
                <a:latin typeface="Trebuchet MS" panose="020B0603020202020204" pitchFamily="34" charset="0"/>
              </a:rPr>
              <a:t> </a:t>
            </a:r>
            <a:r>
              <a:rPr lang="en-US" altLang="en-US" sz="2400" dirty="0" err="1">
                <a:latin typeface="Trebuchet MS" panose="020B0603020202020204" pitchFamily="34" charset="0"/>
              </a:rPr>
              <a:t>atas</a:t>
            </a:r>
            <a:r>
              <a:rPr lang="en-US" altLang="en-US" sz="2400" dirty="0">
                <a:latin typeface="Trebuchet MS" panose="020B0603020202020204" pitchFamily="34" charset="0"/>
              </a:rPr>
              <a:t> </a:t>
            </a:r>
            <a:r>
              <a:rPr lang="en-US" altLang="en-US" sz="2400" dirty="0" err="1">
                <a:latin typeface="Trebuchet MS" panose="020B0603020202020204" pitchFamily="34" charset="0"/>
              </a:rPr>
              <a:t>kelas</a:t>
            </a:r>
            <a:r>
              <a:rPr lang="en-US" altLang="en-US" sz="2400" dirty="0">
                <a:latin typeface="Trebuchet MS" panose="020B0603020202020204" pitchFamily="34" charset="0"/>
              </a:rPr>
              <a:t> : </a:t>
            </a:r>
          </a:p>
          <a:p>
            <a:pPr eaLnBrk="1" hangingPunct="1">
              <a:buFont typeface="Wingdings" panose="05000000000000000000" pitchFamily="2" charset="2"/>
              <a:buNone/>
            </a:pPr>
            <a:r>
              <a:rPr lang="en-US" altLang="en-US" sz="2400" dirty="0">
                <a:latin typeface="Trebuchet MS" panose="020B0603020202020204" pitchFamily="34" charset="0"/>
              </a:rPr>
              <a:t>	</a:t>
            </a:r>
            <a:r>
              <a:rPr lang="en-US" altLang="en-US" sz="2400" b="1" dirty="0">
                <a:latin typeface="Trebuchet MS" panose="020B0603020202020204" pitchFamily="34" charset="0"/>
              </a:rPr>
              <a:t>E1, E2, F1, F2, M1, M2, M3. (OIML R111-1)</a:t>
            </a:r>
          </a:p>
          <a:p>
            <a:pPr eaLnBrk="1" hangingPunct="1">
              <a:buFont typeface="Wingdings" panose="05000000000000000000" pitchFamily="2" charset="2"/>
              <a:buNone/>
            </a:pPr>
            <a:endParaRPr lang="en-US" altLang="en-US" sz="2400" dirty="0">
              <a:latin typeface="Trebuchet MS" panose="020B0603020202020204" pitchFamily="34" charset="0"/>
            </a:endParaRPr>
          </a:p>
          <a:p>
            <a:pPr eaLnBrk="1" hangingPunct="1">
              <a:buFont typeface="Wingdings" panose="05000000000000000000" pitchFamily="2" charset="2"/>
              <a:buChar char="ü"/>
            </a:pPr>
            <a:r>
              <a:rPr lang="en-US" altLang="en-US" sz="2400" dirty="0" err="1">
                <a:latin typeface="Trebuchet MS" panose="020B0603020202020204" pitchFamily="34" charset="0"/>
              </a:rPr>
              <a:t>Masing-masing</a:t>
            </a:r>
            <a:r>
              <a:rPr lang="en-US" altLang="en-US" sz="2400" dirty="0">
                <a:latin typeface="Trebuchet MS" panose="020B0603020202020204" pitchFamily="34" charset="0"/>
              </a:rPr>
              <a:t> </a:t>
            </a:r>
            <a:r>
              <a:rPr lang="en-US" altLang="en-US" sz="2400" dirty="0" err="1">
                <a:latin typeface="Trebuchet MS" panose="020B0603020202020204" pitchFamily="34" charset="0"/>
              </a:rPr>
              <a:t>kelas</a:t>
            </a:r>
            <a:r>
              <a:rPr lang="en-US" altLang="en-US" sz="2400" dirty="0">
                <a:latin typeface="Trebuchet MS" panose="020B0603020202020204" pitchFamily="34" charset="0"/>
              </a:rPr>
              <a:t> </a:t>
            </a:r>
            <a:r>
              <a:rPr lang="en-US" altLang="en-US" sz="2400" dirty="0" err="1">
                <a:latin typeface="Trebuchet MS" panose="020B0603020202020204" pitchFamily="34" charset="0"/>
              </a:rPr>
              <a:t>memiliki</a:t>
            </a:r>
            <a:r>
              <a:rPr lang="en-US" altLang="en-US" sz="2400" dirty="0">
                <a:latin typeface="Trebuchet MS" panose="020B0603020202020204" pitchFamily="34" charset="0"/>
              </a:rPr>
              <a:t> </a:t>
            </a:r>
            <a:r>
              <a:rPr lang="en-US" altLang="en-US" sz="2400" b="1" i="1" dirty="0">
                <a:latin typeface="Trebuchet MS" panose="020B0603020202020204" pitchFamily="34" charset="0"/>
              </a:rPr>
              <a:t>“Maximum Permissible Error”</a:t>
            </a:r>
            <a:r>
              <a:rPr lang="en-US" altLang="en-US" sz="2400" dirty="0">
                <a:latin typeface="Trebuchet MS" panose="020B0603020202020204" pitchFamily="34" charset="0"/>
              </a:rPr>
              <a:t> </a:t>
            </a:r>
            <a:r>
              <a:rPr lang="en-US" altLang="en-US" sz="2400" dirty="0" err="1">
                <a:latin typeface="Trebuchet MS" panose="020B0603020202020204" pitchFamily="34" charset="0"/>
              </a:rPr>
              <a:t>atau</a:t>
            </a:r>
            <a:r>
              <a:rPr lang="en-US" altLang="en-US" sz="2400" dirty="0">
                <a:latin typeface="Trebuchet MS" panose="020B0603020202020204" pitchFamily="34" charset="0"/>
              </a:rPr>
              <a:t> </a:t>
            </a:r>
            <a:r>
              <a:rPr lang="en-US" altLang="en-US" sz="2400" dirty="0" err="1">
                <a:latin typeface="Trebuchet MS" panose="020B0603020202020204" pitchFamily="34" charset="0"/>
              </a:rPr>
              <a:t>toleransi</a:t>
            </a:r>
            <a:r>
              <a:rPr lang="en-US" altLang="en-US" sz="2400" dirty="0">
                <a:latin typeface="Trebuchet MS" panose="020B0603020202020204" pitchFamily="34" charset="0"/>
              </a:rPr>
              <a:t> </a:t>
            </a:r>
            <a:r>
              <a:rPr lang="en-US" altLang="en-US" sz="2400" dirty="0" err="1">
                <a:latin typeface="Trebuchet MS" panose="020B0603020202020204" pitchFamily="34" charset="0"/>
              </a:rPr>
              <a:t>kesalahan</a:t>
            </a:r>
            <a:r>
              <a:rPr lang="en-US" altLang="en-US" sz="2400" dirty="0">
                <a:latin typeface="Trebuchet MS" panose="020B0603020202020204" pitchFamily="34" charset="0"/>
              </a:rPr>
              <a:t> </a:t>
            </a:r>
            <a:r>
              <a:rPr lang="en-US" altLang="en-US" sz="2400" dirty="0" err="1">
                <a:latin typeface="Trebuchet MS" panose="020B0603020202020204" pitchFamily="34" charset="0"/>
              </a:rPr>
              <a:t>maksimumnya</a:t>
            </a:r>
            <a:r>
              <a:rPr lang="en-US" altLang="en-US" sz="2400" dirty="0">
                <a:latin typeface="Trebuchet MS" panose="020B0603020202020204" pitchFamily="34" charset="0"/>
              </a:rPr>
              <a:t>.</a:t>
            </a:r>
          </a:p>
          <a:p>
            <a:pPr eaLnBrk="1" hangingPunct="1">
              <a:buFont typeface="Wingdings" panose="05000000000000000000" pitchFamily="2" charset="2"/>
              <a:buChar char="ü"/>
            </a:pPr>
            <a:endParaRPr lang="en-US" altLang="en-US" sz="2400" dirty="0">
              <a:latin typeface="Trebuchet MS" panose="020B0603020202020204" pitchFamily="34" charset="0"/>
            </a:endParaRPr>
          </a:p>
          <a:p>
            <a:pPr eaLnBrk="1" hangingPunct="1">
              <a:buFont typeface="Wingdings" panose="05000000000000000000" pitchFamily="2" charset="2"/>
              <a:buChar char="ü"/>
            </a:pPr>
            <a:r>
              <a:rPr lang="en-US" altLang="en-US" sz="2400" dirty="0" err="1">
                <a:latin typeface="Trebuchet MS" panose="020B0603020202020204" pitchFamily="34" charset="0"/>
              </a:rPr>
              <a:t>Dasar</a:t>
            </a:r>
            <a:r>
              <a:rPr lang="en-US" altLang="en-US" sz="2400" dirty="0">
                <a:latin typeface="Trebuchet MS" panose="020B0603020202020204" pitchFamily="34" charset="0"/>
              </a:rPr>
              <a:t> </a:t>
            </a:r>
            <a:r>
              <a:rPr lang="en-US" altLang="en-US" sz="2400" dirty="0" err="1">
                <a:latin typeface="Trebuchet MS" panose="020B0603020202020204" pitchFamily="34" charset="0"/>
              </a:rPr>
              <a:t>sistem</a:t>
            </a:r>
            <a:r>
              <a:rPr lang="en-US" altLang="en-US" sz="2400" dirty="0">
                <a:latin typeface="Trebuchet MS" panose="020B0603020202020204" pitchFamily="34" charset="0"/>
              </a:rPr>
              <a:t> </a:t>
            </a:r>
            <a:r>
              <a:rPr lang="en-US" altLang="en-US" sz="2400" dirty="0" err="1">
                <a:latin typeface="Trebuchet MS" panose="020B0603020202020204" pitchFamily="34" charset="0"/>
              </a:rPr>
              <a:t>toleransi</a:t>
            </a:r>
            <a:r>
              <a:rPr lang="en-US" altLang="en-US" sz="2400" dirty="0">
                <a:latin typeface="Trebuchet MS" panose="020B0603020202020204" pitchFamily="34" charset="0"/>
              </a:rPr>
              <a:t> </a:t>
            </a:r>
            <a:r>
              <a:rPr lang="en-US" altLang="en-US" sz="2400" dirty="0" err="1">
                <a:latin typeface="Trebuchet MS" panose="020B0603020202020204" pitchFamily="34" charset="0"/>
              </a:rPr>
              <a:t>anak</a:t>
            </a:r>
            <a:r>
              <a:rPr lang="en-US" altLang="en-US" sz="2400" dirty="0">
                <a:latin typeface="Trebuchet MS" panose="020B0603020202020204" pitchFamily="34" charset="0"/>
              </a:rPr>
              <a:t> </a:t>
            </a:r>
            <a:r>
              <a:rPr lang="en-US" altLang="en-US" sz="2400" dirty="0" err="1">
                <a:latin typeface="Trebuchet MS" panose="020B0603020202020204" pitchFamily="34" charset="0"/>
              </a:rPr>
              <a:t>timbangan</a:t>
            </a:r>
            <a:r>
              <a:rPr lang="en-US" altLang="en-US" sz="2400" dirty="0">
                <a:latin typeface="Trebuchet MS" panose="020B0603020202020204" pitchFamily="34" charset="0"/>
              </a:rPr>
              <a:t> </a:t>
            </a:r>
            <a:r>
              <a:rPr lang="en-US" altLang="en-US" sz="2400" dirty="0" err="1">
                <a:latin typeface="Trebuchet MS" panose="020B0603020202020204" pitchFamily="34" charset="0"/>
              </a:rPr>
              <a:t>menurut</a:t>
            </a:r>
            <a:r>
              <a:rPr lang="en-US" altLang="en-US" sz="2400" dirty="0">
                <a:latin typeface="Trebuchet MS" panose="020B0603020202020204" pitchFamily="34" charset="0"/>
              </a:rPr>
              <a:t> OIML :</a:t>
            </a:r>
          </a:p>
          <a:p>
            <a:pPr eaLnBrk="1" hangingPunct="1">
              <a:buFont typeface="Wingdings" panose="05000000000000000000" pitchFamily="2" charset="2"/>
              <a:buNone/>
            </a:pPr>
            <a:endParaRPr lang="en-US" altLang="en-US" sz="2400" dirty="0">
              <a:latin typeface="Trebuchet MS" panose="020B0603020202020204" pitchFamily="34" charset="0"/>
            </a:endParaRPr>
          </a:p>
        </p:txBody>
      </p:sp>
      <p:sp>
        <p:nvSpPr>
          <p:cNvPr id="4200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2008"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200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2010"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0" name="Rectangle 9"/>
          <p:cNvSpPr/>
          <p:nvPr/>
        </p:nvSpPr>
        <p:spPr>
          <a:xfrm>
            <a:off x="533400" y="990600"/>
            <a:ext cx="8610600" cy="4603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6324600" y="6248400"/>
            <a:ext cx="2819400" cy="6096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2013" name="Picture 10" descr="http://202.67.224.130/pdimage/26/2797626_batustandart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76200"/>
            <a:ext cx="914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1221779730"/>
              </p:ext>
            </p:extLst>
          </p:nvPr>
        </p:nvGraphicFramePr>
        <p:xfrm>
          <a:off x="566057" y="5164088"/>
          <a:ext cx="7992894" cy="1008112"/>
        </p:xfrm>
        <a:graphic>
          <a:graphicData uri="http://schemas.openxmlformats.org/drawingml/2006/table">
            <a:tbl>
              <a:tblPr firstRow="1" bandRow="1">
                <a:tableStyleId>{8799B23B-EC83-4686-B30A-512413B5E67A}</a:tableStyleId>
              </a:tblPr>
              <a:tblGrid>
                <a:gridCol w="1141842">
                  <a:extLst>
                    <a:ext uri="{9D8B030D-6E8A-4147-A177-3AD203B41FA5}">
                      <a16:colId xmlns:a16="http://schemas.microsoft.com/office/drawing/2014/main" val="20000"/>
                    </a:ext>
                  </a:extLst>
                </a:gridCol>
                <a:gridCol w="1141842">
                  <a:extLst>
                    <a:ext uri="{9D8B030D-6E8A-4147-A177-3AD203B41FA5}">
                      <a16:colId xmlns:a16="http://schemas.microsoft.com/office/drawing/2014/main" val="20001"/>
                    </a:ext>
                  </a:extLst>
                </a:gridCol>
                <a:gridCol w="1141842">
                  <a:extLst>
                    <a:ext uri="{9D8B030D-6E8A-4147-A177-3AD203B41FA5}">
                      <a16:colId xmlns:a16="http://schemas.microsoft.com/office/drawing/2014/main" val="20002"/>
                    </a:ext>
                  </a:extLst>
                </a:gridCol>
                <a:gridCol w="1141842">
                  <a:extLst>
                    <a:ext uri="{9D8B030D-6E8A-4147-A177-3AD203B41FA5}">
                      <a16:colId xmlns:a16="http://schemas.microsoft.com/office/drawing/2014/main" val="20003"/>
                    </a:ext>
                  </a:extLst>
                </a:gridCol>
                <a:gridCol w="1141842">
                  <a:extLst>
                    <a:ext uri="{9D8B030D-6E8A-4147-A177-3AD203B41FA5}">
                      <a16:colId xmlns:a16="http://schemas.microsoft.com/office/drawing/2014/main" val="20004"/>
                    </a:ext>
                  </a:extLst>
                </a:gridCol>
                <a:gridCol w="1141842">
                  <a:extLst>
                    <a:ext uri="{9D8B030D-6E8A-4147-A177-3AD203B41FA5}">
                      <a16:colId xmlns:a16="http://schemas.microsoft.com/office/drawing/2014/main" val="20005"/>
                    </a:ext>
                  </a:extLst>
                </a:gridCol>
                <a:gridCol w="1141842">
                  <a:extLst>
                    <a:ext uri="{9D8B030D-6E8A-4147-A177-3AD203B41FA5}">
                      <a16:colId xmlns:a16="http://schemas.microsoft.com/office/drawing/2014/main" val="20006"/>
                    </a:ext>
                  </a:extLst>
                </a:gridCol>
              </a:tblGrid>
              <a:tr h="504056">
                <a:tc>
                  <a:txBody>
                    <a:bodyPr/>
                    <a:lstStyle/>
                    <a:p>
                      <a:pPr algn="ctr"/>
                      <a:r>
                        <a:rPr lang="id-ID" dirty="0"/>
                        <a:t>E1</a:t>
                      </a:r>
                    </a:p>
                  </a:txBody>
                  <a:tcPr/>
                </a:tc>
                <a:tc>
                  <a:txBody>
                    <a:bodyPr/>
                    <a:lstStyle/>
                    <a:p>
                      <a:pPr algn="ctr"/>
                      <a:r>
                        <a:rPr lang="id-ID" dirty="0"/>
                        <a:t>E2</a:t>
                      </a:r>
                    </a:p>
                  </a:txBody>
                  <a:tcPr/>
                </a:tc>
                <a:tc>
                  <a:txBody>
                    <a:bodyPr/>
                    <a:lstStyle/>
                    <a:p>
                      <a:pPr algn="ctr"/>
                      <a:r>
                        <a:rPr lang="id-ID" dirty="0"/>
                        <a:t>F1</a:t>
                      </a:r>
                    </a:p>
                  </a:txBody>
                  <a:tcPr/>
                </a:tc>
                <a:tc>
                  <a:txBody>
                    <a:bodyPr/>
                    <a:lstStyle/>
                    <a:p>
                      <a:pPr algn="ctr"/>
                      <a:r>
                        <a:rPr lang="id-ID" dirty="0"/>
                        <a:t>F2</a:t>
                      </a:r>
                    </a:p>
                  </a:txBody>
                  <a:tcPr/>
                </a:tc>
                <a:tc>
                  <a:txBody>
                    <a:bodyPr/>
                    <a:lstStyle/>
                    <a:p>
                      <a:pPr algn="ctr"/>
                      <a:r>
                        <a:rPr lang="id-ID" dirty="0"/>
                        <a:t>M1</a:t>
                      </a:r>
                    </a:p>
                  </a:txBody>
                  <a:tcPr/>
                </a:tc>
                <a:tc>
                  <a:txBody>
                    <a:bodyPr/>
                    <a:lstStyle/>
                    <a:p>
                      <a:pPr algn="ctr"/>
                      <a:r>
                        <a:rPr lang="id-ID" dirty="0"/>
                        <a:t>M2</a:t>
                      </a:r>
                    </a:p>
                  </a:txBody>
                  <a:tcPr/>
                </a:tc>
                <a:tc>
                  <a:txBody>
                    <a:bodyPr/>
                    <a:lstStyle/>
                    <a:p>
                      <a:pPr algn="ctr"/>
                      <a:r>
                        <a:rPr lang="id-ID" dirty="0"/>
                        <a:t>M3</a:t>
                      </a:r>
                    </a:p>
                  </a:txBody>
                  <a:tcPr/>
                </a:tc>
                <a:extLst>
                  <a:ext uri="{0D108BD9-81ED-4DB2-BD59-A6C34878D82A}">
                    <a16:rowId xmlns:a16="http://schemas.microsoft.com/office/drawing/2014/main" val="10000"/>
                  </a:ext>
                </a:extLst>
              </a:tr>
              <a:tr h="504056">
                <a:tc>
                  <a:txBody>
                    <a:bodyPr/>
                    <a:lstStyle/>
                    <a:p>
                      <a:pPr algn="ctr"/>
                      <a:r>
                        <a:rPr lang="id-ID" dirty="0"/>
                        <a:t>Basis</a:t>
                      </a:r>
                    </a:p>
                  </a:txBody>
                  <a:tcPr/>
                </a:tc>
                <a:tc>
                  <a:txBody>
                    <a:bodyPr/>
                    <a:lstStyle/>
                    <a:p>
                      <a:pPr algn="ctr"/>
                      <a:r>
                        <a:rPr lang="id-ID" dirty="0"/>
                        <a:t>3</a:t>
                      </a:r>
                      <a:r>
                        <a:rPr lang="id-ID" baseline="0" dirty="0"/>
                        <a:t> X E1</a:t>
                      </a:r>
                      <a:endParaRPr lang="id-ID" dirty="0"/>
                    </a:p>
                  </a:txBody>
                  <a:tcPr/>
                </a:tc>
                <a:tc>
                  <a:txBody>
                    <a:bodyPr/>
                    <a:lstStyle/>
                    <a:p>
                      <a:pPr algn="ctr"/>
                      <a:r>
                        <a:rPr lang="id-ID" dirty="0"/>
                        <a:t>3 X E2</a:t>
                      </a:r>
                    </a:p>
                  </a:txBody>
                  <a:tcPr/>
                </a:tc>
                <a:tc>
                  <a:txBody>
                    <a:bodyPr/>
                    <a:lstStyle/>
                    <a:p>
                      <a:pPr algn="ctr"/>
                      <a:r>
                        <a:rPr lang="id-ID" dirty="0"/>
                        <a:t>3 X F1</a:t>
                      </a:r>
                    </a:p>
                  </a:txBody>
                  <a:tcPr/>
                </a:tc>
                <a:tc>
                  <a:txBody>
                    <a:bodyPr/>
                    <a:lstStyle/>
                    <a:p>
                      <a:pPr algn="ctr"/>
                      <a:r>
                        <a:rPr lang="id-ID" dirty="0"/>
                        <a:t>3 X F2</a:t>
                      </a:r>
                    </a:p>
                  </a:txBody>
                  <a:tcPr/>
                </a:tc>
                <a:tc>
                  <a:txBody>
                    <a:bodyPr/>
                    <a:lstStyle/>
                    <a:p>
                      <a:pPr algn="ctr"/>
                      <a:r>
                        <a:rPr lang="id-ID" dirty="0"/>
                        <a:t>3 X M1</a:t>
                      </a:r>
                    </a:p>
                  </a:txBody>
                  <a:tcPr/>
                </a:tc>
                <a:tc>
                  <a:txBody>
                    <a:bodyPr/>
                    <a:lstStyle/>
                    <a:p>
                      <a:pPr algn="ctr"/>
                      <a:r>
                        <a:rPr lang="id-ID" dirty="0"/>
                        <a:t>3 x M2</a:t>
                      </a:r>
                    </a:p>
                  </a:txBody>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E8DB1075-7222-4D55-98E4-13AE89EF2CC3}"/>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22D9A806-9BE3-4097-A7B1-69C438689336}"/>
              </a:ext>
            </a:extLst>
          </p:cNvPr>
          <p:cNvSpPr>
            <a:spLocks noGrp="1"/>
          </p:cNvSpPr>
          <p:nvPr>
            <p:ph type="sldNum" sz="quarter" idx="12"/>
          </p:nvPr>
        </p:nvSpPr>
        <p:spPr/>
        <p:txBody>
          <a:bodyPr/>
          <a:lstStyle/>
          <a:p>
            <a:pPr>
              <a:defRPr/>
            </a:pPr>
            <a:fld id="{F20E73B6-C0A9-45F9-B05A-A9A13CCB0630}" type="slidenum">
              <a:rPr lang="en-US" altLang="en-US" smtClean="0"/>
              <a:pPr>
                <a:defRPr/>
              </a:pPr>
              <a:t>19</a:t>
            </a:fld>
            <a:endParaRPr lang="en-US" altLang="en-US"/>
          </a:p>
        </p:txBody>
      </p:sp>
    </p:spTree>
  </p:cSld>
  <p:clrMapOvr>
    <a:masterClrMapping/>
  </p:clrMapOvr>
  <p:transition spd="slow">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Remi Ramdhani</a:t>
            </a:r>
          </a:p>
        </p:txBody>
      </p:sp>
      <p:sp>
        <p:nvSpPr>
          <p:cNvPr id="17411"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cxnSp>
        <p:nvCxnSpPr>
          <p:cNvPr id="27" name="Straight Connector 26"/>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414" name="Rectangle 27"/>
          <p:cNvSpPr>
            <a:spLocks noChangeArrowheads="1"/>
          </p:cNvSpPr>
          <p:nvPr/>
        </p:nvSpPr>
        <p:spPr bwMode="auto">
          <a:xfrm>
            <a:off x="838200" y="2667000"/>
            <a:ext cx="7467600" cy="115416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ts val="575"/>
              </a:spcBef>
              <a:buFontTx/>
              <a:buNone/>
            </a:pPr>
            <a:r>
              <a:rPr lang="en-US" altLang="en-US" b="1" i="1" dirty="0">
                <a:latin typeface="Trebuchet MS" panose="020B0603020202020204" pitchFamily="34" charset="0"/>
              </a:rPr>
              <a:t>BAGIAN 1</a:t>
            </a:r>
          </a:p>
          <a:p>
            <a:pPr algn="ctr" eaLnBrk="1" hangingPunct="1">
              <a:spcBef>
                <a:spcPts val="575"/>
              </a:spcBef>
              <a:buFontTx/>
              <a:buNone/>
            </a:pPr>
            <a:r>
              <a:rPr lang="en-US" altLang="en-US" b="1" i="1" dirty="0">
                <a:latin typeface="Trebuchet MS" panose="020B0603020202020204" pitchFamily="34" charset="0"/>
              </a:rPr>
              <a:t>PENGANTAR KALIBRASI</a:t>
            </a:r>
          </a:p>
        </p:txBody>
      </p:sp>
      <p:sp>
        <p:nvSpPr>
          <p:cNvPr id="38" name="Rectangle 37">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39" name="Rectangle 38">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40" name="Rectangle 39">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41" name="Rectangle 40">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42" name="Rectangle 41">
            <a:hlinkClick r:id="rId7" action="ppaction://hlinkpres?slideindex=1&amp;slidetitle="/>
          </p:cNvPr>
          <p:cNvSpPr/>
          <p:nvPr/>
        </p:nvSpPr>
        <p:spPr>
          <a:xfrm>
            <a:off x="6391275" y="4314825"/>
            <a:ext cx="10048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Timbangan</a:t>
            </a:r>
            <a:endParaRPr lang="en-US" sz="1000" dirty="0">
              <a:effectLst>
                <a:outerShdw blurRad="38100" dist="38100" dir="2700000" algn="tl">
                  <a:srgbClr val="000000">
                    <a:alpha val="43137"/>
                  </a:srgbClr>
                </a:outerShdw>
              </a:effectLst>
            </a:endParaRPr>
          </a:p>
        </p:txBody>
      </p:sp>
      <p:sp>
        <p:nvSpPr>
          <p:cNvPr id="17420"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21"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6"/>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5"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9"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E24C0F07-01AA-40DF-8AAA-7D08F910C39E}"/>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CD993A4B-5A6E-4619-9307-D4DE9351634A}"/>
              </a:ext>
            </a:extLst>
          </p:cNvPr>
          <p:cNvSpPr>
            <a:spLocks noGrp="1"/>
          </p:cNvSpPr>
          <p:nvPr>
            <p:ph type="sldNum" sz="quarter" idx="12"/>
          </p:nvPr>
        </p:nvSpPr>
        <p:spPr/>
        <p:txBody>
          <a:bodyPr/>
          <a:lstStyle/>
          <a:p>
            <a:pPr>
              <a:defRPr/>
            </a:pPr>
            <a:fld id="{9CFDE734-A677-43FA-B556-980ADA408821}" type="slidenum">
              <a:rPr lang="en-US" altLang="en-US" smtClean="0"/>
              <a:pPr>
                <a:defRPr/>
              </a:pPr>
              <a:t>2</a:t>
            </a:fld>
            <a:endParaRPr lang="en-US" altLang="en-US"/>
          </a:p>
        </p:txBody>
      </p:sp>
    </p:spTree>
    <p:extLst>
      <p:ext uri="{BB962C8B-B14F-4D97-AF65-F5344CB8AC3E}">
        <p14:creationId xmlns:p14="http://schemas.microsoft.com/office/powerpoint/2010/main" val="2597192261"/>
      </p:ext>
    </p:extLst>
  </p:cSld>
  <p:clrMapOvr>
    <a:masterClrMapping/>
  </p:clrMapOvr>
  <p:transition spd="slow">
    <p:pull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46C0A"/>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body" sz="half" idx="1"/>
          </p:nvPr>
        </p:nvSpPr>
        <p:spPr>
          <a:xfrm>
            <a:off x="76200" y="457200"/>
            <a:ext cx="2743200" cy="1676400"/>
          </a:xfrm>
        </p:spPr>
        <p:txBody>
          <a:bodyPr rtlCol="0">
            <a:normAutofit fontScale="92500" lnSpcReduction="10000"/>
          </a:bodyPr>
          <a:lstStyle/>
          <a:p>
            <a:pPr marL="0" indent="0" eaLnBrk="1" fontAlgn="auto" hangingPunct="1">
              <a:spcAft>
                <a:spcPts val="0"/>
              </a:spcAft>
              <a:buFont typeface="Wingdings" pitchFamily="2" charset="2"/>
              <a:buNone/>
              <a:defRPr/>
            </a:pPr>
            <a:r>
              <a:rPr lang="en-US" sz="2900" b="1" dirty="0" err="1">
                <a:solidFill>
                  <a:schemeClr val="bg1"/>
                </a:solidFill>
                <a:latin typeface="Trebuchet MS" pitchFamily="34" charset="0"/>
              </a:rPr>
              <a:t>Tabel</a:t>
            </a:r>
            <a:r>
              <a:rPr lang="en-US" sz="2900" b="1" dirty="0">
                <a:solidFill>
                  <a:schemeClr val="bg1"/>
                </a:solidFill>
                <a:latin typeface="Trebuchet MS" pitchFamily="34" charset="0"/>
              </a:rPr>
              <a:t> Maximum Permissible Error, </a:t>
            </a:r>
          </a:p>
          <a:p>
            <a:pPr marL="0" indent="0" eaLnBrk="1" fontAlgn="auto" hangingPunct="1">
              <a:spcAft>
                <a:spcPts val="0"/>
              </a:spcAft>
              <a:buFont typeface="Wingdings" pitchFamily="2" charset="2"/>
              <a:buNone/>
              <a:defRPr/>
            </a:pPr>
            <a:r>
              <a:rPr lang="en-US" sz="2900" b="1" dirty="0">
                <a:solidFill>
                  <a:schemeClr val="bg1"/>
                </a:solidFill>
                <a:latin typeface="Trebuchet MS" pitchFamily="34" charset="0"/>
              </a:rPr>
              <a:t>OIML R111-1</a:t>
            </a:r>
          </a:p>
          <a:p>
            <a:pPr eaLnBrk="1" fontAlgn="auto" hangingPunct="1">
              <a:spcAft>
                <a:spcPts val="0"/>
              </a:spcAft>
              <a:buFont typeface="Wingdings" pitchFamily="2" charset="2"/>
              <a:buNone/>
              <a:defRPr/>
            </a:pPr>
            <a:endParaRPr lang="en-US" sz="2000" b="1" dirty="0">
              <a:solidFill>
                <a:schemeClr val="bg1"/>
              </a:solidFill>
              <a:latin typeface="Trebuchet MS" pitchFamily="34" charset="0"/>
            </a:endParaRPr>
          </a:p>
        </p:txBody>
      </p:sp>
      <p:sp>
        <p:nvSpPr>
          <p:cNvPr id="43011" name="Content Placeholder 9"/>
          <p:cNvSpPr>
            <a:spLocks noGrp="1"/>
          </p:cNvSpPr>
          <p:nvPr>
            <p:ph sz="half" idx="2"/>
          </p:nvPr>
        </p:nvSpPr>
        <p:spPr/>
        <p:txBody>
          <a:bodyPr/>
          <a:lstStyle/>
          <a:p>
            <a:pPr eaLnBrk="1" hangingPunct="1"/>
            <a:endParaRPr lang="id-ID" altLang="en-US"/>
          </a:p>
        </p:txBody>
      </p:sp>
      <p:sp>
        <p:nvSpPr>
          <p:cNvPr id="43012"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3013"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301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3015"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aphicFrame>
        <p:nvGraphicFramePr>
          <p:cNvPr id="11" name="Group 3439"/>
          <p:cNvGraphicFramePr>
            <a:graphicFrameLocks/>
          </p:cNvGraphicFramePr>
          <p:nvPr/>
        </p:nvGraphicFramePr>
        <p:xfrm>
          <a:off x="2819400" y="0"/>
          <a:ext cx="6324599" cy="6857994"/>
        </p:xfrm>
        <a:graphic>
          <a:graphicData uri="http://schemas.openxmlformats.org/drawingml/2006/table">
            <a:tbl>
              <a:tblPr/>
              <a:tblGrid>
                <a:gridCol w="1034758">
                  <a:extLst>
                    <a:ext uri="{9D8B030D-6E8A-4147-A177-3AD203B41FA5}">
                      <a16:colId xmlns:a16="http://schemas.microsoft.com/office/drawing/2014/main" val="20000"/>
                    </a:ext>
                  </a:extLst>
                </a:gridCol>
                <a:gridCol w="745849">
                  <a:extLst>
                    <a:ext uri="{9D8B030D-6E8A-4147-A177-3AD203B41FA5}">
                      <a16:colId xmlns:a16="http://schemas.microsoft.com/office/drawing/2014/main" val="20001"/>
                    </a:ext>
                  </a:extLst>
                </a:gridCol>
                <a:gridCol w="745848">
                  <a:extLst>
                    <a:ext uri="{9D8B030D-6E8A-4147-A177-3AD203B41FA5}">
                      <a16:colId xmlns:a16="http://schemas.microsoft.com/office/drawing/2014/main" val="20002"/>
                    </a:ext>
                  </a:extLst>
                </a:gridCol>
                <a:gridCol w="742222">
                  <a:extLst>
                    <a:ext uri="{9D8B030D-6E8A-4147-A177-3AD203B41FA5}">
                      <a16:colId xmlns:a16="http://schemas.microsoft.com/office/drawing/2014/main" val="20003"/>
                    </a:ext>
                  </a:extLst>
                </a:gridCol>
                <a:gridCol w="743431">
                  <a:extLst>
                    <a:ext uri="{9D8B030D-6E8A-4147-A177-3AD203B41FA5}">
                      <a16:colId xmlns:a16="http://schemas.microsoft.com/office/drawing/2014/main" val="20004"/>
                    </a:ext>
                  </a:extLst>
                </a:gridCol>
                <a:gridCol w="771233">
                  <a:extLst>
                    <a:ext uri="{9D8B030D-6E8A-4147-A177-3AD203B41FA5}">
                      <a16:colId xmlns:a16="http://schemas.microsoft.com/office/drawing/2014/main" val="20005"/>
                    </a:ext>
                  </a:extLst>
                </a:gridCol>
                <a:gridCol w="770025">
                  <a:extLst>
                    <a:ext uri="{9D8B030D-6E8A-4147-A177-3AD203B41FA5}">
                      <a16:colId xmlns:a16="http://schemas.microsoft.com/office/drawing/2014/main" val="20006"/>
                    </a:ext>
                  </a:extLst>
                </a:gridCol>
                <a:gridCol w="771233">
                  <a:extLst>
                    <a:ext uri="{9D8B030D-6E8A-4147-A177-3AD203B41FA5}">
                      <a16:colId xmlns:a16="http://schemas.microsoft.com/office/drawing/2014/main" val="20007"/>
                    </a:ext>
                  </a:extLst>
                </a:gridCol>
              </a:tblGrid>
              <a:tr h="263769">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rebuchet MS" pitchFamily="34" charset="0"/>
                          <a:cs typeface="Arial" charset="0"/>
                        </a:rPr>
                        <a:t>Nominal Values</a:t>
                      </a:r>
                      <a:endParaRPr kumimoji="0" lang="en-US" sz="1100" b="0" i="0" u="none" strike="noStrike" cap="none" normalizeH="0" baseline="0" dirty="0">
                        <a:ln>
                          <a:noFill/>
                        </a:ln>
                        <a:solidFill>
                          <a:schemeClr val="tx1"/>
                        </a:solidFill>
                        <a:effectLst/>
                        <a:latin typeface="Arial" charset="0"/>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gridSpan="7">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 in mg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a:p>
                  </a:txBody>
                  <a:tcPr/>
                </a:tc>
                <a:extLst>
                  <a:ext uri="{0D108BD9-81ED-4DB2-BD59-A6C34878D82A}">
                    <a16:rowId xmlns:a16="http://schemas.microsoft.com/office/drawing/2014/main" val="10000"/>
                  </a:ext>
                </a:extLst>
              </a:tr>
              <a:tr h="263769">
                <a:tc vMerge="1">
                  <a:txBody>
                    <a:bodyPr/>
                    <a:lstStyle/>
                    <a:p>
                      <a:endParaRPr lang="id-ID"/>
                    </a:p>
                  </a:txBody>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Class E1</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Class E2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Class F1</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Class F2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Class M1</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Class M2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Class M3</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rebuchet MS" pitchFamily="34" charset="0"/>
                          <a:cs typeface="Arial" charset="0"/>
                        </a:rPr>
                        <a:t>50 kg</a:t>
                      </a:r>
                      <a:endParaRPr kumimoji="0" lang="en-US" sz="11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rebuchet MS" pitchFamily="34" charset="0"/>
                          <a:cs typeface="Arial" charset="0"/>
                        </a:rPr>
                        <a:t>25</a:t>
                      </a:r>
                      <a:endParaRPr kumimoji="0" lang="en-US" sz="11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75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750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8000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25000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20 kg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30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300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3000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10000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 kg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150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1600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5000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 kg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7.5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75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800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 kg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rebuchet MS" pitchFamily="34" charset="0"/>
                          <a:cs typeface="Arial" charset="0"/>
                        </a:rPr>
                        <a:t>3.0</a:t>
                      </a:r>
                      <a:endParaRPr kumimoji="0" lang="en-US" sz="11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30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300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 kg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0.50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160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500 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0.75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7.5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80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200 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0.30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3.0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30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100 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0.15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50 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0.030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rebuchet MS" pitchFamily="34" charset="0"/>
                          <a:cs typeface="Arial" charset="0"/>
                        </a:rPr>
                        <a:t>0.30</a:t>
                      </a:r>
                      <a:endParaRPr kumimoji="0" lang="en-US" sz="11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3.0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30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20 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0.080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rebuchet MS" pitchFamily="34" charset="0"/>
                          <a:cs typeface="Arial" charset="0"/>
                        </a:rPr>
                        <a:t>0.8</a:t>
                      </a:r>
                      <a:endParaRPr kumimoji="0" lang="en-US" sz="11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8</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 g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rebuchet MS" pitchFamily="34" charset="0"/>
                          <a:cs typeface="Arial" charset="0"/>
                        </a:rPr>
                        <a:t>0.020</a:t>
                      </a:r>
                      <a:endParaRPr kumimoji="0" lang="en-US" sz="11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0.060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 g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0.015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0.050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0.15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 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0.012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0.040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0.12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0.4</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4</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 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0.030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0.3</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3</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500 mg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0.008</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0.08</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0.8</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7"/>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200 mg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8"/>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100 mg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0.015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0.15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 </a:t>
                      </a:r>
                      <a:endParaRPr kumimoji="0" lang="en-US" sz="11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9"/>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50 mg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0.004</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0.012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0.40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0.12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0.4</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20"/>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20 mg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0.003</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0.03</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0.10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0.3</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21"/>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10 mg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0.008</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0.03</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0.08</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0.25</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22"/>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5 mg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23"/>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2 mg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24"/>
                  </a:ext>
                </a:extLst>
              </a:tr>
              <a:tr h="263769">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1 mg</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0.002</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0.006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0.06</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rebuchet MS" pitchFamily="34" charset="0"/>
                          <a:cs typeface="Arial" charset="0"/>
                        </a:rPr>
                        <a:t>0.20</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1100" b="0" i="0" u="none" strike="noStrike" cap="none" normalizeH="0" baseline="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 </a:t>
                      </a:r>
                      <a:endParaRPr kumimoji="0" lang="en-US" sz="1100" b="0" i="0" u="none" strike="noStrike" cap="none" normalizeH="0" baseline="0" dirty="0">
                        <a:ln>
                          <a:noFill/>
                        </a:ln>
                        <a:solidFill>
                          <a:schemeClr val="tx1"/>
                        </a:solidFill>
                        <a:effectLst/>
                        <a:latin typeface="Arial" charset="0"/>
                      </a:endParaRPr>
                    </a:p>
                  </a:txBody>
                  <a:tcPr anchor="b"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25"/>
                  </a:ext>
                </a:extLst>
              </a:tr>
            </a:tbl>
          </a:graphicData>
        </a:graphic>
      </p:graphicFrame>
      <p:pic>
        <p:nvPicPr>
          <p:cNvPr id="43254" name="Picture 249" descr="https://alat2xukur.files.wordpress.com/2011/02/individualweightclasse1.jpg?w=304&amp;h=4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971800"/>
            <a:ext cx="2414588"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71D0901-F651-4A66-A567-BB7B22476463}"/>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A2D998DC-BC4B-4E96-B828-C354FA4A675B}"/>
              </a:ext>
            </a:extLst>
          </p:cNvPr>
          <p:cNvSpPr>
            <a:spLocks noGrp="1"/>
          </p:cNvSpPr>
          <p:nvPr>
            <p:ph type="sldNum" sz="quarter" idx="12"/>
          </p:nvPr>
        </p:nvSpPr>
        <p:spPr/>
        <p:txBody>
          <a:bodyPr/>
          <a:lstStyle/>
          <a:p>
            <a:pPr>
              <a:defRPr/>
            </a:pPr>
            <a:fld id="{68F3C3D7-2F9B-47D2-B6D1-5249831EF127}" type="slidenum">
              <a:rPr lang="en-US" altLang="en-US" smtClean="0"/>
              <a:pPr>
                <a:defRPr/>
              </a:pPr>
              <a:t>20</a:t>
            </a:fld>
            <a:endParaRPr lang="en-US" altLang="en-US"/>
          </a:p>
        </p:txBody>
      </p:sp>
    </p:spTree>
  </p:cSld>
  <p:clrMapOvr>
    <a:masterClrMapping/>
  </p:clrMapOvr>
  <p:transition spd="slow">
    <p:pull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body" sz="half" idx="1"/>
          </p:nvPr>
        </p:nvSpPr>
        <p:spPr>
          <a:xfrm>
            <a:off x="457200" y="381000"/>
            <a:ext cx="4724400" cy="5791200"/>
          </a:xfrm>
        </p:spPr>
        <p:txBody>
          <a:bodyPr/>
          <a:lstStyle/>
          <a:p>
            <a:pPr eaLnBrk="1" hangingPunct="1">
              <a:buFont typeface="Wingdings" panose="05000000000000000000" pitchFamily="2" charset="2"/>
              <a:buNone/>
            </a:pPr>
            <a:r>
              <a:rPr lang="en-US" altLang="en-US" sz="2800" b="1" dirty="0" err="1">
                <a:latin typeface="Trebuchet MS" panose="020B0603020202020204" pitchFamily="34" charset="0"/>
              </a:rPr>
              <a:t>Tahukah</a:t>
            </a:r>
            <a:r>
              <a:rPr lang="en-US" altLang="en-US" sz="2800" b="1" dirty="0">
                <a:latin typeface="Trebuchet MS" panose="020B0603020202020204" pitchFamily="34" charset="0"/>
              </a:rPr>
              <a:t> </a:t>
            </a:r>
            <a:r>
              <a:rPr lang="en-US" altLang="en-US" sz="2800" b="1" dirty="0" err="1">
                <a:latin typeface="Trebuchet MS" panose="020B0603020202020204" pitchFamily="34" charset="0"/>
              </a:rPr>
              <a:t>Anda</a:t>
            </a:r>
            <a:r>
              <a:rPr lang="en-US" altLang="en-US" sz="2800" b="1" dirty="0">
                <a:latin typeface="Trebuchet MS" panose="020B0603020202020204" pitchFamily="34" charset="0"/>
              </a:rPr>
              <a:t> ?</a:t>
            </a:r>
          </a:p>
          <a:p>
            <a:pPr eaLnBrk="1" hangingPunct="1">
              <a:buFont typeface="Wingdings" panose="05000000000000000000" pitchFamily="2" charset="2"/>
              <a:buNone/>
            </a:pPr>
            <a:endParaRPr lang="en-US" altLang="en-US" sz="2000" i="1" dirty="0">
              <a:latin typeface="Trebuchet MS" panose="020B0603020202020204" pitchFamily="34" charset="0"/>
            </a:endParaRPr>
          </a:p>
          <a:p>
            <a:pPr marL="0" indent="0" eaLnBrk="1" hangingPunct="1">
              <a:buFont typeface="Wingdings" panose="05000000000000000000" pitchFamily="2" charset="2"/>
              <a:buNone/>
            </a:pPr>
            <a:r>
              <a:rPr lang="en-US" altLang="en-US" sz="2000" dirty="0">
                <a:latin typeface="Trebuchet MS" panose="020B0603020202020204" pitchFamily="34" charset="0"/>
              </a:rPr>
              <a:t>Ada </a:t>
            </a:r>
            <a:r>
              <a:rPr lang="en-US" altLang="en-US" sz="2000" dirty="0" err="1">
                <a:latin typeface="Trebuchet MS" panose="020B0603020202020204" pitchFamily="34" charset="0"/>
              </a:rPr>
              <a:t>klasifikasi</a:t>
            </a:r>
            <a:r>
              <a:rPr lang="en-US" altLang="en-US" sz="2000" dirty="0">
                <a:latin typeface="Trebuchet MS" panose="020B0603020202020204" pitchFamily="34" charset="0"/>
              </a:rPr>
              <a:t> </a:t>
            </a:r>
            <a:r>
              <a:rPr lang="en-US" altLang="en-US" sz="2000" dirty="0" err="1">
                <a:latin typeface="Trebuchet MS" panose="020B0603020202020204" pitchFamily="34" charset="0"/>
              </a:rPr>
              <a:t>anak</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a:t>
            </a:r>
            <a:r>
              <a:rPr lang="en-US" altLang="en-US" sz="2000" dirty="0" err="1">
                <a:latin typeface="Trebuchet MS" panose="020B0603020202020204" pitchFamily="34" charset="0"/>
              </a:rPr>
              <a:t>selain</a:t>
            </a:r>
            <a:r>
              <a:rPr lang="en-US" altLang="en-US" sz="2000" dirty="0">
                <a:latin typeface="Trebuchet MS" panose="020B0603020202020204" pitchFamily="34" charset="0"/>
              </a:rPr>
              <a:t> </a:t>
            </a:r>
            <a:r>
              <a:rPr lang="en-US" altLang="en-US" sz="2000" dirty="0" err="1">
                <a:latin typeface="Trebuchet MS" panose="020B0603020202020204" pitchFamily="34" charset="0"/>
              </a:rPr>
              <a:t>dari</a:t>
            </a:r>
            <a:r>
              <a:rPr lang="en-US" altLang="en-US" sz="2000" dirty="0">
                <a:latin typeface="Trebuchet MS" panose="020B0603020202020204" pitchFamily="34" charset="0"/>
              </a:rPr>
              <a:t> OIML, </a:t>
            </a:r>
            <a:r>
              <a:rPr lang="en-US" altLang="en-US" sz="2000" dirty="0" err="1">
                <a:latin typeface="Trebuchet MS" panose="020B0603020202020204" pitchFamily="34" charset="0"/>
              </a:rPr>
              <a:t>yaitu</a:t>
            </a:r>
            <a:r>
              <a:rPr lang="en-US" altLang="en-US" sz="2000" dirty="0">
                <a:latin typeface="Trebuchet MS" panose="020B0603020202020204" pitchFamily="34" charset="0"/>
              </a:rPr>
              <a:t>:</a:t>
            </a:r>
          </a:p>
          <a:p>
            <a:pPr eaLnBrk="1" hangingPunct="1">
              <a:buFont typeface="Wingdings" panose="05000000000000000000" pitchFamily="2" charset="2"/>
              <a:buNone/>
            </a:pPr>
            <a:endParaRPr lang="en-US" altLang="en-US" sz="2000" i="1" dirty="0">
              <a:latin typeface="Trebuchet MS" panose="020B0603020202020204" pitchFamily="34" charset="0"/>
            </a:endParaRPr>
          </a:p>
          <a:p>
            <a:pPr algn="just"/>
            <a:r>
              <a:rPr lang="id-ID" sz="2000" dirty="0"/>
              <a:t>ASTM E 617-</a:t>
            </a:r>
            <a:r>
              <a:rPr lang="en-US" sz="2000" dirty="0"/>
              <a:t>18</a:t>
            </a:r>
            <a:r>
              <a:rPr lang="id-ID" sz="2000" dirty="0"/>
              <a:t> </a:t>
            </a:r>
            <a:endParaRPr lang="en-US" sz="2000" dirty="0"/>
          </a:p>
          <a:p>
            <a:pPr marL="358775" indent="0" algn="just">
              <a:buNone/>
            </a:pPr>
            <a:r>
              <a:rPr lang="en-US" sz="2000" dirty="0" err="1"/>
              <a:t>Anak</a:t>
            </a:r>
            <a:r>
              <a:rPr lang="en-US" sz="2000" dirty="0"/>
              <a:t> </a:t>
            </a:r>
            <a:r>
              <a:rPr lang="en-US" sz="2000" dirty="0" err="1"/>
              <a:t>timbangan</a:t>
            </a:r>
            <a:r>
              <a:rPr lang="en-US" sz="2000" dirty="0"/>
              <a:t> </a:t>
            </a:r>
            <a:r>
              <a:rPr lang="en-US" sz="2000" dirty="0" err="1"/>
              <a:t>dibagi</a:t>
            </a:r>
            <a:r>
              <a:rPr lang="en-US" sz="2000" dirty="0"/>
              <a:t> </a:t>
            </a:r>
            <a:r>
              <a:rPr lang="en-US" sz="2000" dirty="0" err="1"/>
              <a:t>menjadi</a:t>
            </a:r>
            <a:r>
              <a:rPr lang="en-US" sz="2000" dirty="0"/>
              <a:t> </a:t>
            </a:r>
            <a:r>
              <a:rPr lang="en-US" sz="2000" dirty="0" err="1"/>
              <a:t>kelas</a:t>
            </a:r>
            <a:r>
              <a:rPr lang="en-US" sz="2000" dirty="0"/>
              <a:t> 000, 00, 0, 1, 2, 3, 4, 5, 6, </a:t>
            </a:r>
            <a:r>
              <a:rPr lang="en-US" sz="2000" dirty="0" err="1"/>
              <a:t>dan</a:t>
            </a:r>
            <a:r>
              <a:rPr lang="en-US" sz="2000" dirty="0"/>
              <a:t> 7.</a:t>
            </a:r>
          </a:p>
          <a:p>
            <a:pPr algn="just"/>
            <a:endParaRPr lang="en-US" sz="2000" dirty="0"/>
          </a:p>
          <a:p>
            <a:pPr marL="0" indent="0" algn="just">
              <a:buNone/>
            </a:pPr>
            <a:r>
              <a:rPr lang="id-ID" sz="2000" dirty="0"/>
              <a:t>Di Indonesia pada umumnya menggunakan acuan klasifikasi anak timbangan OIML R111</a:t>
            </a:r>
            <a:r>
              <a:rPr lang="en-US" sz="2000" dirty="0"/>
              <a:t>-1.</a:t>
            </a:r>
            <a:endParaRPr lang="id-ID" sz="2000" dirty="0"/>
          </a:p>
          <a:p>
            <a:pPr marL="0" indent="0" algn="just">
              <a:buNone/>
            </a:pPr>
            <a:endParaRPr lang="id-ID" sz="2000" dirty="0"/>
          </a:p>
          <a:p>
            <a:pPr eaLnBrk="1" hangingPunct="1">
              <a:buFont typeface="Wingdings" panose="05000000000000000000" pitchFamily="2" charset="2"/>
              <a:buNone/>
            </a:pPr>
            <a:endParaRPr lang="en-US" altLang="en-US" sz="2000" i="1" dirty="0">
              <a:latin typeface="Trebuchet MS" panose="020B0603020202020204" pitchFamily="34" charset="0"/>
            </a:endParaRPr>
          </a:p>
        </p:txBody>
      </p:sp>
      <p:sp>
        <p:nvSpPr>
          <p:cNvPr id="4200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2008"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200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2010"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0" name="Rectangle 9"/>
          <p:cNvSpPr/>
          <p:nvPr/>
        </p:nvSpPr>
        <p:spPr>
          <a:xfrm>
            <a:off x="533400" y="990600"/>
            <a:ext cx="8610600" cy="4603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2013" name="Picture 10" descr="http://202.67.224.130/pdimage/26/2797626_batustandart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914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ASTM E617-18 - Standard Specification for Laboratory Weights and Precision  Mass Stand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409700"/>
            <a:ext cx="3810000" cy="53721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C8B0B97-4FA3-4815-BEA4-50B2594704F9}"/>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DCFA34DF-50BC-4369-8E48-74B1ED1C085E}"/>
              </a:ext>
            </a:extLst>
          </p:cNvPr>
          <p:cNvSpPr>
            <a:spLocks noGrp="1"/>
          </p:cNvSpPr>
          <p:nvPr>
            <p:ph type="sldNum" sz="quarter" idx="12"/>
          </p:nvPr>
        </p:nvSpPr>
        <p:spPr/>
        <p:txBody>
          <a:bodyPr/>
          <a:lstStyle/>
          <a:p>
            <a:pPr>
              <a:defRPr/>
            </a:pPr>
            <a:fld id="{F20E73B6-C0A9-45F9-B05A-A9A13CCB0630}" type="slidenum">
              <a:rPr lang="en-US" altLang="en-US" smtClean="0"/>
              <a:pPr>
                <a:defRPr/>
              </a:pPr>
              <a:t>21</a:t>
            </a:fld>
            <a:endParaRPr lang="en-US" altLang="en-US"/>
          </a:p>
        </p:txBody>
      </p:sp>
    </p:spTree>
    <p:extLst>
      <p:ext uri="{BB962C8B-B14F-4D97-AF65-F5344CB8AC3E}">
        <p14:creationId xmlns:p14="http://schemas.microsoft.com/office/powerpoint/2010/main" val="1536996492"/>
      </p:ext>
    </p:extLst>
  </p:cSld>
  <p:clrMapOvr>
    <a:masterClrMapping/>
  </p:clrMapOvr>
  <p:transition spd="slow">
    <p:pull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447800"/>
            <a:ext cx="9144000" cy="541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939" name="Title 1"/>
          <p:cNvSpPr>
            <a:spLocks noGrp="1"/>
          </p:cNvSpPr>
          <p:nvPr>
            <p:ph type="title"/>
          </p:nvPr>
        </p:nvSpPr>
        <p:spPr>
          <a:xfrm>
            <a:off x="1600200" y="228600"/>
            <a:ext cx="6553200" cy="1143000"/>
          </a:xfrm>
        </p:spPr>
        <p:txBody>
          <a:bodyPr/>
          <a:lstStyle/>
          <a:p>
            <a:pPr eaLnBrk="1" hangingPunct="1"/>
            <a:r>
              <a:rPr lang="id-ID" altLang="en-US" sz="3600" dirty="0"/>
              <a:t>Anak Timbangan Class </a:t>
            </a:r>
            <a:r>
              <a:rPr lang="en-US" altLang="en-US" sz="3600" dirty="0"/>
              <a:t>E</a:t>
            </a:r>
            <a:r>
              <a:rPr lang="id-ID" altLang="en-US" sz="3600" dirty="0"/>
              <a:t>1 &amp; </a:t>
            </a:r>
            <a:r>
              <a:rPr lang="en-US" altLang="en-US" sz="3600" dirty="0"/>
              <a:t>E</a:t>
            </a:r>
            <a:r>
              <a:rPr lang="id-ID" altLang="en-US" sz="3600" dirty="0"/>
              <a:t>2</a:t>
            </a:r>
          </a:p>
        </p:txBody>
      </p:sp>
      <p:pic>
        <p:nvPicPr>
          <p:cNvPr id="39942" name="Picture 10" descr="http://202.67.224.130/pdimage/26/2797626_batustandart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4" name="Picture 4" descr="Weight set 1mg-1Kg E1 AL Cal - Overview - METTLER TOLE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36896"/>
            <a:ext cx="4011861" cy="3690912"/>
          </a:xfrm>
          <a:prstGeom prst="rect">
            <a:avLst/>
          </a:prstGeom>
          <a:noFill/>
          <a:extLst>
            <a:ext uri="{909E8E84-426E-40DD-AFC4-6F175D3DCCD1}">
              <a14:hiddenFill xmlns:a14="http://schemas.microsoft.com/office/drawing/2010/main">
                <a:solidFill>
                  <a:srgbClr val="FFFFFF"/>
                </a:solidFill>
              </a14:hiddenFill>
            </a:ext>
          </a:extLst>
        </p:spPr>
      </p:pic>
      <p:pic>
        <p:nvPicPr>
          <p:cNvPr id="102408" name="Picture 8" descr="China Sse2 OIML Class E2 S. S Test Weight - China Weight, Test We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230" y="1293783"/>
            <a:ext cx="6126378" cy="3352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231909" y="4419601"/>
            <a:ext cx="3782649" cy="2408208"/>
          </a:xfrm>
          <a:prstGeom prst="rect">
            <a:avLst/>
          </a:prstGeom>
        </p:spPr>
      </p:pic>
      <p:sp>
        <p:nvSpPr>
          <p:cNvPr id="2" name="Footer Placeholder 1">
            <a:extLst>
              <a:ext uri="{FF2B5EF4-FFF2-40B4-BE49-F238E27FC236}">
                <a16:creationId xmlns:a16="http://schemas.microsoft.com/office/drawing/2014/main" id="{ECC8BA77-99B7-4457-942C-4E24C4CB4DBA}"/>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4" name="Slide Number Placeholder 3">
            <a:extLst>
              <a:ext uri="{FF2B5EF4-FFF2-40B4-BE49-F238E27FC236}">
                <a16:creationId xmlns:a16="http://schemas.microsoft.com/office/drawing/2014/main" id="{FC8E4580-D4B4-4A95-A53A-16B90C6BCC1D}"/>
              </a:ext>
            </a:extLst>
          </p:cNvPr>
          <p:cNvSpPr>
            <a:spLocks noGrp="1"/>
          </p:cNvSpPr>
          <p:nvPr>
            <p:ph type="sldNum" sz="quarter" idx="12"/>
          </p:nvPr>
        </p:nvSpPr>
        <p:spPr/>
        <p:txBody>
          <a:bodyPr/>
          <a:lstStyle/>
          <a:p>
            <a:pPr>
              <a:defRPr/>
            </a:pPr>
            <a:fld id="{9CFDE734-A677-43FA-B556-980ADA408821}" type="slidenum">
              <a:rPr lang="en-US" altLang="en-US" smtClean="0"/>
              <a:pPr>
                <a:defRPr/>
              </a:pPr>
              <a:t>22</a:t>
            </a:fld>
            <a:endParaRPr lang="en-US" altLang="en-US"/>
          </a:p>
        </p:txBody>
      </p:sp>
    </p:spTree>
    <p:extLst>
      <p:ext uri="{BB962C8B-B14F-4D97-AF65-F5344CB8AC3E}">
        <p14:creationId xmlns:p14="http://schemas.microsoft.com/office/powerpoint/2010/main" val="3311447763"/>
      </p:ext>
    </p:extLst>
  </p:cSld>
  <p:clrMapOvr>
    <a:masterClrMapping/>
  </p:clrMapOvr>
  <p:transition spd="slow">
    <p:pull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447800"/>
            <a:ext cx="9144000" cy="541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939" name="Title 1"/>
          <p:cNvSpPr>
            <a:spLocks noGrp="1"/>
          </p:cNvSpPr>
          <p:nvPr>
            <p:ph type="title"/>
          </p:nvPr>
        </p:nvSpPr>
        <p:spPr>
          <a:xfrm>
            <a:off x="1600200" y="228600"/>
            <a:ext cx="6553200" cy="1143000"/>
          </a:xfrm>
        </p:spPr>
        <p:txBody>
          <a:bodyPr/>
          <a:lstStyle/>
          <a:p>
            <a:pPr eaLnBrk="1" hangingPunct="1"/>
            <a:r>
              <a:rPr lang="id-ID" altLang="en-US" sz="3600"/>
              <a:t>Anak Timbangan Class F1 &amp; F2</a:t>
            </a:r>
          </a:p>
        </p:txBody>
      </p:sp>
      <p:pic>
        <p:nvPicPr>
          <p:cNvPr id="31747" name="Picture 2" descr="E:\Doc.perusahaan\Doc. Perusahaan\PT. Mutiara\foto model kalibrasi\Massa\DSC00272.JPG"/>
          <p:cNvPicPr>
            <a:picLocks noGrp="1" noChangeAspect="1" noChangeArrowheads="1"/>
          </p:cNvPicPr>
          <p:nvPr>
            <p:ph idx="1"/>
          </p:nvPr>
        </p:nvPicPr>
        <p:blipFill>
          <a:blip r:embed="rId2"/>
          <a:srcRect/>
          <a:stretch>
            <a:fillRect/>
          </a:stretch>
        </p:blipFill>
        <p:spPr>
          <a:xfrm>
            <a:off x="304800" y="1524000"/>
            <a:ext cx="4191000" cy="3886200"/>
          </a:xfrm>
          <a:ln w="38100" cap="sq">
            <a:solidFill>
              <a:srgbClr val="000000"/>
            </a:solidFill>
          </a:ln>
          <a:effectLst>
            <a:outerShdw blurRad="50800" dist="38100" dir="2700000" algn="tl" rotWithShape="0">
              <a:srgbClr val="000000">
                <a:alpha val="43000"/>
              </a:srgbClr>
            </a:outerShdw>
          </a:effectLst>
        </p:spPr>
      </p:pic>
      <p:pic>
        <p:nvPicPr>
          <p:cNvPr id="31749" name="Picture 2" descr="E:\Doc.perusahaan\Doc. Perusahaan\PT. Mutiara\foto model kalibrasi\Massa\DSC00024.JPG"/>
          <p:cNvPicPr>
            <a:picLocks noChangeAspect="1" noChangeArrowheads="1"/>
          </p:cNvPicPr>
          <p:nvPr/>
        </p:nvPicPr>
        <p:blipFill>
          <a:blip r:embed="rId3"/>
          <a:srcRect/>
          <a:stretch>
            <a:fillRect/>
          </a:stretch>
        </p:blipFill>
        <p:spPr bwMode="auto">
          <a:xfrm>
            <a:off x="4724400" y="1524000"/>
            <a:ext cx="4084638" cy="388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9942" name="Picture 10" descr="http://202.67.224.130/pdimage/26/2797626_batustandart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62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stretch>
            <a:fillRect/>
          </a:stretch>
        </p:blipFill>
        <p:spPr>
          <a:xfrm>
            <a:off x="5575961" y="5642259"/>
            <a:ext cx="3233077" cy="975055"/>
          </a:xfrm>
          <a:prstGeom prst="rect">
            <a:avLst/>
          </a:prstGeom>
        </p:spPr>
      </p:pic>
      <p:sp>
        <p:nvSpPr>
          <p:cNvPr id="3" name="Footer Placeholder 2">
            <a:extLst>
              <a:ext uri="{FF2B5EF4-FFF2-40B4-BE49-F238E27FC236}">
                <a16:creationId xmlns:a16="http://schemas.microsoft.com/office/drawing/2014/main" id="{C99B6A84-827B-47DB-8ECA-7687706EE7D8}"/>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4" name="Slide Number Placeholder 3">
            <a:extLst>
              <a:ext uri="{FF2B5EF4-FFF2-40B4-BE49-F238E27FC236}">
                <a16:creationId xmlns:a16="http://schemas.microsoft.com/office/drawing/2014/main" id="{1FD29A38-67EA-4F60-A3AC-058F40690AAE}"/>
              </a:ext>
            </a:extLst>
          </p:cNvPr>
          <p:cNvSpPr>
            <a:spLocks noGrp="1"/>
          </p:cNvSpPr>
          <p:nvPr>
            <p:ph type="sldNum" sz="quarter" idx="12"/>
          </p:nvPr>
        </p:nvSpPr>
        <p:spPr/>
        <p:txBody>
          <a:bodyPr/>
          <a:lstStyle/>
          <a:p>
            <a:pPr>
              <a:defRPr/>
            </a:pPr>
            <a:fld id="{9CFDE734-A677-43FA-B556-980ADA408821}" type="slidenum">
              <a:rPr lang="en-US" altLang="en-US" smtClean="0"/>
              <a:pPr>
                <a:defRPr/>
              </a:pPr>
              <a:t>23</a:t>
            </a:fld>
            <a:endParaRPr lang="en-US" altLang="en-US"/>
          </a:p>
        </p:txBody>
      </p:sp>
    </p:spTree>
  </p:cSld>
  <p:clrMapOvr>
    <a:masterClrMapping/>
  </p:clrMapOvr>
  <p:transition spd="slow">
    <p:pull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990600" y="152400"/>
            <a:ext cx="7086600" cy="914400"/>
          </a:xfrm>
        </p:spPr>
        <p:txBody>
          <a:bodyPr/>
          <a:lstStyle/>
          <a:p>
            <a:pPr eaLnBrk="1" hangingPunct="1"/>
            <a:r>
              <a:rPr lang="id-ID" altLang="en-US" sz="3600" dirty="0"/>
              <a:t>Anak Timbangan Class M</a:t>
            </a:r>
          </a:p>
        </p:txBody>
      </p:sp>
      <p:pic>
        <p:nvPicPr>
          <p:cNvPr id="32771" name="Picture 3" descr="E:\Doc.perusahaan\Doc. Perusahaan\PT. Mutiara\foto model kalibrasi\Massa\DSC00280.JPG"/>
          <p:cNvPicPr>
            <a:picLocks noGrp="1" noChangeAspect="1" noChangeArrowheads="1"/>
          </p:cNvPicPr>
          <p:nvPr>
            <p:ph idx="1"/>
          </p:nvPr>
        </p:nvPicPr>
        <p:blipFill>
          <a:blip r:embed="rId2"/>
          <a:srcRect/>
          <a:stretch>
            <a:fillRect/>
          </a:stretch>
        </p:blipFill>
        <p:spPr>
          <a:xfrm>
            <a:off x="1270000" y="1457864"/>
            <a:ext cx="3263900" cy="2590800"/>
          </a:xfrm>
          <a:ln w="38100" cap="sq">
            <a:solidFill>
              <a:srgbClr val="000000"/>
            </a:solidFill>
          </a:ln>
          <a:effectLst>
            <a:outerShdw blurRad="50800" dist="38100" dir="2700000" algn="tl" rotWithShape="0">
              <a:srgbClr val="000000">
                <a:alpha val="43000"/>
              </a:srgbClr>
            </a:outerShdw>
          </a:effectLst>
        </p:spPr>
      </p:pic>
      <p:pic>
        <p:nvPicPr>
          <p:cNvPr id="32773" name="Picture 5"/>
          <p:cNvPicPr>
            <a:picLocks noChangeAspect="1" noChangeArrowheads="1"/>
          </p:cNvPicPr>
          <p:nvPr/>
        </p:nvPicPr>
        <p:blipFill>
          <a:blip r:embed="rId3"/>
          <a:srcRect/>
          <a:stretch>
            <a:fillRect/>
          </a:stretch>
        </p:blipFill>
        <p:spPr bwMode="auto">
          <a:xfrm>
            <a:off x="4648200" y="1219200"/>
            <a:ext cx="3276600" cy="2600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2775" name="Picture 7"/>
          <p:cNvPicPr>
            <a:picLocks noChangeAspect="1" noChangeArrowheads="1"/>
          </p:cNvPicPr>
          <p:nvPr/>
        </p:nvPicPr>
        <p:blipFill>
          <a:blip r:embed="rId4"/>
          <a:srcRect/>
          <a:stretch>
            <a:fillRect/>
          </a:stretch>
        </p:blipFill>
        <p:spPr bwMode="auto">
          <a:xfrm>
            <a:off x="1828800" y="4200716"/>
            <a:ext cx="2705100" cy="190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2774" name="Picture 6"/>
          <p:cNvPicPr>
            <a:picLocks noChangeAspect="1" noChangeArrowheads="1"/>
          </p:cNvPicPr>
          <p:nvPr/>
        </p:nvPicPr>
        <p:blipFill>
          <a:blip r:embed="rId5"/>
          <a:srcRect/>
          <a:stretch>
            <a:fillRect/>
          </a:stretch>
        </p:blipFill>
        <p:spPr bwMode="auto">
          <a:xfrm>
            <a:off x="4648200" y="3935431"/>
            <a:ext cx="3290618" cy="1914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968" name="Picture 13" descr="http://media.mt.com/dam/ind/Thumbnails/P5/TestWeights/CastIronGripHandleWeightsM1-M3_200x2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8534400" y="0"/>
            <a:ext cx="609600" cy="2971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 name="Picture 1"/>
          <p:cNvPicPr>
            <a:picLocks noChangeAspect="1"/>
          </p:cNvPicPr>
          <p:nvPr/>
        </p:nvPicPr>
        <p:blipFill>
          <a:blip r:embed="rId7"/>
          <a:stretch>
            <a:fillRect/>
          </a:stretch>
        </p:blipFill>
        <p:spPr>
          <a:xfrm>
            <a:off x="4831162" y="5965514"/>
            <a:ext cx="4275457" cy="876671"/>
          </a:xfrm>
          <a:prstGeom prst="rect">
            <a:avLst/>
          </a:prstGeom>
        </p:spPr>
      </p:pic>
      <p:sp>
        <p:nvSpPr>
          <p:cNvPr id="3" name="Footer Placeholder 2">
            <a:extLst>
              <a:ext uri="{FF2B5EF4-FFF2-40B4-BE49-F238E27FC236}">
                <a16:creationId xmlns:a16="http://schemas.microsoft.com/office/drawing/2014/main" id="{0B7AE785-33FA-4CB2-8EBA-D18C5E17F794}"/>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4" name="Slide Number Placeholder 3">
            <a:extLst>
              <a:ext uri="{FF2B5EF4-FFF2-40B4-BE49-F238E27FC236}">
                <a16:creationId xmlns:a16="http://schemas.microsoft.com/office/drawing/2014/main" id="{DDB6130E-8C7C-4F37-95C6-8B2980F42F7A}"/>
              </a:ext>
            </a:extLst>
          </p:cNvPr>
          <p:cNvSpPr>
            <a:spLocks noGrp="1"/>
          </p:cNvSpPr>
          <p:nvPr>
            <p:ph type="sldNum" sz="quarter" idx="12"/>
          </p:nvPr>
        </p:nvSpPr>
        <p:spPr/>
        <p:txBody>
          <a:bodyPr/>
          <a:lstStyle/>
          <a:p>
            <a:pPr>
              <a:defRPr/>
            </a:pPr>
            <a:fld id="{9CFDE734-A677-43FA-B556-980ADA408821}" type="slidenum">
              <a:rPr lang="en-US" altLang="en-US" smtClean="0"/>
              <a:pPr>
                <a:defRPr/>
              </a:pPr>
              <a:t>24</a:t>
            </a:fld>
            <a:endParaRPr lang="en-US" altLang="en-US"/>
          </a:p>
        </p:txBody>
      </p:sp>
    </p:spTree>
  </p:cSld>
  <p:clrMapOvr>
    <a:masterClrMapping/>
  </p:clrMapOvr>
  <p:transition spd="slow">
    <p:pull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19200"/>
          </a:xfrm>
        </p:spPr>
        <p:txBody>
          <a:bodyPr>
            <a:noAutofit/>
          </a:bodyPr>
          <a:lstStyle/>
          <a:p>
            <a:pPr algn="l"/>
            <a:r>
              <a:rPr lang="id-ID" sz="2400" b="1" i="1" dirty="0"/>
              <a:t>Menentukan kelas anak timbangan untuk kalibrasi timbangan</a:t>
            </a:r>
            <a:br>
              <a:rPr lang="en-US" sz="2400" b="1" i="1" dirty="0"/>
            </a:br>
            <a:r>
              <a:rPr lang="en-US" sz="2400" b="1" i="1" dirty="0" err="1"/>
              <a:t>Metode</a:t>
            </a:r>
            <a:r>
              <a:rPr lang="en-US" sz="2400" b="1" i="1" dirty="0"/>
              <a:t> UKAS : </a:t>
            </a:r>
            <a:endParaRPr lang="id-ID" sz="2400" b="1" i="1"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2925837186"/>
              </p:ext>
            </p:extLst>
          </p:nvPr>
        </p:nvGraphicFramePr>
        <p:xfrm>
          <a:off x="457200" y="1524000"/>
          <a:ext cx="8229600" cy="4719320"/>
        </p:xfrm>
        <a:graphic>
          <a:graphicData uri="http://schemas.openxmlformats.org/drawingml/2006/table">
            <a:tbl>
              <a:tblPr firstRow="1" bandRow="1">
                <a:tableStyleId>{8799B23B-EC83-4686-B30A-512413B5E67A}</a:tableStyleId>
              </a:tblPr>
              <a:tblGrid>
                <a:gridCol w="1450502">
                  <a:extLst>
                    <a:ext uri="{9D8B030D-6E8A-4147-A177-3AD203B41FA5}">
                      <a16:colId xmlns:a16="http://schemas.microsoft.com/office/drawing/2014/main" val="20000"/>
                    </a:ext>
                  </a:extLst>
                </a:gridCol>
                <a:gridCol w="792090">
                  <a:extLst>
                    <a:ext uri="{9D8B030D-6E8A-4147-A177-3AD203B41FA5}">
                      <a16:colId xmlns:a16="http://schemas.microsoft.com/office/drawing/2014/main" val="20001"/>
                    </a:ext>
                  </a:extLst>
                </a:gridCol>
                <a:gridCol w="720081">
                  <a:extLst>
                    <a:ext uri="{9D8B030D-6E8A-4147-A177-3AD203B41FA5}">
                      <a16:colId xmlns:a16="http://schemas.microsoft.com/office/drawing/2014/main" val="20002"/>
                    </a:ext>
                  </a:extLst>
                </a:gridCol>
                <a:gridCol w="864097">
                  <a:extLst>
                    <a:ext uri="{9D8B030D-6E8A-4147-A177-3AD203B41FA5}">
                      <a16:colId xmlns:a16="http://schemas.microsoft.com/office/drawing/2014/main" val="20003"/>
                    </a:ext>
                  </a:extLst>
                </a:gridCol>
                <a:gridCol w="936103">
                  <a:extLst>
                    <a:ext uri="{9D8B030D-6E8A-4147-A177-3AD203B41FA5}">
                      <a16:colId xmlns:a16="http://schemas.microsoft.com/office/drawing/2014/main" val="20004"/>
                    </a:ext>
                  </a:extLst>
                </a:gridCol>
                <a:gridCol w="864097">
                  <a:extLst>
                    <a:ext uri="{9D8B030D-6E8A-4147-A177-3AD203B41FA5}">
                      <a16:colId xmlns:a16="http://schemas.microsoft.com/office/drawing/2014/main" val="20005"/>
                    </a:ext>
                  </a:extLst>
                </a:gridCol>
                <a:gridCol w="853374">
                  <a:extLst>
                    <a:ext uri="{9D8B030D-6E8A-4147-A177-3AD203B41FA5}">
                      <a16:colId xmlns:a16="http://schemas.microsoft.com/office/drawing/2014/main" val="20006"/>
                    </a:ext>
                  </a:extLst>
                </a:gridCol>
                <a:gridCol w="730801">
                  <a:extLst>
                    <a:ext uri="{9D8B030D-6E8A-4147-A177-3AD203B41FA5}">
                      <a16:colId xmlns:a16="http://schemas.microsoft.com/office/drawing/2014/main" val="20007"/>
                    </a:ext>
                  </a:extLst>
                </a:gridCol>
                <a:gridCol w="1018455">
                  <a:extLst>
                    <a:ext uri="{9D8B030D-6E8A-4147-A177-3AD203B41FA5}">
                      <a16:colId xmlns:a16="http://schemas.microsoft.com/office/drawing/2014/main" val="20008"/>
                    </a:ext>
                  </a:extLst>
                </a:gridCol>
              </a:tblGrid>
              <a:tr h="370840">
                <a:tc>
                  <a:txBody>
                    <a:bodyPr/>
                    <a:lstStyle/>
                    <a:p>
                      <a:pPr algn="ctr"/>
                      <a:endParaRPr lang="id-ID" dirty="0"/>
                    </a:p>
                  </a:txBody>
                  <a:tcPr marL="82320" marR="82320"/>
                </a:tc>
                <a:tc gridSpan="8">
                  <a:txBody>
                    <a:bodyPr/>
                    <a:lstStyle/>
                    <a:p>
                      <a:pPr algn="ctr"/>
                      <a:r>
                        <a:rPr lang="id-ID" dirty="0"/>
                        <a:t>Resolution</a:t>
                      </a:r>
                    </a:p>
                  </a:txBody>
                  <a:tcPr marL="82320" marR="82320"/>
                </a:tc>
                <a:tc hMerge="1">
                  <a:txBody>
                    <a:bodyPr/>
                    <a:lstStyle/>
                    <a:p>
                      <a:endParaRPr lang="id-ID" dirty="0"/>
                    </a:p>
                  </a:txBody>
                  <a:tcPr/>
                </a:tc>
                <a:tc hMerge="1">
                  <a:txBody>
                    <a:bodyPr/>
                    <a:lstStyle/>
                    <a:p>
                      <a:endParaRPr lang="id-ID" dirty="0"/>
                    </a:p>
                  </a:txBody>
                  <a:tcPr/>
                </a:tc>
                <a:tc hMerge="1">
                  <a:txBody>
                    <a:bodyPr/>
                    <a:lstStyle/>
                    <a:p>
                      <a:endParaRPr lang="id-ID" dirty="0"/>
                    </a:p>
                  </a:txBody>
                  <a:tcPr/>
                </a:tc>
                <a:tc hMerge="1">
                  <a:txBody>
                    <a:bodyPr/>
                    <a:lstStyle/>
                    <a:p>
                      <a:endParaRPr lang="id-ID" dirty="0"/>
                    </a:p>
                  </a:txBody>
                  <a:tcPr/>
                </a:tc>
                <a:tc hMerge="1">
                  <a:txBody>
                    <a:bodyPr/>
                    <a:lstStyle/>
                    <a:p>
                      <a:endParaRPr lang="id-ID" dirty="0"/>
                    </a:p>
                  </a:txBody>
                  <a:tcPr/>
                </a:tc>
                <a:tc hMerge="1">
                  <a:txBody>
                    <a:bodyPr/>
                    <a:lstStyle/>
                    <a:p>
                      <a:endParaRPr lang="id-ID" dirty="0"/>
                    </a:p>
                  </a:txBody>
                  <a:tcPr/>
                </a:tc>
                <a:tc hMerge="1">
                  <a:txBody>
                    <a:bodyPr/>
                    <a:lstStyle/>
                    <a:p>
                      <a:endParaRPr lang="id-ID" dirty="0"/>
                    </a:p>
                  </a:txBody>
                  <a:tcPr/>
                </a:tc>
                <a:extLst>
                  <a:ext uri="{0D108BD9-81ED-4DB2-BD59-A6C34878D82A}">
                    <a16:rowId xmlns:a16="http://schemas.microsoft.com/office/drawing/2014/main" val="10000"/>
                  </a:ext>
                </a:extLst>
              </a:tr>
              <a:tr h="370840">
                <a:tc>
                  <a:txBody>
                    <a:bodyPr/>
                    <a:lstStyle/>
                    <a:p>
                      <a:pPr algn="ctr"/>
                      <a:r>
                        <a:rPr lang="id-ID" dirty="0"/>
                        <a:t>Capacity</a:t>
                      </a:r>
                    </a:p>
                  </a:txBody>
                  <a:tcPr marL="82320" marR="82320"/>
                </a:tc>
                <a:tc>
                  <a:txBody>
                    <a:bodyPr/>
                    <a:lstStyle/>
                    <a:p>
                      <a:pPr algn="ctr"/>
                      <a:r>
                        <a:rPr lang="id-ID" dirty="0"/>
                        <a:t>100 g</a:t>
                      </a:r>
                    </a:p>
                  </a:txBody>
                  <a:tcPr marL="82320" marR="82320"/>
                </a:tc>
                <a:tc>
                  <a:txBody>
                    <a:bodyPr/>
                    <a:lstStyle/>
                    <a:p>
                      <a:pPr algn="ctr"/>
                      <a:r>
                        <a:rPr lang="id-ID" dirty="0"/>
                        <a:t>10 g</a:t>
                      </a:r>
                    </a:p>
                  </a:txBody>
                  <a:tcPr marL="82320" marR="82320"/>
                </a:tc>
                <a:tc>
                  <a:txBody>
                    <a:bodyPr/>
                    <a:lstStyle/>
                    <a:p>
                      <a:pPr algn="ctr"/>
                      <a:r>
                        <a:rPr lang="id-ID" dirty="0"/>
                        <a:t>1 g</a:t>
                      </a:r>
                    </a:p>
                  </a:txBody>
                  <a:tcPr marL="82320" marR="82320"/>
                </a:tc>
                <a:tc>
                  <a:txBody>
                    <a:bodyPr/>
                    <a:lstStyle/>
                    <a:p>
                      <a:pPr algn="ctr"/>
                      <a:r>
                        <a:rPr lang="id-ID" dirty="0"/>
                        <a:t>100 mg</a:t>
                      </a:r>
                    </a:p>
                  </a:txBody>
                  <a:tcPr marL="82320" marR="82320"/>
                </a:tc>
                <a:tc>
                  <a:txBody>
                    <a:bodyPr/>
                    <a:lstStyle/>
                    <a:p>
                      <a:pPr algn="ctr"/>
                      <a:r>
                        <a:rPr lang="id-ID" dirty="0"/>
                        <a:t>10 mg</a:t>
                      </a:r>
                    </a:p>
                  </a:txBody>
                  <a:tcPr marL="82320" marR="82320"/>
                </a:tc>
                <a:tc>
                  <a:txBody>
                    <a:bodyPr/>
                    <a:lstStyle/>
                    <a:p>
                      <a:pPr algn="ctr"/>
                      <a:r>
                        <a:rPr lang="id-ID" dirty="0"/>
                        <a:t>1 mg</a:t>
                      </a:r>
                    </a:p>
                  </a:txBody>
                  <a:tcPr marL="82320" marR="82320"/>
                </a:tc>
                <a:tc>
                  <a:txBody>
                    <a:bodyPr/>
                    <a:lstStyle/>
                    <a:p>
                      <a:pPr algn="ctr"/>
                      <a:r>
                        <a:rPr lang="id-ID" dirty="0"/>
                        <a:t>0.1 mg</a:t>
                      </a:r>
                    </a:p>
                  </a:txBody>
                  <a:tcPr marL="82320" marR="82320"/>
                </a:tc>
                <a:tc>
                  <a:txBody>
                    <a:bodyPr/>
                    <a:lstStyle/>
                    <a:p>
                      <a:pPr algn="ctr"/>
                      <a:r>
                        <a:rPr lang="id-ID" dirty="0"/>
                        <a:t>&lt; 0.1 mg</a:t>
                      </a:r>
                    </a:p>
                  </a:txBody>
                  <a:tcPr marL="82320" marR="82320"/>
                </a:tc>
                <a:extLst>
                  <a:ext uri="{0D108BD9-81ED-4DB2-BD59-A6C34878D82A}">
                    <a16:rowId xmlns:a16="http://schemas.microsoft.com/office/drawing/2014/main" val="10001"/>
                  </a:ext>
                </a:extLst>
              </a:tr>
              <a:tr h="370840">
                <a:tc>
                  <a:txBody>
                    <a:bodyPr/>
                    <a:lstStyle/>
                    <a:p>
                      <a:pPr algn="ctr"/>
                      <a:r>
                        <a:rPr lang="id-ID" dirty="0"/>
                        <a:t>Up to 50 g</a:t>
                      </a:r>
                    </a:p>
                  </a:txBody>
                  <a:tcPr marL="82320" marR="82320"/>
                </a:tc>
                <a:tc>
                  <a:txBody>
                    <a:bodyPr/>
                    <a:lstStyle/>
                    <a:p>
                      <a:pPr algn="ctr"/>
                      <a:endParaRPr lang="id-ID" dirty="0"/>
                    </a:p>
                  </a:txBody>
                  <a:tcPr marL="82320" marR="82320"/>
                </a:tc>
                <a:tc>
                  <a:txBody>
                    <a:bodyPr/>
                    <a:lstStyle/>
                    <a:p>
                      <a:pPr algn="ctr"/>
                      <a:r>
                        <a:rPr lang="id-ID" dirty="0"/>
                        <a:t>M3</a:t>
                      </a:r>
                    </a:p>
                  </a:txBody>
                  <a:tcPr marL="82320" marR="82320"/>
                </a:tc>
                <a:tc>
                  <a:txBody>
                    <a:bodyPr/>
                    <a:lstStyle/>
                    <a:p>
                      <a:pPr algn="ctr"/>
                      <a:r>
                        <a:rPr lang="id-ID" dirty="0"/>
                        <a:t>M3</a:t>
                      </a:r>
                    </a:p>
                  </a:txBody>
                  <a:tcPr marL="82320" marR="82320"/>
                </a:tc>
                <a:tc>
                  <a:txBody>
                    <a:bodyPr/>
                    <a:lstStyle/>
                    <a:p>
                      <a:pPr algn="ctr"/>
                      <a:r>
                        <a:rPr lang="id-ID" dirty="0"/>
                        <a:t>M3</a:t>
                      </a:r>
                    </a:p>
                  </a:txBody>
                  <a:tcPr marL="82320" marR="82320"/>
                </a:tc>
                <a:tc>
                  <a:txBody>
                    <a:bodyPr/>
                    <a:lstStyle/>
                    <a:p>
                      <a:pPr algn="ctr"/>
                      <a:r>
                        <a:rPr lang="id-ID" dirty="0"/>
                        <a:t>M2</a:t>
                      </a:r>
                    </a:p>
                  </a:txBody>
                  <a:tcPr marL="82320" marR="82320"/>
                </a:tc>
                <a:tc>
                  <a:txBody>
                    <a:bodyPr/>
                    <a:lstStyle/>
                    <a:p>
                      <a:pPr algn="ctr"/>
                      <a:r>
                        <a:rPr lang="id-ID" dirty="0"/>
                        <a:t>F2</a:t>
                      </a:r>
                    </a:p>
                  </a:txBody>
                  <a:tcPr marL="82320" marR="82320"/>
                </a:tc>
                <a:tc>
                  <a:txBody>
                    <a:bodyPr/>
                    <a:lstStyle/>
                    <a:p>
                      <a:pPr algn="ctr"/>
                      <a:r>
                        <a:rPr lang="id-ID" dirty="0"/>
                        <a:t>E2</a:t>
                      </a:r>
                    </a:p>
                  </a:txBody>
                  <a:tcPr marL="82320" marR="82320"/>
                </a:tc>
                <a:tc>
                  <a:txBody>
                    <a:bodyPr/>
                    <a:lstStyle/>
                    <a:p>
                      <a:pPr algn="ctr"/>
                      <a:r>
                        <a:rPr lang="id-ID" dirty="0"/>
                        <a:t>E1</a:t>
                      </a:r>
                    </a:p>
                  </a:txBody>
                  <a:tcPr marL="82320" marR="82320"/>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dirty="0"/>
                        <a:t>Up to 100 g</a:t>
                      </a:r>
                    </a:p>
                  </a:txBody>
                  <a:tcPr marL="82320" marR="82320"/>
                </a:tc>
                <a:tc>
                  <a:txBody>
                    <a:bodyPr/>
                    <a:lstStyle/>
                    <a:p>
                      <a:pPr algn="ctr"/>
                      <a:r>
                        <a:rPr lang="id-ID" dirty="0"/>
                        <a:t>M3</a:t>
                      </a:r>
                    </a:p>
                  </a:txBody>
                  <a:tcPr marL="82320" marR="82320"/>
                </a:tc>
                <a:tc>
                  <a:txBody>
                    <a:bodyPr/>
                    <a:lstStyle/>
                    <a:p>
                      <a:pPr algn="ctr"/>
                      <a:r>
                        <a:rPr lang="id-ID" dirty="0"/>
                        <a:t>M3</a:t>
                      </a:r>
                    </a:p>
                  </a:txBody>
                  <a:tcPr marL="82320" marR="82320"/>
                </a:tc>
                <a:tc>
                  <a:txBody>
                    <a:bodyPr/>
                    <a:lstStyle/>
                    <a:p>
                      <a:pPr algn="ctr"/>
                      <a:r>
                        <a:rPr lang="id-ID" dirty="0"/>
                        <a:t>M3</a:t>
                      </a:r>
                    </a:p>
                  </a:txBody>
                  <a:tcPr marL="82320" marR="82320"/>
                </a:tc>
                <a:tc>
                  <a:txBody>
                    <a:bodyPr/>
                    <a:lstStyle/>
                    <a:p>
                      <a:pPr algn="ctr"/>
                      <a:r>
                        <a:rPr lang="id-ID" dirty="0"/>
                        <a:t>M3</a:t>
                      </a:r>
                    </a:p>
                  </a:txBody>
                  <a:tcPr marL="82320" marR="82320"/>
                </a:tc>
                <a:tc>
                  <a:txBody>
                    <a:bodyPr/>
                    <a:lstStyle/>
                    <a:p>
                      <a:pPr algn="ctr"/>
                      <a:r>
                        <a:rPr lang="id-ID" dirty="0"/>
                        <a:t>M1</a:t>
                      </a:r>
                    </a:p>
                  </a:txBody>
                  <a:tcPr marL="82320" marR="82320"/>
                </a:tc>
                <a:tc>
                  <a:txBody>
                    <a:bodyPr/>
                    <a:lstStyle/>
                    <a:p>
                      <a:pPr algn="ctr"/>
                      <a:r>
                        <a:rPr lang="id-ID" dirty="0"/>
                        <a:t>F1</a:t>
                      </a:r>
                    </a:p>
                  </a:txBody>
                  <a:tcPr marL="82320" marR="82320"/>
                </a:tc>
                <a:tc>
                  <a:txBody>
                    <a:bodyPr/>
                    <a:lstStyle/>
                    <a:p>
                      <a:pPr algn="ctr"/>
                      <a:r>
                        <a:rPr lang="id-ID" dirty="0"/>
                        <a:t>E1</a:t>
                      </a:r>
                    </a:p>
                  </a:txBody>
                  <a:tcPr marL="82320" marR="82320"/>
                </a:tc>
                <a:tc>
                  <a:txBody>
                    <a:bodyPr/>
                    <a:lstStyle/>
                    <a:p>
                      <a:pPr algn="ctr"/>
                      <a:endParaRPr lang="id-ID" dirty="0"/>
                    </a:p>
                  </a:txBody>
                  <a:tcPr marL="82320" marR="82320"/>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dirty="0"/>
                        <a:t>Up to 500 g</a:t>
                      </a:r>
                    </a:p>
                  </a:txBody>
                  <a:tcPr marL="82320" marR="82320"/>
                </a:tc>
                <a:tc>
                  <a:txBody>
                    <a:bodyPr/>
                    <a:lstStyle/>
                    <a:p>
                      <a:pPr algn="ctr"/>
                      <a:r>
                        <a:rPr lang="id-ID" dirty="0"/>
                        <a:t>M3</a:t>
                      </a:r>
                    </a:p>
                  </a:txBody>
                  <a:tcPr marL="82320" marR="82320"/>
                </a:tc>
                <a:tc>
                  <a:txBody>
                    <a:bodyPr/>
                    <a:lstStyle/>
                    <a:p>
                      <a:pPr algn="ctr"/>
                      <a:r>
                        <a:rPr lang="id-ID" dirty="0"/>
                        <a:t>M3</a:t>
                      </a:r>
                    </a:p>
                  </a:txBody>
                  <a:tcPr marL="82320" marR="82320"/>
                </a:tc>
                <a:tc>
                  <a:txBody>
                    <a:bodyPr/>
                    <a:lstStyle/>
                    <a:p>
                      <a:pPr algn="ctr"/>
                      <a:r>
                        <a:rPr lang="id-ID" dirty="0"/>
                        <a:t>M3</a:t>
                      </a:r>
                    </a:p>
                  </a:txBody>
                  <a:tcPr marL="82320" marR="82320"/>
                </a:tc>
                <a:tc>
                  <a:txBody>
                    <a:bodyPr/>
                    <a:lstStyle/>
                    <a:p>
                      <a:pPr algn="ctr"/>
                      <a:r>
                        <a:rPr lang="id-ID" dirty="0"/>
                        <a:t>M2</a:t>
                      </a:r>
                    </a:p>
                  </a:txBody>
                  <a:tcPr marL="82320" marR="82320"/>
                </a:tc>
                <a:tc>
                  <a:txBody>
                    <a:bodyPr/>
                    <a:lstStyle/>
                    <a:p>
                      <a:pPr algn="ctr"/>
                      <a:r>
                        <a:rPr lang="id-ID" dirty="0"/>
                        <a:t>F2</a:t>
                      </a:r>
                    </a:p>
                  </a:txBody>
                  <a:tcPr marL="82320" marR="82320"/>
                </a:tc>
                <a:tc>
                  <a:txBody>
                    <a:bodyPr/>
                    <a:lstStyle/>
                    <a:p>
                      <a:pPr algn="ctr"/>
                      <a:r>
                        <a:rPr lang="id-ID" dirty="0"/>
                        <a:t>E2</a:t>
                      </a:r>
                    </a:p>
                  </a:txBody>
                  <a:tcPr marL="82320" marR="82320"/>
                </a:tc>
                <a:tc>
                  <a:txBody>
                    <a:bodyPr/>
                    <a:lstStyle/>
                    <a:p>
                      <a:pPr algn="ctr"/>
                      <a:endParaRPr lang="id-ID" dirty="0"/>
                    </a:p>
                  </a:txBody>
                  <a:tcPr marL="82320" marR="82320"/>
                </a:tc>
                <a:tc>
                  <a:txBody>
                    <a:bodyPr/>
                    <a:lstStyle/>
                    <a:p>
                      <a:pPr algn="ctr"/>
                      <a:endParaRPr lang="id-ID"/>
                    </a:p>
                  </a:txBody>
                  <a:tcPr marL="82320" marR="82320"/>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dirty="0"/>
                        <a:t>Up to 1</a:t>
                      </a:r>
                      <a:r>
                        <a:rPr lang="id-ID" baseline="0" dirty="0"/>
                        <a:t> k</a:t>
                      </a:r>
                      <a:r>
                        <a:rPr lang="id-ID" dirty="0"/>
                        <a:t>g</a:t>
                      </a:r>
                    </a:p>
                  </a:txBody>
                  <a:tcPr marL="82320" marR="82320"/>
                </a:tc>
                <a:tc>
                  <a:txBody>
                    <a:bodyPr/>
                    <a:lstStyle/>
                    <a:p>
                      <a:pPr algn="ctr"/>
                      <a:r>
                        <a:rPr lang="id-ID" dirty="0"/>
                        <a:t>M3</a:t>
                      </a:r>
                    </a:p>
                  </a:txBody>
                  <a:tcPr marL="82320" marR="82320"/>
                </a:tc>
                <a:tc>
                  <a:txBody>
                    <a:bodyPr/>
                    <a:lstStyle/>
                    <a:p>
                      <a:pPr algn="ctr"/>
                      <a:r>
                        <a:rPr lang="id-ID" dirty="0"/>
                        <a:t>M3</a:t>
                      </a:r>
                    </a:p>
                  </a:txBody>
                  <a:tcPr marL="82320" marR="82320"/>
                </a:tc>
                <a:tc>
                  <a:txBody>
                    <a:bodyPr/>
                    <a:lstStyle/>
                    <a:p>
                      <a:pPr algn="ctr"/>
                      <a:r>
                        <a:rPr lang="id-ID" dirty="0"/>
                        <a:t>M3</a:t>
                      </a:r>
                    </a:p>
                  </a:txBody>
                  <a:tcPr marL="82320" marR="82320"/>
                </a:tc>
                <a:tc>
                  <a:txBody>
                    <a:bodyPr/>
                    <a:lstStyle/>
                    <a:p>
                      <a:pPr algn="ctr"/>
                      <a:r>
                        <a:rPr lang="id-ID" dirty="0"/>
                        <a:t>M1</a:t>
                      </a:r>
                    </a:p>
                  </a:txBody>
                  <a:tcPr marL="82320" marR="82320"/>
                </a:tc>
                <a:tc>
                  <a:txBody>
                    <a:bodyPr/>
                    <a:lstStyle/>
                    <a:p>
                      <a:pPr algn="ctr"/>
                      <a:r>
                        <a:rPr lang="id-ID" dirty="0"/>
                        <a:t>F1</a:t>
                      </a:r>
                    </a:p>
                  </a:txBody>
                  <a:tcPr marL="82320" marR="82320"/>
                </a:tc>
                <a:tc>
                  <a:txBody>
                    <a:bodyPr/>
                    <a:lstStyle/>
                    <a:p>
                      <a:pPr algn="ctr"/>
                      <a:r>
                        <a:rPr lang="id-ID" dirty="0"/>
                        <a:t>E1</a:t>
                      </a:r>
                    </a:p>
                  </a:txBody>
                  <a:tcPr marL="82320" marR="82320"/>
                </a:tc>
                <a:tc>
                  <a:txBody>
                    <a:bodyPr/>
                    <a:lstStyle/>
                    <a:p>
                      <a:pPr algn="ctr"/>
                      <a:endParaRPr lang="id-ID" dirty="0"/>
                    </a:p>
                  </a:txBody>
                  <a:tcPr marL="82320" marR="82320"/>
                </a:tc>
                <a:tc>
                  <a:txBody>
                    <a:bodyPr/>
                    <a:lstStyle/>
                    <a:p>
                      <a:pPr algn="ctr"/>
                      <a:endParaRPr lang="id-ID"/>
                    </a:p>
                  </a:txBody>
                  <a:tcPr marL="82320" marR="82320"/>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dirty="0"/>
                        <a:t>Up to 5</a:t>
                      </a:r>
                      <a:r>
                        <a:rPr lang="id-ID" baseline="0" dirty="0"/>
                        <a:t> kg</a:t>
                      </a:r>
                      <a:endParaRPr lang="id-ID" dirty="0"/>
                    </a:p>
                  </a:txBody>
                  <a:tcPr marL="82320" marR="82320"/>
                </a:tc>
                <a:tc>
                  <a:txBody>
                    <a:bodyPr/>
                    <a:lstStyle/>
                    <a:p>
                      <a:pPr algn="ctr"/>
                      <a:r>
                        <a:rPr lang="id-ID" dirty="0"/>
                        <a:t>M3</a:t>
                      </a:r>
                    </a:p>
                  </a:txBody>
                  <a:tcPr marL="82320" marR="82320"/>
                </a:tc>
                <a:tc>
                  <a:txBody>
                    <a:bodyPr/>
                    <a:lstStyle/>
                    <a:p>
                      <a:pPr algn="ctr"/>
                      <a:r>
                        <a:rPr lang="id-ID" dirty="0"/>
                        <a:t>M3</a:t>
                      </a:r>
                    </a:p>
                  </a:txBody>
                  <a:tcPr marL="82320" marR="82320"/>
                </a:tc>
                <a:tc>
                  <a:txBody>
                    <a:bodyPr/>
                    <a:lstStyle/>
                    <a:p>
                      <a:pPr algn="ctr"/>
                      <a:r>
                        <a:rPr lang="id-ID" dirty="0"/>
                        <a:t>M2</a:t>
                      </a:r>
                    </a:p>
                  </a:txBody>
                  <a:tcPr marL="82320" marR="82320"/>
                </a:tc>
                <a:tc>
                  <a:txBody>
                    <a:bodyPr/>
                    <a:lstStyle/>
                    <a:p>
                      <a:pPr algn="ctr"/>
                      <a:r>
                        <a:rPr lang="id-ID" dirty="0"/>
                        <a:t>F2</a:t>
                      </a:r>
                    </a:p>
                  </a:txBody>
                  <a:tcPr marL="82320" marR="82320"/>
                </a:tc>
                <a:tc>
                  <a:txBody>
                    <a:bodyPr/>
                    <a:lstStyle/>
                    <a:p>
                      <a:pPr algn="ctr"/>
                      <a:r>
                        <a:rPr lang="id-ID" dirty="0"/>
                        <a:t>E2</a:t>
                      </a:r>
                    </a:p>
                  </a:txBody>
                  <a:tcPr marL="82320" marR="82320"/>
                </a:tc>
                <a:tc>
                  <a:txBody>
                    <a:bodyPr/>
                    <a:lstStyle/>
                    <a:p>
                      <a:pPr algn="ctr"/>
                      <a:endParaRPr lang="id-ID" dirty="0"/>
                    </a:p>
                  </a:txBody>
                  <a:tcPr marL="82320" marR="82320"/>
                </a:tc>
                <a:tc>
                  <a:txBody>
                    <a:bodyPr/>
                    <a:lstStyle/>
                    <a:p>
                      <a:pPr algn="ctr"/>
                      <a:endParaRPr lang="id-ID"/>
                    </a:p>
                  </a:txBody>
                  <a:tcPr marL="82320" marR="82320"/>
                </a:tc>
                <a:tc>
                  <a:txBody>
                    <a:bodyPr/>
                    <a:lstStyle/>
                    <a:p>
                      <a:pPr algn="ctr"/>
                      <a:endParaRPr lang="id-ID"/>
                    </a:p>
                  </a:txBody>
                  <a:tcPr marL="82320" marR="82320"/>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dirty="0"/>
                        <a:t>Up to 10</a:t>
                      </a:r>
                      <a:r>
                        <a:rPr lang="id-ID" baseline="0" dirty="0"/>
                        <a:t> kg</a:t>
                      </a:r>
                      <a:endParaRPr lang="id-ID" dirty="0"/>
                    </a:p>
                  </a:txBody>
                  <a:tcPr marL="82320" marR="82320"/>
                </a:tc>
                <a:tc>
                  <a:txBody>
                    <a:bodyPr/>
                    <a:lstStyle/>
                    <a:p>
                      <a:pPr algn="ctr"/>
                      <a:r>
                        <a:rPr lang="id-ID" dirty="0"/>
                        <a:t>M3</a:t>
                      </a:r>
                    </a:p>
                  </a:txBody>
                  <a:tcPr marL="82320" marR="82320"/>
                </a:tc>
                <a:tc>
                  <a:txBody>
                    <a:bodyPr/>
                    <a:lstStyle/>
                    <a:p>
                      <a:pPr algn="ctr"/>
                      <a:r>
                        <a:rPr lang="id-ID" dirty="0"/>
                        <a:t>M3</a:t>
                      </a:r>
                    </a:p>
                  </a:txBody>
                  <a:tcPr marL="82320" marR="82320"/>
                </a:tc>
                <a:tc>
                  <a:txBody>
                    <a:bodyPr/>
                    <a:lstStyle/>
                    <a:p>
                      <a:pPr algn="ctr"/>
                      <a:r>
                        <a:rPr lang="id-ID" dirty="0"/>
                        <a:t>M1</a:t>
                      </a:r>
                    </a:p>
                  </a:txBody>
                  <a:tcPr marL="82320" marR="82320"/>
                </a:tc>
                <a:tc>
                  <a:txBody>
                    <a:bodyPr/>
                    <a:lstStyle/>
                    <a:p>
                      <a:pPr algn="ctr"/>
                      <a:r>
                        <a:rPr lang="id-ID" dirty="0"/>
                        <a:t>F1</a:t>
                      </a:r>
                    </a:p>
                  </a:txBody>
                  <a:tcPr marL="82320" marR="82320"/>
                </a:tc>
                <a:tc>
                  <a:txBody>
                    <a:bodyPr/>
                    <a:lstStyle/>
                    <a:p>
                      <a:pPr algn="ctr"/>
                      <a:r>
                        <a:rPr lang="id-ID" dirty="0"/>
                        <a:t>E1</a:t>
                      </a:r>
                    </a:p>
                  </a:txBody>
                  <a:tcPr marL="82320" marR="82320"/>
                </a:tc>
                <a:tc>
                  <a:txBody>
                    <a:bodyPr/>
                    <a:lstStyle/>
                    <a:p>
                      <a:pPr algn="ctr"/>
                      <a:endParaRPr lang="id-ID" dirty="0"/>
                    </a:p>
                  </a:txBody>
                  <a:tcPr marL="82320" marR="82320"/>
                </a:tc>
                <a:tc>
                  <a:txBody>
                    <a:bodyPr/>
                    <a:lstStyle/>
                    <a:p>
                      <a:pPr algn="ctr"/>
                      <a:endParaRPr lang="id-ID"/>
                    </a:p>
                  </a:txBody>
                  <a:tcPr marL="82320" marR="82320"/>
                </a:tc>
                <a:tc>
                  <a:txBody>
                    <a:bodyPr/>
                    <a:lstStyle/>
                    <a:p>
                      <a:pPr algn="ctr"/>
                      <a:endParaRPr lang="id-ID"/>
                    </a:p>
                  </a:txBody>
                  <a:tcPr marL="82320" marR="82320"/>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dirty="0"/>
                        <a:t>Up to 50</a:t>
                      </a:r>
                      <a:r>
                        <a:rPr lang="id-ID" baseline="0" dirty="0"/>
                        <a:t> kg</a:t>
                      </a:r>
                      <a:endParaRPr lang="id-ID" dirty="0"/>
                    </a:p>
                  </a:txBody>
                  <a:tcPr marL="82320" marR="82320"/>
                </a:tc>
                <a:tc>
                  <a:txBody>
                    <a:bodyPr/>
                    <a:lstStyle/>
                    <a:p>
                      <a:pPr algn="ctr"/>
                      <a:r>
                        <a:rPr lang="id-ID" dirty="0"/>
                        <a:t>M3</a:t>
                      </a:r>
                    </a:p>
                  </a:txBody>
                  <a:tcPr marL="82320" marR="82320"/>
                </a:tc>
                <a:tc>
                  <a:txBody>
                    <a:bodyPr/>
                    <a:lstStyle/>
                    <a:p>
                      <a:pPr algn="ctr"/>
                      <a:r>
                        <a:rPr lang="id-ID" dirty="0"/>
                        <a:t>M2</a:t>
                      </a:r>
                    </a:p>
                  </a:txBody>
                  <a:tcPr marL="82320" marR="82320"/>
                </a:tc>
                <a:tc>
                  <a:txBody>
                    <a:bodyPr/>
                    <a:lstStyle/>
                    <a:p>
                      <a:pPr algn="ctr"/>
                      <a:r>
                        <a:rPr lang="id-ID" dirty="0"/>
                        <a:t>F2</a:t>
                      </a:r>
                    </a:p>
                  </a:txBody>
                  <a:tcPr marL="82320" marR="82320"/>
                </a:tc>
                <a:tc>
                  <a:txBody>
                    <a:bodyPr/>
                    <a:lstStyle/>
                    <a:p>
                      <a:pPr algn="ctr"/>
                      <a:r>
                        <a:rPr lang="id-ID" dirty="0"/>
                        <a:t>E2</a:t>
                      </a:r>
                    </a:p>
                  </a:txBody>
                  <a:tcPr marL="82320" marR="82320"/>
                </a:tc>
                <a:tc>
                  <a:txBody>
                    <a:bodyPr/>
                    <a:lstStyle/>
                    <a:p>
                      <a:pPr algn="ctr"/>
                      <a:endParaRPr lang="id-ID" dirty="0"/>
                    </a:p>
                  </a:txBody>
                  <a:tcPr marL="82320" marR="82320"/>
                </a:tc>
                <a:tc>
                  <a:txBody>
                    <a:bodyPr/>
                    <a:lstStyle/>
                    <a:p>
                      <a:pPr algn="ctr"/>
                      <a:endParaRPr lang="id-ID" dirty="0"/>
                    </a:p>
                  </a:txBody>
                  <a:tcPr marL="82320" marR="82320"/>
                </a:tc>
                <a:tc>
                  <a:txBody>
                    <a:bodyPr/>
                    <a:lstStyle/>
                    <a:p>
                      <a:pPr algn="ctr"/>
                      <a:endParaRPr lang="id-ID"/>
                    </a:p>
                  </a:txBody>
                  <a:tcPr marL="82320" marR="82320"/>
                </a:tc>
                <a:tc>
                  <a:txBody>
                    <a:bodyPr/>
                    <a:lstStyle/>
                    <a:p>
                      <a:pPr algn="ctr"/>
                      <a:endParaRPr lang="id-ID"/>
                    </a:p>
                  </a:txBody>
                  <a:tcPr marL="82320" marR="82320"/>
                </a:tc>
                <a:extLst>
                  <a:ext uri="{0D108BD9-81ED-4DB2-BD59-A6C34878D82A}">
                    <a16:rowId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dirty="0"/>
                        <a:t>Up to 100</a:t>
                      </a:r>
                      <a:r>
                        <a:rPr lang="id-ID" baseline="0" dirty="0"/>
                        <a:t> kg</a:t>
                      </a:r>
                      <a:endParaRPr lang="id-ID" dirty="0"/>
                    </a:p>
                  </a:txBody>
                  <a:tcPr marL="82320" marR="82320"/>
                </a:tc>
                <a:tc>
                  <a:txBody>
                    <a:bodyPr/>
                    <a:lstStyle/>
                    <a:p>
                      <a:pPr algn="ctr"/>
                      <a:r>
                        <a:rPr lang="id-ID" dirty="0"/>
                        <a:t>M3</a:t>
                      </a:r>
                    </a:p>
                  </a:txBody>
                  <a:tcPr marL="82320" marR="82320"/>
                </a:tc>
                <a:tc>
                  <a:txBody>
                    <a:bodyPr/>
                    <a:lstStyle/>
                    <a:p>
                      <a:pPr algn="ctr"/>
                      <a:r>
                        <a:rPr lang="id-ID" dirty="0"/>
                        <a:t>M1</a:t>
                      </a:r>
                    </a:p>
                  </a:txBody>
                  <a:tcPr marL="82320" marR="82320"/>
                </a:tc>
                <a:tc>
                  <a:txBody>
                    <a:bodyPr/>
                    <a:lstStyle/>
                    <a:p>
                      <a:pPr algn="ctr"/>
                      <a:r>
                        <a:rPr lang="id-ID" dirty="0"/>
                        <a:t>F1</a:t>
                      </a:r>
                    </a:p>
                  </a:txBody>
                  <a:tcPr marL="82320" marR="82320"/>
                </a:tc>
                <a:tc>
                  <a:txBody>
                    <a:bodyPr/>
                    <a:lstStyle/>
                    <a:p>
                      <a:pPr algn="ctr"/>
                      <a:endParaRPr lang="id-ID" dirty="0"/>
                    </a:p>
                  </a:txBody>
                  <a:tcPr marL="82320" marR="82320"/>
                </a:tc>
                <a:tc>
                  <a:txBody>
                    <a:bodyPr/>
                    <a:lstStyle/>
                    <a:p>
                      <a:pPr algn="ctr"/>
                      <a:endParaRPr lang="id-ID"/>
                    </a:p>
                  </a:txBody>
                  <a:tcPr marL="82320" marR="82320"/>
                </a:tc>
                <a:tc>
                  <a:txBody>
                    <a:bodyPr/>
                    <a:lstStyle/>
                    <a:p>
                      <a:pPr algn="ctr"/>
                      <a:endParaRPr lang="id-ID"/>
                    </a:p>
                  </a:txBody>
                  <a:tcPr marL="82320" marR="82320"/>
                </a:tc>
                <a:tc>
                  <a:txBody>
                    <a:bodyPr/>
                    <a:lstStyle/>
                    <a:p>
                      <a:pPr algn="ctr"/>
                      <a:endParaRPr lang="id-ID" dirty="0"/>
                    </a:p>
                  </a:txBody>
                  <a:tcPr marL="82320" marR="82320"/>
                </a:tc>
                <a:tc>
                  <a:txBody>
                    <a:bodyPr/>
                    <a:lstStyle/>
                    <a:p>
                      <a:pPr algn="ctr"/>
                      <a:endParaRPr lang="id-ID"/>
                    </a:p>
                  </a:txBody>
                  <a:tcPr marL="82320" marR="82320"/>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dirty="0"/>
                        <a:t>Up to 500</a:t>
                      </a:r>
                      <a:r>
                        <a:rPr lang="id-ID" baseline="0" dirty="0"/>
                        <a:t> kg</a:t>
                      </a:r>
                      <a:endParaRPr lang="id-ID" dirty="0"/>
                    </a:p>
                  </a:txBody>
                  <a:tcPr marL="82320" marR="82320"/>
                </a:tc>
                <a:tc>
                  <a:txBody>
                    <a:bodyPr/>
                    <a:lstStyle/>
                    <a:p>
                      <a:pPr algn="ctr"/>
                      <a:r>
                        <a:rPr lang="id-ID" dirty="0"/>
                        <a:t>M2</a:t>
                      </a:r>
                    </a:p>
                  </a:txBody>
                  <a:tcPr marL="82320" marR="82320"/>
                </a:tc>
                <a:tc>
                  <a:txBody>
                    <a:bodyPr/>
                    <a:lstStyle/>
                    <a:p>
                      <a:pPr algn="ctr"/>
                      <a:r>
                        <a:rPr lang="id-ID" dirty="0"/>
                        <a:t>F2</a:t>
                      </a:r>
                    </a:p>
                  </a:txBody>
                  <a:tcPr marL="82320" marR="82320"/>
                </a:tc>
                <a:tc>
                  <a:txBody>
                    <a:bodyPr/>
                    <a:lstStyle/>
                    <a:p>
                      <a:pPr algn="ctr"/>
                      <a:r>
                        <a:rPr lang="id-ID" dirty="0"/>
                        <a:t>E2</a:t>
                      </a:r>
                    </a:p>
                  </a:txBody>
                  <a:tcPr marL="82320" marR="82320"/>
                </a:tc>
                <a:tc>
                  <a:txBody>
                    <a:bodyPr/>
                    <a:lstStyle/>
                    <a:p>
                      <a:pPr algn="ctr"/>
                      <a:endParaRPr lang="id-ID" dirty="0"/>
                    </a:p>
                  </a:txBody>
                  <a:tcPr marL="82320" marR="82320"/>
                </a:tc>
                <a:tc>
                  <a:txBody>
                    <a:bodyPr/>
                    <a:lstStyle/>
                    <a:p>
                      <a:pPr algn="ctr"/>
                      <a:endParaRPr lang="id-ID"/>
                    </a:p>
                  </a:txBody>
                  <a:tcPr marL="82320" marR="82320"/>
                </a:tc>
                <a:tc>
                  <a:txBody>
                    <a:bodyPr/>
                    <a:lstStyle/>
                    <a:p>
                      <a:pPr algn="ctr"/>
                      <a:endParaRPr lang="id-ID"/>
                    </a:p>
                  </a:txBody>
                  <a:tcPr marL="82320" marR="82320"/>
                </a:tc>
                <a:tc>
                  <a:txBody>
                    <a:bodyPr/>
                    <a:lstStyle/>
                    <a:p>
                      <a:pPr algn="ctr"/>
                      <a:endParaRPr lang="id-ID" dirty="0"/>
                    </a:p>
                  </a:txBody>
                  <a:tcPr marL="82320" marR="82320"/>
                </a:tc>
                <a:tc>
                  <a:txBody>
                    <a:bodyPr/>
                    <a:lstStyle/>
                    <a:p>
                      <a:pPr algn="ctr"/>
                      <a:endParaRPr lang="id-ID" dirty="0"/>
                    </a:p>
                  </a:txBody>
                  <a:tcPr marL="82320" marR="82320"/>
                </a:tc>
                <a:extLst>
                  <a:ext uri="{0D108BD9-81ED-4DB2-BD59-A6C34878D82A}">
                    <a16:rowId xmlns:a16="http://schemas.microsoft.com/office/drawing/2014/main" val="10010"/>
                  </a:ext>
                </a:extLst>
              </a:tr>
              <a:tr h="370840">
                <a:tc gridSpan="9">
                  <a:txBody>
                    <a:bodyPr/>
                    <a:lstStyle/>
                    <a:p>
                      <a:pPr algn="r"/>
                      <a:r>
                        <a:rPr lang="id-ID" i="1" dirty="0"/>
                        <a:t>Accordance</a:t>
                      </a:r>
                      <a:r>
                        <a:rPr lang="id-ID" i="1" baseline="0" dirty="0"/>
                        <a:t> UKAS LAB 14 Calibration of Weighing Machines</a:t>
                      </a:r>
                      <a:endParaRPr lang="id-ID" i="1" dirty="0"/>
                    </a:p>
                  </a:txBody>
                  <a:tcPr marL="82320" marR="82320"/>
                </a:tc>
                <a:tc hMerge="1">
                  <a:txBody>
                    <a:bodyPr/>
                    <a:lstStyle/>
                    <a:p>
                      <a:pPr algn="ctr"/>
                      <a:endParaRPr lang="id-ID" dirty="0"/>
                    </a:p>
                  </a:txBody>
                  <a:tcPr/>
                </a:tc>
                <a:tc hMerge="1">
                  <a:txBody>
                    <a:bodyPr/>
                    <a:lstStyle/>
                    <a:p>
                      <a:pPr algn="ctr"/>
                      <a:endParaRPr lang="id-ID" dirty="0"/>
                    </a:p>
                  </a:txBody>
                  <a:tcPr/>
                </a:tc>
                <a:tc hMerge="1">
                  <a:txBody>
                    <a:bodyPr/>
                    <a:lstStyle/>
                    <a:p>
                      <a:pPr algn="ctr"/>
                      <a:endParaRPr lang="id-ID" dirty="0"/>
                    </a:p>
                  </a:txBody>
                  <a:tcPr/>
                </a:tc>
                <a:tc hMerge="1">
                  <a:txBody>
                    <a:bodyPr/>
                    <a:lstStyle/>
                    <a:p>
                      <a:pPr algn="ctr"/>
                      <a:endParaRPr lang="id-ID" dirty="0"/>
                    </a:p>
                  </a:txBody>
                  <a:tcPr/>
                </a:tc>
                <a:tc hMerge="1">
                  <a:txBody>
                    <a:bodyPr/>
                    <a:lstStyle/>
                    <a:p>
                      <a:pPr algn="ctr"/>
                      <a:endParaRPr lang="id-ID" dirty="0"/>
                    </a:p>
                  </a:txBody>
                  <a:tcPr/>
                </a:tc>
                <a:tc hMerge="1">
                  <a:txBody>
                    <a:bodyPr/>
                    <a:lstStyle/>
                    <a:p>
                      <a:pPr algn="ctr"/>
                      <a:endParaRPr lang="id-ID" dirty="0"/>
                    </a:p>
                  </a:txBody>
                  <a:tcPr/>
                </a:tc>
                <a:tc hMerge="1">
                  <a:txBody>
                    <a:bodyPr/>
                    <a:lstStyle/>
                    <a:p>
                      <a:pPr algn="ctr"/>
                      <a:endParaRPr lang="id-ID" dirty="0"/>
                    </a:p>
                  </a:txBody>
                  <a:tcPr/>
                </a:tc>
                <a:tc hMerge="1">
                  <a:txBody>
                    <a:bodyPr/>
                    <a:lstStyle/>
                    <a:p>
                      <a:pPr algn="ctr"/>
                      <a:endParaRPr lang="id-ID" dirty="0"/>
                    </a:p>
                  </a:txBody>
                  <a:tcPr/>
                </a:tc>
                <a:extLst>
                  <a:ext uri="{0D108BD9-81ED-4DB2-BD59-A6C34878D82A}">
                    <a16:rowId xmlns:a16="http://schemas.microsoft.com/office/drawing/2014/main" val="10011"/>
                  </a:ext>
                </a:extLst>
              </a:tr>
            </a:tbl>
          </a:graphicData>
        </a:graphic>
      </p:graphicFrame>
      <p:sp>
        <p:nvSpPr>
          <p:cNvPr id="3" name="Footer Placeholder 2">
            <a:extLst>
              <a:ext uri="{FF2B5EF4-FFF2-40B4-BE49-F238E27FC236}">
                <a16:creationId xmlns:a16="http://schemas.microsoft.com/office/drawing/2014/main" id="{31A14946-5498-4DC6-863D-FF724BB25D82}"/>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4" name="Slide Number Placeholder 3">
            <a:extLst>
              <a:ext uri="{FF2B5EF4-FFF2-40B4-BE49-F238E27FC236}">
                <a16:creationId xmlns:a16="http://schemas.microsoft.com/office/drawing/2014/main" id="{29C0D8C7-12C5-48EE-A965-AB8391D9096E}"/>
              </a:ext>
            </a:extLst>
          </p:cNvPr>
          <p:cNvSpPr>
            <a:spLocks noGrp="1"/>
          </p:cNvSpPr>
          <p:nvPr>
            <p:ph type="sldNum" sz="quarter" idx="12"/>
          </p:nvPr>
        </p:nvSpPr>
        <p:spPr/>
        <p:txBody>
          <a:bodyPr/>
          <a:lstStyle/>
          <a:p>
            <a:pPr>
              <a:defRPr/>
            </a:pPr>
            <a:fld id="{9CFDE734-A677-43FA-B556-980ADA408821}" type="slidenum">
              <a:rPr lang="en-US" altLang="en-US" smtClean="0"/>
              <a:pPr>
                <a:defRPr/>
              </a:pPr>
              <a:t>25</a:t>
            </a:fld>
            <a:endParaRPr lang="en-US" altLang="en-US"/>
          </a:p>
        </p:txBody>
      </p:sp>
    </p:spTree>
    <p:extLst>
      <p:ext uri="{BB962C8B-B14F-4D97-AF65-F5344CB8AC3E}">
        <p14:creationId xmlns:p14="http://schemas.microsoft.com/office/powerpoint/2010/main" val="3245548055"/>
      </p:ext>
    </p:extLst>
  </p:cSld>
  <p:clrMapOvr>
    <a:masterClrMapping/>
  </p:clrMapOvr>
  <p:transition spd="slow">
    <p:pull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19200"/>
          </a:xfrm>
        </p:spPr>
        <p:txBody>
          <a:bodyPr>
            <a:noAutofit/>
          </a:bodyPr>
          <a:lstStyle/>
          <a:p>
            <a:pPr algn="l"/>
            <a:r>
              <a:rPr lang="id-ID" sz="2400" b="1" i="1" dirty="0"/>
              <a:t>Menentukan kelas anak timbangan untuk kalibrasi timbangan</a:t>
            </a:r>
            <a:br>
              <a:rPr lang="en-US" sz="2400" b="1" i="1" dirty="0"/>
            </a:br>
            <a:r>
              <a:rPr lang="en-US" sz="2400" b="1" i="1" dirty="0" err="1"/>
              <a:t>Metode</a:t>
            </a:r>
            <a:r>
              <a:rPr lang="en-US" sz="2400" b="1" i="1" dirty="0"/>
              <a:t> </a:t>
            </a:r>
            <a:r>
              <a:rPr lang="en-US" sz="2400" b="1" i="1" dirty="0" err="1"/>
              <a:t>Mettler</a:t>
            </a:r>
            <a:r>
              <a:rPr lang="en-US" sz="2400" b="1" i="1" dirty="0"/>
              <a:t> Toledo : </a:t>
            </a:r>
            <a:endParaRPr lang="id-ID" sz="2400" b="1" i="1" dirty="0"/>
          </a:p>
        </p:txBody>
      </p:sp>
      <p:graphicFrame>
        <p:nvGraphicFramePr>
          <p:cNvPr id="4" name="Table 3"/>
          <p:cNvGraphicFramePr>
            <a:graphicFrameLocks noGrp="1"/>
          </p:cNvGraphicFramePr>
          <p:nvPr>
            <p:extLst>
              <p:ext uri="{D42A27DB-BD31-4B8C-83A1-F6EECF244321}">
                <p14:modId xmlns:p14="http://schemas.microsoft.com/office/powerpoint/2010/main" val="64364363"/>
              </p:ext>
            </p:extLst>
          </p:nvPr>
        </p:nvGraphicFramePr>
        <p:xfrm>
          <a:off x="609600" y="1397000"/>
          <a:ext cx="7848600" cy="185420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err="1"/>
                        <a:t>Kapasitas</a:t>
                      </a:r>
                      <a:r>
                        <a:rPr lang="en-US" dirty="0"/>
                        <a:t> </a:t>
                      </a:r>
                      <a:r>
                        <a:rPr lang="en-US" dirty="0" err="1"/>
                        <a:t>Maksimum</a:t>
                      </a:r>
                      <a:r>
                        <a:rPr lang="en-US" baseline="0" dirty="0"/>
                        <a:t>  : </a:t>
                      </a:r>
                      <a:r>
                        <a:rPr lang="en-US" baseline="0" dirty="0" err="1"/>
                        <a:t>Daya</a:t>
                      </a:r>
                      <a:r>
                        <a:rPr lang="en-US" baseline="0" dirty="0"/>
                        <a:t> Baca</a:t>
                      </a:r>
                      <a:endParaRPr lang="en-US" dirty="0"/>
                    </a:p>
                  </a:txBody>
                  <a:tcPr/>
                </a:tc>
                <a:tc>
                  <a:txBody>
                    <a:bodyPr/>
                    <a:lstStyle/>
                    <a:p>
                      <a:pPr algn="ctr"/>
                      <a:r>
                        <a:rPr lang="en-US" dirty="0" err="1"/>
                        <a:t>Kelas</a:t>
                      </a:r>
                      <a:r>
                        <a:rPr lang="en-US" dirty="0"/>
                        <a:t> </a:t>
                      </a:r>
                      <a:r>
                        <a:rPr lang="en-US" dirty="0" err="1"/>
                        <a:t>Anak</a:t>
                      </a:r>
                      <a:r>
                        <a:rPr lang="en-US" baseline="0" dirty="0"/>
                        <a:t> </a:t>
                      </a:r>
                      <a:r>
                        <a:rPr lang="en-US" baseline="0" dirty="0" err="1"/>
                        <a:t>Tinbangan</a:t>
                      </a:r>
                      <a:endParaRPr lang="en-US" dirty="0"/>
                    </a:p>
                  </a:txBody>
                  <a:tcPr/>
                </a:tc>
                <a:extLst>
                  <a:ext uri="{0D108BD9-81ED-4DB2-BD59-A6C34878D82A}">
                    <a16:rowId xmlns:a16="http://schemas.microsoft.com/office/drawing/2014/main" val="10000"/>
                  </a:ext>
                </a:extLst>
              </a:tr>
              <a:tr h="370840">
                <a:tc>
                  <a:txBody>
                    <a:bodyPr/>
                    <a:lstStyle/>
                    <a:p>
                      <a:pPr algn="ctr"/>
                      <a:r>
                        <a:rPr lang="en-US" dirty="0" err="1"/>
                        <a:t>sampai</a:t>
                      </a:r>
                      <a:r>
                        <a:rPr lang="en-US" dirty="0"/>
                        <a:t> 6</a:t>
                      </a:r>
                      <a:r>
                        <a:rPr lang="en-US" baseline="0" dirty="0"/>
                        <a:t> 000 </a:t>
                      </a:r>
                      <a:endParaRPr lang="en-US" dirty="0"/>
                    </a:p>
                  </a:txBody>
                  <a:tcPr/>
                </a:tc>
                <a:tc>
                  <a:txBody>
                    <a:bodyPr/>
                    <a:lstStyle/>
                    <a:p>
                      <a:pPr algn="ctr"/>
                      <a:r>
                        <a:rPr lang="en-US" dirty="0"/>
                        <a:t>M1</a:t>
                      </a:r>
                    </a:p>
                  </a:txBody>
                  <a:tcPr/>
                </a:tc>
                <a:extLst>
                  <a:ext uri="{0D108BD9-81ED-4DB2-BD59-A6C34878D82A}">
                    <a16:rowId xmlns:a16="http://schemas.microsoft.com/office/drawing/2014/main" val="10001"/>
                  </a:ext>
                </a:extLst>
              </a:tr>
              <a:tr h="370840">
                <a:tc>
                  <a:txBody>
                    <a:bodyPr/>
                    <a:lstStyle/>
                    <a:p>
                      <a:pPr algn="ctr"/>
                      <a:r>
                        <a:rPr lang="en-US" dirty="0" err="1"/>
                        <a:t>sampai</a:t>
                      </a:r>
                      <a:r>
                        <a:rPr lang="en-US" dirty="0"/>
                        <a:t> 30 000 </a:t>
                      </a:r>
                    </a:p>
                  </a:txBody>
                  <a:tcPr/>
                </a:tc>
                <a:tc>
                  <a:txBody>
                    <a:bodyPr/>
                    <a:lstStyle/>
                    <a:p>
                      <a:pPr algn="ctr"/>
                      <a:r>
                        <a:rPr lang="en-US" dirty="0"/>
                        <a:t>F2</a:t>
                      </a:r>
                    </a:p>
                  </a:txBody>
                  <a:tcPr/>
                </a:tc>
                <a:extLst>
                  <a:ext uri="{0D108BD9-81ED-4DB2-BD59-A6C34878D82A}">
                    <a16:rowId xmlns:a16="http://schemas.microsoft.com/office/drawing/2014/main" val="10002"/>
                  </a:ext>
                </a:extLst>
              </a:tr>
              <a:tr h="370840">
                <a:tc>
                  <a:txBody>
                    <a:bodyPr/>
                    <a:lstStyle/>
                    <a:p>
                      <a:pPr algn="ctr"/>
                      <a:r>
                        <a:rPr lang="en-US" dirty="0" err="1"/>
                        <a:t>sampai</a:t>
                      </a:r>
                      <a:r>
                        <a:rPr lang="en-US" dirty="0"/>
                        <a:t> 100 000 </a:t>
                      </a:r>
                    </a:p>
                  </a:txBody>
                  <a:tcPr/>
                </a:tc>
                <a:tc>
                  <a:txBody>
                    <a:bodyPr/>
                    <a:lstStyle/>
                    <a:p>
                      <a:pPr algn="ctr"/>
                      <a:r>
                        <a:rPr lang="en-US" dirty="0"/>
                        <a:t>F1</a:t>
                      </a:r>
                    </a:p>
                  </a:txBody>
                  <a:tcPr/>
                </a:tc>
                <a:extLst>
                  <a:ext uri="{0D108BD9-81ED-4DB2-BD59-A6C34878D82A}">
                    <a16:rowId xmlns:a16="http://schemas.microsoft.com/office/drawing/2014/main" val="10003"/>
                  </a:ext>
                </a:extLst>
              </a:tr>
              <a:tr h="370840">
                <a:tc>
                  <a:txBody>
                    <a:bodyPr/>
                    <a:lstStyle/>
                    <a:p>
                      <a:pPr algn="ctr"/>
                      <a:r>
                        <a:rPr lang="en-US" dirty="0"/>
                        <a:t>di </a:t>
                      </a:r>
                      <a:r>
                        <a:rPr lang="en-US" dirty="0" err="1"/>
                        <a:t>atas</a:t>
                      </a:r>
                      <a:r>
                        <a:rPr lang="en-US" dirty="0"/>
                        <a:t> 100 000 </a:t>
                      </a:r>
                    </a:p>
                  </a:txBody>
                  <a:tcPr/>
                </a:tc>
                <a:tc>
                  <a:txBody>
                    <a:bodyPr/>
                    <a:lstStyle/>
                    <a:p>
                      <a:pPr algn="ctr"/>
                      <a:r>
                        <a:rPr lang="en-US" dirty="0"/>
                        <a:t>E2</a:t>
                      </a:r>
                    </a:p>
                  </a:txBody>
                  <a:tcPr/>
                </a:tc>
                <a:extLst>
                  <a:ext uri="{0D108BD9-81ED-4DB2-BD59-A6C34878D82A}">
                    <a16:rowId xmlns:a16="http://schemas.microsoft.com/office/drawing/2014/main" val="10004"/>
                  </a:ext>
                </a:extLst>
              </a:tr>
            </a:tbl>
          </a:graphicData>
        </a:graphic>
      </p:graphicFrame>
      <p:sp>
        <p:nvSpPr>
          <p:cNvPr id="6" name="Title 1"/>
          <p:cNvSpPr txBox="1">
            <a:spLocks/>
          </p:cNvSpPr>
          <p:nvPr/>
        </p:nvSpPr>
        <p:spPr bwMode="auto">
          <a:xfrm>
            <a:off x="457200" y="33528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n-US" sz="2400" b="1" i="1" dirty="0" err="1"/>
              <a:t>Contoh</a:t>
            </a:r>
            <a:r>
              <a:rPr lang="en-US" sz="2400" b="1" i="1" dirty="0"/>
              <a:t>:</a:t>
            </a:r>
          </a:p>
          <a:p>
            <a:pPr algn="l"/>
            <a:endParaRPr lang="en-US" sz="900" b="1" i="1" dirty="0"/>
          </a:p>
          <a:p>
            <a:pPr algn="l"/>
            <a:r>
              <a:rPr lang="en-US" sz="2400" dirty="0" err="1"/>
              <a:t>Kapasitas</a:t>
            </a:r>
            <a:r>
              <a:rPr lang="en-US" sz="2400" dirty="0"/>
              <a:t> </a:t>
            </a:r>
            <a:r>
              <a:rPr lang="en-US" sz="2400" dirty="0" err="1"/>
              <a:t>timbangan</a:t>
            </a:r>
            <a:r>
              <a:rPr lang="en-US" sz="2400" dirty="0"/>
              <a:t> 210 gram.</a:t>
            </a:r>
          </a:p>
          <a:p>
            <a:pPr algn="l"/>
            <a:r>
              <a:rPr lang="en-US" sz="2400" dirty="0" err="1"/>
              <a:t>Daya</a:t>
            </a:r>
            <a:r>
              <a:rPr lang="en-US" sz="2400" dirty="0"/>
              <a:t> </a:t>
            </a:r>
            <a:r>
              <a:rPr lang="en-US" sz="2400" dirty="0" err="1"/>
              <a:t>bacanya</a:t>
            </a:r>
            <a:r>
              <a:rPr lang="en-US" sz="2400" dirty="0"/>
              <a:t> 0.0001 gram</a:t>
            </a:r>
          </a:p>
          <a:p>
            <a:pPr algn="l"/>
            <a:r>
              <a:rPr lang="en-US" sz="2400" dirty="0" err="1"/>
              <a:t>Kapasitas</a:t>
            </a:r>
            <a:r>
              <a:rPr lang="en-US" sz="2400" dirty="0"/>
              <a:t> : </a:t>
            </a:r>
            <a:r>
              <a:rPr lang="en-US" sz="2400" dirty="0" err="1"/>
              <a:t>Daya</a:t>
            </a:r>
            <a:r>
              <a:rPr lang="en-US" sz="2400" dirty="0"/>
              <a:t> </a:t>
            </a:r>
            <a:r>
              <a:rPr lang="en-US" sz="2400" dirty="0" err="1"/>
              <a:t>baca</a:t>
            </a:r>
            <a:r>
              <a:rPr lang="en-US" sz="2400" dirty="0"/>
              <a:t> = 210 : 0.0001 = 2100000</a:t>
            </a:r>
          </a:p>
          <a:p>
            <a:pPr algn="l"/>
            <a:endParaRPr lang="id-ID" sz="2400" b="1" i="1" dirty="0"/>
          </a:p>
        </p:txBody>
      </p:sp>
      <p:sp>
        <p:nvSpPr>
          <p:cNvPr id="8" name="Title 1"/>
          <p:cNvSpPr txBox="1">
            <a:spLocks/>
          </p:cNvSpPr>
          <p:nvPr/>
        </p:nvSpPr>
        <p:spPr bwMode="auto">
          <a:xfrm>
            <a:off x="457200" y="5127812"/>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n-US" sz="2400" b="1" i="1" dirty="0"/>
              <a:t>Massa </a:t>
            </a:r>
            <a:r>
              <a:rPr lang="en-US" sz="2400" b="1" i="1" dirty="0" err="1"/>
              <a:t>standar</a:t>
            </a:r>
            <a:r>
              <a:rPr lang="en-US" sz="2400" b="1" i="1" dirty="0"/>
              <a:t> yang </a:t>
            </a:r>
            <a:r>
              <a:rPr lang="en-US" sz="2400" b="1" i="1" dirty="0" err="1"/>
              <a:t>digunakan</a:t>
            </a:r>
            <a:r>
              <a:rPr lang="en-US" sz="2400" b="1" i="1" dirty="0"/>
              <a:t> ?</a:t>
            </a:r>
          </a:p>
          <a:p>
            <a:pPr algn="l"/>
            <a:endParaRPr lang="en-US" sz="2400" b="1" i="1" dirty="0"/>
          </a:p>
          <a:p>
            <a:pPr algn="l"/>
            <a:r>
              <a:rPr lang="en-US" sz="2400" b="1" i="1" dirty="0" err="1"/>
              <a:t>Kelas</a:t>
            </a:r>
            <a:r>
              <a:rPr lang="en-US" sz="2400" b="1" i="1" dirty="0"/>
              <a:t> E2</a:t>
            </a:r>
            <a:endParaRPr lang="id-ID" sz="2400" b="1" i="1" dirty="0"/>
          </a:p>
        </p:txBody>
      </p:sp>
      <p:sp>
        <p:nvSpPr>
          <p:cNvPr id="3" name="Footer Placeholder 2">
            <a:extLst>
              <a:ext uri="{FF2B5EF4-FFF2-40B4-BE49-F238E27FC236}">
                <a16:creationId xmlns:a16="http://schemas.microsoft.com/office/drawing/2014/main" id="{685A3A96-5574-4FB1-87AD-CA00A7C2FAFC}"/>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5" name="Slide Number Placeholder 4">
            <a:extLst>
              <a:ext uri="{FF2B5EF4-FFF2-40B4-BE49-F238E27FC236}">
                <a16:creationId xmlns:a16="http://schemas.microsoft.com/office/drawing/2014/main" id="{A25A90A8-65A2-4D2E-8387-268250A98FD7}"/>
              </a:ext>
            </a:extLst>
          </p:cNvPr>
          <p:cNvSpPr>
            <a:spLocks noGrp="1"/>
          </p:cNvSpPr>
          <p:nvPr>
            <p:ph type="sldNum" sz="quarter" idx="12"/>
          </p:nvPr>
        </p:nvSpPr>
        <p:spPr/>
        <p:txBody>
          <a:bodyPr/>
          <a:lstStyle/>
          <a:p>
            <a:pPr>
              <a:defRPr/>
            </a:pPr>
            <a:fld id="{9CFDE734-A677-43FA-B556-980ADA408821}" type="slidenum">
              <a:rPr lang="en-US" altLang="en-US" smtClean="0"/>
              <a:pPr>
                <a:defRPr/>
              </a:pPr>
              <a:t>26</a:t>
            </a:fld>
            <a:endParaRPr lang="en-US" altLang="en-US"/>
          </a:p>
        </p:txBody>
      </p:sp>
    </p:spTree>
    <p:extLst>
      <p:ext uri="{BB962C8B-B14F-4D97-AF65-F5344CB8AC3E}">
        <p14:creationId xmlns:p14="http://schemas.microsoft.com/office/powerpoint/2010/main" val="2040286110"/>
      </p:ext>
    </p:extLst>
  </p:cSld>
  <p:clrMapOvr>
    <a:masterClrMapping/>
  </p:clrMapOvr>
  <p:transition spd="slow">
    <p:pull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Remi Ramdhani</a:t>
            </a:r>
          </a:p>
        </p:txBody>
      </p:sp>
      <p:sp>
        <p:nvSpPr>
          <p:cNvPr id="17411"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cxnSp>
        <p:nvCxnSpPr>
          <p:cNvPr id="27" name="Straight Connector 26"/>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414" name="Rectangle 27"/>
          <p:cNvSpPr>
            <a:spLocks noChangeArrowheads="1"/>
          </p:cNvSpPr>
          <p:nvPr/>
        </p:nvSpPr>
        <p:spPr bwMode="auto">
          <a:xfrm>
            <a:off x="130969" y="2382838"/>
            <a:ext cx="8577262" cy="1723549"/>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ts val="575"/>
              </a:spcBef>
              <a:buFontTx/>
              <a:buNone/>
            </a:pPr>
            <a:r>
              <a:rPr lang="en-US" altLang="en-US" b="1" i="1" dirty="0">
                <a:latin typeface="Trebuchet MS" panose="020B0603020202020204" pitchFamily="34" charset="0"/>
              </a:rPr>
              <a:t>BAGIAN 3</a:t>
            </a:r>
          </a:p>
          <a:p>
            <a:pPr algn="ctr" eaLnBrk="1" hangingPunct="1">
              <a:spcBef>
                <a:spcPts val="575"/>
              </a:spcBef>
              <a:buFontTx/>
              <a:buNone/>
            </a:pPr>
            <a:r>
              <a:rPr lang="en-US" altLang="en-US" b="1" i="1" dirty="0">
                <a:latin typeface="Trebuchet MS" panose="020B0603020202020204" pitchFamily="34" charset="0"/>
              </a:rPr>
              <a:t>MENGENAL TIMBANGAN </a:t>
            </a:r>
          </a:p>
          <a:p>
            <a:pPr algn="ctr" eaLnBrk="1" hangingPunct="1">
              <a:spcBef>
                <a:spcPts val="575"/>
              </a:spcBef>
              <a:buFontTx/>
              <a:buNone/>
            </a:pPr>
            <a:r>
              <a:rPr lang="en-US" altLang="en-US" b="1" i="1" dirty="0">
                <a:latin typeface="Trebuchet MS" panose="020B0603020202020204" pitchFamily="34" charset="0"/>
              </a:rPr>
              <a:t>LEBIH DEKAT</a:t>
            </a:r>
          </a:p>
        </p:txBody>
      </p:sp>
      <p:sp>
        <p:nvSpPr>
          <p:cNvPr id="38" name="Rectangle 37">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39" name="Rectangle 38">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40" name="Rectangle 39">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41" name="Rectangle 40">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42" name="Rectangle 41">
            <a:hlinkClick r:id="rId7" action="ppaction://hlinkpres?slideindex=1&amp;slidetitle="/>
          </p:cNvPr>
          <p:cNvSpPr/>
          <p:nvPr/>
        </p:nvSpPr>
        <p:spPr>
          <a:xfrm>
            <a:off x="6391275" y="4314825"/>
            <a:ext cx="10048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Timbangan</a:t>
            </a:r>
            <a:endParaRPr lang="en-US" sz="1000" dirty="0">
              <a:effectLst>
                <a:outerShdw blurRad="38100" dist="38100" dir="2700000" algn="tl">
                  <a:srgbClr val="000000">
                    <a:alpha val="43137"/>
                  </a:srgbClr>
                </a:outerShdw>
              </a:effectLst>
            </a:endParaRPr>
          </a:p>
        </p:txBody>
      </p:sp>
      <p:sp>
        <p:nvSpPr>
          <p:cNvPr id="17420"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21"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6"/>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5"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9"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86058049-0BDA-4B91-A2C4-F215615FBCCA}"/>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89F74D7F-7361-4598-A178-6232E1B3D54F}"/>
              </a:ext>
            </a:extLst>
          </p:cNvPr>
          <p:cNvSpPr>
            <a:spLocks noGrp="1"/>
          </p:cNvSpPr>
          <p:nvPr>
            <p:ph type="sldNum" sz="quarter" idx="12"/>
          </p:nvPr>
        </p:nvSpPr>
        <p:spPr/>
        <p:txBody>
          <a:bodyPr/>
          <a:lstStyle/>
          <a:p>
            <a:pPr>
              <a:defRPr/>
            </a:pPr>
            <a:fld id="{9CFDE734-A677-43FA-B556-980ADA408821}" type="slidenum">
              <a:rPr lang="en-US" altLang="en-US" smtClean="0"/>
              <a:pPr>
                <a:defRPr/>
              </a:pPr>
              <a:t>27</a:t>
            </a:fld>
            <a:endParaRPr lang="en-US" altLang="en-US"/>
          </a:p>
        </p:txBody>
      </p:sp>
    </p:spTree>
    <p:extLst>
      <p:ext uri="{BB962C8B-B14F-4D97-AF65-F5344CB8AC3E}">
        <p14:creationId xmlns:p14="http://schemas.microsoft.com/office/powerpoint/2010/main" val="3937554578"/>
      </p:ext>
    </p:extLst>
  </p:cSld>
  <p:clrMapOvr>
    <a:masterClrMapping/>
  </p:clrMapOvr>
  <p:transition spd="slow">
    <p:pull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1371600"/>
          </a:xfrm>
          <a:prstGeom prst="rect">
            <a:avLst/>
          </a:prstGeom>
          <a:no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44035" name="Rectangle 8"/>
          <p:cNvSpPr>
            <a:spLocks noGrp="1"/>
          </p:cNvSpPr>
          <p:nvPr>
            <p:ph type="title"/>
          </p:nvPr>
        </p:nvSpPr>
        <p:spPr>
          <a:xfrm>
            <a:off x="2209800" y="152400"/>
            <a:ext cx="6781800" cy="1143000"/>
          </a:xfrm>
        </p:spPr>
        <p:txBody>
          <a:bodyPr/>
          <a:lstStyle/>
          <a:p>
            <a:pPr eaLnBrk="1" hangingPunct="1"/>
            <a:r>
              <a:rPr lang="en-US" altLang="en-US" sz="3600" b="1" i="1" dirty="0" err="1">
                <a:latin typeface="Trebuchet MS" panose="020B0603020202020204" pitchFamily="34" charset="0"/>
              </a:rPr>
              <a:t>Mengapa</a:t>
            </a:r>
            <a:r>
              <a:rPr lang="en-US" altLang="en-US" sz="3600" b="1" i="1" dirty="0">
                <a:latin typeface="Trebuchet MS" panose="020B0603020202020204" pitchFamily="34" charset="0"/>
              </a:rPr>
              <a:t> </a:t>
            </a:r>
            <a:r>
              <a:rPr lang="en-US" altLang="en-US" sz="3600" b="1" i="1" dirty="0" err="1">
                <a:latin typeface="Trebuchet MS" panose="020B0603020202020204" pitchFamily="34" charset="0"/>
              </a:rPr>
              <a:t>Timbangan</a:t>
            </a:r>
            <a:r>
              <a:rPr lang="en-US" altLang="en-US" sz="3600" b="1" i="1" dirty="0">
                <a:latin typeface="Trebuchet MS" panose="020B0603020202020204" pitchFamily="34" charset="0"/>
              </a:rPr>
              <a:t> </a:t>
            </a:r>
            <a:r>
              <a:rPr lang="en-US" altLang="en-US" sz="3600" b="1" i="1" dirty="0" err="1">
                <a:latin typeface="Trebuchet MS" panose="020B0603020202020204" pitchFamily="34" charset="0"/>
              </a:rPr>
              <a:t>Dibuat</a:t>
            </a:r>
            <a:r>
              <a:rPr lang="en-US" altLang="en-US" sz="3600" b="1" i="1" dirty="0">
                <a:latin typeface="Trebuchet MS" panose="020B0603020202020204" pitchFamily="34" charset="0"/>
              </a:rPr>
              <a:t>? </a:t>
            </a:r>
          </a:p>
        </p:txBody>
      </p:sp>
      <p:sp>
        <p:nvSpPr>
          <p:cNvPr id="35843" name="Rectangle 2"/>
          <p:cNvSpPr>
            <a:spLocks noGrp="1" noChangeArrowheads="1"/>
          </p:cNvSpPr>
          <p:nvPr>
            <p:ph idx="1"/>
          </p:nvPr>
        </p:nvSpPr>
        <p:spPr>
          <a:xfrm>
            <a:off x="457200" y="1905000"/>
            <a:ext cx="8229600" cy="4149725"/>
          </a:xfrm>
        </p:spPr>
        <p:txBody>
          <a:bodyPr rtlCol="0">
            <a:normAutofit/>
          </a:bodyPr>
          <a:lstStyle/>
          <a:p>
            <a:pPr algn="just"/>
            <a:r>
              <a:rPr lang="id-ID" sz="2400" dirty="0"/>
              <a:t>Manusia tidak mempunyai indera untuk mengetahui besarnya massa suatu benda</a:t>
            </a:r>
            <a:r>
              <a:rPr lang="en-US" sz="2400" dirty="0"/>
              <a:t>.</a:t>
            </a:r>
            <a:endParaRPr lang="id-ID" sz="2400" dirty="0"/>
          </a:p>
          <a:p>
            <a:pPr algn="just"/>
            <a:r>
              <a:rPr lang="id-ID" sz="2400" dirty="0"/>
              <a:t>Manusia hanya bisa merasakan gaya yang dihasilkan oleh massa suatu benda</a:t>
            </a:r>
            <a:r>
              <a:rPr lang="en-US" sz="2400" dirty="0"/>
              <a:t>.</a:t>
            </a:r>
            <a:endParaRPr lang="id-ID" sz="2400" dirty="0"/>
          </a:p>
          <a:p>
            <a:pPr algn="just"/>
            <a:r>
              <a:rPr lang="id-ID" sz="2400" dirty="0"/>
              <a:t>Timbangan digunakan sebagai alat untuk mengukur massa suatu benda</a:t>
            </a:r>
            <a:r>
              <a:rPr lang="en-US" sz="2400" dirty="0"/>
              <a:t>.</a:t>
            </a:r>
            <a:endParaRPr lang="id-ID" sz="2400" dirty="0"/>
          </a:p>
        </p:txBody>
      </p:sp>
      <p:sp>
        <p:nvSpPr>
          <p:cNvPr id="4403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4038"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403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4040"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2" name="Rectangle 11"/>
          <p:cNvSpPr/>
          <p:nvPr/>
        </p:nvSpPr>
        <p:spPr>
          <a:xfrm>
            <a:off x="8686800" y="5181600"/>
            <a:ext cx="457200" cy="1676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4042" name="Picture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27E6261E-CDED-4F35-ACE4-49BCBEAAEBC1}"/>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2F863538-F23E-4DE4-97E7-651114609E92}"/>
              </a:ext>
            </a:extLst>
          </p:cNvPr>
          <p:cNvSpPr>
            <a:spLocks noGrp="1"/>
          </p:cNvSpPr>
          <p:nvPr>
            <p:ph type="sldNum" sz="quarter" idx="12"/>
          </p:nvPr>
        </p:nvSpPr>
        <p:spPr/>
        <p:txBody>
          <a:bodyPr/>
          <a:lstStyle/>
          <a:p>
            <a:pPr>
              <a:defRPr/>
            </a:pPr>
            <a:fld id="{9CFDE734-A677-43FA-B556-980ADA408821}" type="slidenum">
              <a:rPr lang="en-US" altLang="en-US" smtClean="0"/>
              <a:pPr>
                <a:defRPr/>
              </a:pPr>
              <a:t>28</a:t>
            </a:fld>
            <a:endParaRPr lang="en-US" altLang="en-US"/>
          </a:p>
        </p:txBody>
      </p:sp>
    </p:spTree>
  </p:cSld>
  <p:clrMapOvr>
    <a:masterClrMapping/>
  </p:clrMapOvr>
  <p:transition spd="slow">
    <p:pull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1371600"/>
          </a:xfrm>
          <a:prstGeom prst="rect">
            <a:avLst/>
          </a:prstGeom>
          <a:no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44035" name="Rectangle 8"/>
          <p:cNvSpPr>
            <a:spLocks noGrp="1"/>
          </p:cNvSpPr>
          <p:nvPr>
            <p:ph type="title"/>
          </p:nvPr>
        </p:nvSpPr>
        <p:spPr>
          <a:xfrm>
            <a:off x="228600" y="152400"/>
            <a:ext cx="8229600" cy="1143000"/>
          </a:xfrm>
        </p:spPr>
        <p:txBody>
          <a:bodyPr/>
          <a:lstStyle/>
          <a:p>
            <a:pPr eaLnBrk="1" hangingPunct="1"/>
            <a:r>
              <a:rPr lang="en-US" altLang="en-US" sz="3600" b="1" i="1" dirty="0">
                <a:latin typeface="Trebuchet MS" panose="020B0603020202020204" pitchFamily="34" charset="0"/>
              </a:rPr>
              <a:t>TIMBANGAN</a:t>
            </a:r>
          </a:p>
        </p:txBody>
      </p:sp>
      <p:sp>
        <p:nvSpPr>
          <p:cNvPr id="35843" name="Rectangle 2"/>
          <p:cNvSpPr>
            <a:spLocks noGrp="1" noChangeArrowheads="1"/>
          </p:cNvSpPr>
          <p:nvPr>
            <p:ph idx="1"/>
          </p:nvPr>
        </p:nvSpPr>
        <p:spPr>
          <a:xfrm>
            <a:off x="457200" y="1905000"/>
            <a:ext cx="8229600" cy="4149725"/>
          </a:xfrm>
        </p:spPr>
        <p:txBody>
          <a:bodyPr rtlCol="0">
            <a:normAutofit lnSpcReduction="10000"/>
          </a:bodyPr>
          <a:lstStyle/>
          <a:p>
            <a:pPr eaLnBrk="1" fontAlgn="auto" hangingPunct="1">
              <a:spcAft>
                <a:spcPts val="0"/>
              </a:spcAft>
              <a:buFont typeface="Arial" panose="020B0604020202020204" pitchFamily="34" charset="0"/>
              <a:buNone/>
              <a:defRPr/>
            </a:pPr>
            <a:r>
              <a:rPr lang="en-US" sz="2400" i="1" dirty="0" err="1">
                <a:latin typeface="Trebuchet MS" pitchFamily="34" charset="0"/>
              </a:rPr>
              <a:t>Definisi</a:t>
            </a:r>
            <a:r>
              <a:rPr lang="en-US" sz="2400" i="1" dirty="0">
                <a:latin typeface="Trebuchet MS" pitchFamily="34" charset="0"/>
              </a:rPr>
              <a:t> : </a:t>
            </a:r>
          </a:p>
          <a:p>
            <a:pPr eaLnBrk="1" fontAlgn="auto" hangingPunct="1">
              <a:spcAft>
                <a:spcPts val="0"/>
              </a:spcAft>
              <a:buFont typeface="Wingdings" pitchFamily="2" charset="2"/>
              <a:buNone/>
              <a:defRPr/>
            </a:pPr>
            <a:r>
              <a:rPr lang="en-US" sz="2400" i="1" dirty="0">
                <a:latin typeface="Trebuchet MS" pitchFamily="34" charset="0"/>
              </a:rPr>
              <a:t>	</a:t>
            </a:r>
            <a:r>
              <a:rPr lang="en-US" sz="2400" i="1" dirty="0" err="1">
                <a:latin typeface="Trebuchet MS" pitchFamily="34" charset="0"/>
              </a:rPr>
              <a:t>Timbangan</a:t>
            </a:r>
            <a:r>
              <a:rPr lang="en-US" sz="2400" i="1" dirty="0">
                <a:latin typeface="Trebuchet MS" pitchFamily="34" charset="0"/>
              </a:rPr>
              <a:t> </a:t>
            </a:r>
            <a:r>
              <a:rPr lang="en-US" sz="2400" i="1" dirty="0" err="1">
                <a:latin typeface="Trebuchet MS" pitchFamily="34" charset="0"/>
              </a:rPr>
              <a:t>adalah</a:t>
            </a:r>
            <a:r>
              <a:rPr lang="en-US" sz="2400" i="1" dirty="0">
                <a:latin typeface="Trebuchet MS" pitchFamily="34" charset="0"/>
              </a:rPr>
              <a:t> </a:t>
            </a:r>
            <a:r>
              <a:rPr lang="en-US" sz="2400" i="1" dirty="0" err="1">
                <a:latin typeface="Trebuchet MS" pitchFamily="34" charset="0"/>
              </a:rPr>
              <a:t>alat</a:t>
            </a:r>
            <a:r>
              <a:rPr lang="en-US" sz="2400" i="1" dirty="0">
                <a:latin typeface="Trebuchet MS" pitchFamily="34" charset="0"/>
              </a:rPr>
              <a:t> </a:t>
            </a:r>
            <a:r>
              <a:rPr lang="en-US" sz="2400" i="1" dirty="0" err="1">
                <a:latin typeface="Trebuchet MS" pitchFamily="34" charset="0"/>
              </a:rPr>
              <a:t>ukur</a:t>
            </a:r>
            <a:r>
              <a:rPr lang="en-US" sz="2400" i="1" dirty="0">
                <a:latin typeface="Trebuchet MS" pitchFamily="34" charset="0"/>
              </a:rPr>
              <a:t> </a:t>
            </a:r>
            <a:r>
              <a:rPr lang="en-US" sz="2400" i="1" dirty="0" err="1">
                <a:latin typeface="Trebuchet MS" pitchFamily="34" charset="0"/>
              </a:rPr>
              <a:t>untuk</a:t>
            </a:r>
            <a:r>
              <a:rPr lang="en-US" sz="2400" i="1" dirty="0">
                <a:latin typeface="Trebuchet MS" pitchFamily="34" charset="0"/>
              </a:rPr>
              <a:t> </a:t>
            </a:r>
            <a:r>
              <a:rPr lang="en-US" sz="2400" i="1" dirty="0" err="1">
                <a:latin typeface="Trebuchet MS" pitchFamily="34" charset="0"/>
              </a:rPr>
              <a:t>menentukan</a:t>
            </a:r>
            <a:r>
              <a:rPr lang="en-US" sz="2400" i="1" dirty="0">
                <a:latin typeface="Trebuchet MS" pitchFamily="34" charset="0"/>
              </a:rPr>
              <a:t> </a:t>
            </a:r>
            <a:r>
              <a:rPr lang="en-US" sz="2400" i="1" dirty="0" err="1">
                <a:latin typeface="Trebuchet MS" pitchFamily="34" charset="0"/>
              </a:rPr>
              <a:t>massa</a:t>
            </a:r>
            <a:r>
              <a:rPr lang="en-US" sz="2400" i="1" dirty="0">
                <a:latin typeface="Trebuchet MS" pitchFamily="34" charset="0"/>
              </a:rPr>
              <a:t> </a:t>
            </a:r>
            <a:r>
              <a:rPr lang="en-US" sz="2400" i="1" dirty="0" err="1">
                <a:latin typeface="Trebuchet MS" pitchFamily="34" charset="0"/>
              </a:rPr>
              <a:t>suatu</a:t>
            </a:r>
            <a:r>
              <a:rPr lang="en-US" sz="2400" i="1" dirty="0">
                <a:latin typeface="Trebuchet MS" pitchFamily="34" charset="0"/>
              </a:rPr>
              <a:t> </a:t>
            </a:r>
            <a:r>
              <a:rPr lang="en-US" sz="2400" i="1" dirty="0" err="1">
                <a:latin typeface="Trebuchet MS" pitchFamily="34" charset="0"/>
              </a:rPr>
              <a:t>benda</a:t>
            </a:r>
            <a:endParaRPr lang="en-US" sz="2400" i="1" dirty="0">
              <a:latin typeface="Trebuchet MS" pitchFamily="34" charset="0"/>
            </a:endParaRPr>
          </a:p>
          <a:p>
            <a:pPr eaLnBrk="1" fontAlgn="auto" hangingPunct="1">
              <a:spcAft>
                <a:spcPts val="0"/>
              </a:spcAft>
              <a:buFont typeface="Wingdings" pitchFamily="2" charset="2"/>
              <a:buNone/>
              <a:defRPr/>
            </a:pPr>
            <a:endParaRPr lang="en-US" sz="2400" i="1" dirty="0">
              <a:latin typeface="Trebuchet MS" pitchFamily="34" charset="0"/>
            </a:endParaRPr>
          </a:p>
          <a:p>
            <a:pPr marL="0" indent="0" eaLnBrk="1" fontAlgn="auto" hangingPunct="1">
              <a:spcAft>
                <a:spcPts val="0"/>
              </a:spcAft>
              <a:buNone/>
              <a:defRPr/>
            </a:pPr>
            <a:r>
              <a:rPr lang="en-US" sz="2400" i="1" dirty="0" err="1">
                <a:latin typeface="Trebuchet MS" pitchFamily="34" charset="0"/>
              </a:rPr>
              <a:t>Menurut</a:t>
            </a:r>
            <a:r>
              <a:rPr lang="en-US" sz="2400" i="1" dirty="0">
                <a:latin typeface="Trebuchet MS" pitchFamily="34" charset="0"/>
              </a:rPr>
              <a:t> </a:t>
            </a:r>
            <a:r>
              <a:rPr lang="en-US" sz="2400" i="1" dirty="0" err="1">
                <a:latin typeface="Trebuchet MS" pitchFamily="34" charset="0"/>
              </a:rPr>
              <a:t>tingkat</a:t>
            </a:r>
            <a:r>
              <a:rPr lang="en-US" sz="2400" i="1" dirty="0">
                <a:latin typeface="Trebuchet MS" pitchFamily="34" charset="0"/>
              </a:rPr>
              <a:t> </a:t>
            </a:r>
            <a:r>
              <a:rPr lang="en-US" sz="2400" i="1" dirty="0" err="1">
                <a:latin typeface="Trebuchet MS" pitchFamily="34" charset="0"/>
              </a:rPr>
              <a:t>ketelitiannya</a:t>
            </a:r>
            <a:r>
              <a:rPr lang="en-US" sz="2400" i="1" dirty="0">
                <a:latin typeface="Trebuchet MS" pitchFamily="34" charset="0"/>
              </a:rPr>
              <a:t> </a:t>
            </a:r>
            <a:r>
              <a:rPr lang="en-US" sz="2400" i="1" dirty="0" err="1">
                <a:latin typeface="Trebuchet MS" pitchFamily="34" charset="0"/>
              </a:rPr>
              <a:t>standar</a:t>
            </a:r>
            <a:r>
              <a:rPr lang="en-US" sz="2400" i="1" dirty="0">
                <a:latin typeface="Trebuchet MS" pitchFamily="34" charset="0"/>
              </a:rPr>
              <a:t> OIML R76 </a:t>
            </a:r>
            <a:r>
              <a:rPr lang="en-US" sz="2400" i="1" dirty="0" err="1">
                <a:latin typeface="Trebuchet MS" pitchFamily="34" charset="0"/>
              </a:rPr>
              <a:t>membagi</a:t>
            </a:r>
            <a:r>
              <a:rPr lang="en-US" sz="2400" i="1" dirty="0">
                <a:latin typeface="Trebuchet MS" pitchFamily="34" charset="0"/>
              </a:rPr>
              <a:t> </a:t>
            </a:r>
            <a:r>
              <a:rPr lang="en-US" sz="2400" i="1" dirty="0" err="1">
                <a:latin typeface="Trebuchet MS" pitchFamily="34" charset="0"/>
              </a:rPr>
              <a:t>timbangan</a:t>
            </a:r>
            <a:r>
              <a:rPr lang="en-US" sz="2400" i="1" dirty="0">
                <a:latin typeface="Trebuchet MS" pitchFamily="34" charset="0"/>
              </a:rPr>
              <a:t> </a:t>
            </a:r>
            <a:r>
              <a:rPr lang="en-US" sz="2400" i="1" dirty="0" err="1">
                <a:latin typeface="Trebuchet MS" pitchFamily="34" charset="0"/>
              </a:rPr>
              <a:t>menjadi</a:t>
            </a:r>
            <a:r>
              <a:rPr lang="en-US" sz="2400" i="1" dirty="0">
                <a:latin typeface="Trebuchet MS" pitchFamily="34" charset="0"/>
              </a:rPr>
              <a:t> 4, </a:t>
            </a:r>
            <a:r>
              <a:rPr lang="en-US" sz="2400" i="1" dirty="0" err="1">
                <a:latin typeface="Trebuchet MS" pitchFamily="34" charset="0"/>
              </a:rPr>
              <a:t>yaitu</a:t>
            </a:r>
            <a:r>
              <a:rPr lang="en-US" sz="2400" i="1" dirty="0">
                <a:latin typeface="Trebuchet MS" pitchFamily="34" charset="0"/>
              </a:rPr>
              <a:t>:</a:t>
            </a:r>
          </a:p>
          <a:p>
            <a:pPr eaLnBrk="1" fontAlgn="auto" hangingPunct="1">
              <a:spcAft>
                <a:spcPts val="0"/>
              </a:spcAft>
              <a:buFont typeface="Wingdings" pitchFamily="2" charset="2"/>
              <a:buNone/>
              <a:defRPr/>
            </a:pPr>
            <a:r>
              <a:rPr lang="en-US" sz="2400" i="1" dirty="0">
                <a:latin typeface="Trebuchet MS" pitchFamily="34" charset="0"/>
              </a:rPr>
              <a:t>	1. Class 1 </a:t>
            </a:r>
            <a:r>
              <a:rPr lang="en-US" sz="1800" i="1" dirty="0">
                <a:latin typeface="Trebuchet MS" pitchFamily="34" charset="0"/>
              </a:rPr>
              <a:t>( </a:t>
            </a:r>
            <a:r>
              <a:rPr lang="en-US" sz="1800" i="1" dirty="0" err="1">
                <a:latin typeface="Trebuchet MS" pitchFamily="34" charset="0"/>
              </a:rPr>
              <a:t>timbangan</a:t>
            </a:r>
            <a:r>
              <a:rPr lang="en-US" sz="1800" i="1" dirty="0">
                <a:latin typeface="Trebuchet MS" pitchFamily="34" charset="0"/>
              </a:rPr>
              <a:t> </a:t>
            </a:r>
            <a:r>
              <a:rPr lang="en-US" sz="1800" i="1" dirty="0" err="1">
                <a:latin typeface="Trebuchet MS" pitchFamily="34" charset="0"/>
              </a:rPr>
              <a:t>khusus</a:t>
            </a:r>
            <a:r>
              <a:rPr lang="en-US" sz="1800" i="1" dirty="0">
                <a:latin typeface="Trebuchet MS" pitchFamily="34" charset="0"/>
              </a:rPr>
              <a:t>)</a:t>
            </a:r>
          </a:p>
          <a:p>
            <a:pPr eaLnBrk="1" fontAlgn="auto" hangingPunct="1">
              <a:spcAft>
                <a:spcPts val="0"/>
              </a:spcAft>
              <a:buFont typeface="Wingdings" pitchFamily="2" charset="2"/>
              <a:buNone/>
              <a:defRPr/>
            </a:pPr>
            <a:r>
              <a:rPr lang="en-US" sz="2400" i="1" dirty="0">
                <a:latin typeface="Trebuchet MS" pitchFamily="34" charset="0"/>
              </a:rPr>
              <a:t>	2. Class 2 </a:t>
            </a:r>
            <a:r>
              <a:rPr lang="en-US" sz="1800" i="1" dirty="0">
                <a:latin typeface="Trebuchet MS" pitchFamily="34" charset="0"/>
              </a:rPr>
              <a:t>(</a:t>
            </a:r>
            <a:r>
              <a:rPr lang="en-US" sz="1800" i="1" dirty="0" err="1">
                <a:latin typeface="Trebuchet MS" pitchFamily="34" charset="0"/>
              </a:rPr>
              <a:t>Akurasi</a:t>
            </a:r>
            <a:r>
              <a:rPr lang="en-US" sz="1800" i="1" dirty="0">
                <a:latin typeface="Trebuchet MS" pitchFamily="34" charset="0"/>
              </a:rPr>
              <a:t> </a:t>
            </a:r>
            <a:r>
              <a:rPr lang="en-US" sz="1800" i="1" dirty="0" err="1">
                <a:latin typeface="Trebuchet MS" pitchFamily="34" charset="0"/>
              </a:rPr>
              <a:t>tinggi</a:t>
            </a:r>
            <a:r>
              <a:rPr lang="en-US" sz="1800" i="1" dirty="0">
                <a:latin typeface="Trebuchet MS" pitchFamily="34" charset="0"/>
              </a:rPr>
              <a:t>, </a:t>
            </a:r>
            <a:r>
              <a:rPr lang="en-US" sz="1800" i="1" dirty="0" err="1">
                <a:latin typeface="Trebuchet MS" pitchFamily="34" charset="0"/>
              </a:rPr>
              <a:t>untuk</a:t>
            </a:r>
            <a:r>
              <a:rPr lang="en-US" sz="1800" i="1" dirty="0">
                <a:latin typeface="Trebuchet MS" pitchFamily="34" charset="0"/>
              </a:rPr>
              <a:t> lab)</a:t>
            </a:r>
          </a:p>
          <a:p>
            <a:pPr eaLnBrk="1" fontAlgn="auto" hangingPunct="1">
              <a:spcAft>
                <a:spcPts val="0"/>
              </a:spcAft>
              <a:buFont typeface="Wingdings" pitchFamily="2" charset="2"/>
              <a:buNone/>
              <a:defRPr/>
            </a:pPr>
            <a:r>
              <a:rPr lang="en-US" sz="2400" i="1" dirty="0">
                <a:latin typeface="Trebuchet MS" pitchFamily="34" charset="0"/>
              </a:rPr>
              <a:t>	3. Class 3 </a:t>
            </a:r>
            <a:r>
              <a:rPr lang="en-US" sz="1800" i="1" dirty="0">
                <a:latin typeface="Trebuchet MS" pitchFamily="34" charset="0"/>
              </a:rPr>
              <a:t>(</a:t>
            </a:r>
            <a:r>
              <a:rPr lang="en-US" sz="1800" i="1" dirty="0" err="1">
                <a:latin typeface="Trebuchet MS" pitchFamily="34" charset="0"/>
              </a:rPr>
              <a:t>Akurasi</a:t>
            </a:r>
            <a:r>
              <a:rPr lang="en-US" sz="1800" i="1" dirty="0">
                <a:latin typeface="Trebuchet MS" pitchFamily="34" charset="0"/>
              </a:rPr>
              <a:t> medium, </a:t>
            </a:r>
            <a:r>
              <a:rPr lang="en-US" sz="1800" i="1" dirty="0" err="1">
                <a:latin typeface="Trebuchet MS" pitchFamily="34" charset="0"/>
              </a:rPr>
              <a:t>timbangan</a:t>
            </a:r>
            <a:r>
              <a:rPr lang="en-US" sz="1800" i="1" dirty="0">
                <a:latin typeface="Trebuchet MS" pitchFamily="34" charset="0"/>
              </a:rPr>
              <a:t> </a:t>
            </a:r>
            <a:r>
              <a:rPr lang="en-US" sz="1800" i="1" dirty="0" err="1">
                <a:latin typeface="Trebuchet MS" pitchFamily="34" charset="0"/>
              </a:rPr>
              <a:t>untuk</a:t>
            </a:r>
            <a:r>
              <a:rPr lang="en-US" sz="1800" i="1" dirty="0">
                <a:latin typeface="Trebuchet MS" pitchFamily="34" charset="0"/>
              </a:rPr>
              <a:t> </a:t>
            </a:r>
            <a:r>
              <a:rPr lang="en-US" sz="1800" i="1" dirty="0" err="1">
                <a:latin typeface="Trebuchet MS" pitchFamily="34" charset="0"/>
              </a:rPr>
              <a:t>perdagangan</a:t>
            </a:r>
            <a:r>
              <a:rPr lang="en-US" sz="1800" i="1" dirty="0">
                <a:latin typeface="Trebuchet MS" pitchFamily="34" charset="0"/>
              </a:rPr>
              <a:t>)</a:t>
            </a:r>
          </a:p>
          <a:p>
            <a:pPr eaLnBrk="1" fontAlgn="auto" hangingPunct="1">
              <a:spcAft>
                <a:spcPts val="0"/>
              </a:spcAft>
              <a:buFont typeface="Wingdings" pitchFamily="2" charset="2"/>
              <a:buNone/>
              <a:defRPr/>
            </a:pPr>
            <a:r>
              <a:rPr lang="en-US" sz="2400" i="1" dirty="0">
                <a:latin typeface="Trebuchet MS" pitchFamily="34" charset="0"/>
              </a:rPr>
              <a:t>	4. Class 4</a:t>
            </a:r>
            <a:r>
              <a:rPr lang="en-US" sz="1800" i="1" dirty="0">
                <a:latin typeface="Trebuchet MS" pitchFamily="34" charset="0"/>
              </a:rPr>
              <a:t> (</a:t>
            </a:r>
            <a:r>
              <a:rPr lang="en-US" sz="1800" i="1" dirty="0" err="1">
                <a:latin typeface="Trebuchet MS" pitchFamily="34" charset="0"/>
              </a:rPr>
              <a:t>Akurasi</a:t>
            </a:r>
            <a:r>
              <a:rPr lang="en-US" sz="1800" i="1" dirty="0">
                <a:latin typeface="Trebuchet MS" pitchFamily="34" charset="0"/>
              </a:rPr>
              <a:t> </a:t>
            </a:r>
            <a:r>
              <a:rPr lang="en-US" sz="1800" i="1" dirty="0" err="1">
                <a:latin typeface="Trebuchet MS" pitchFamily="34" charset="0"/>
              </a:rPr>
              <a:t>kasar</a:t>
            </a:r>
            <a:r>
              <a:rPr lang="en-US" sz="1800" i="1" dirty="0">
                <a:latin typeface="Trebuchet MS" pitchFamily="34" charset="0"/>
              </a:rPr>
              <a:t>, </a:t>
            </a:r>
            <a:r>
              <a:rPr lang="en-US" sz="1800" i="1" dirty="0" err="1">
                <a:latin typeface="Trebuchet MS" pitchFamily="34" charset="0"/>
              </a:rPr>
              <a:t>misal</a:t>
            </a:r>
            <a:r>
              <a:rPr lang="en-US" sz="1800" i="1" dirty="0">
                <a:latin typeface="Trebuchet MS" pitchFamily="34" charset="0"/>
              </a:rPr>
              <a:t> </a:t>
            </a:r>
            <a:r>
              <a:rPr lang="en-US" sz="1800" i="1" dirty="0" err="1">
                <a:latin typeface="Trebuchet MS" pitchFamily="34" charset="0"/>
              </a:rPr>
              <a:t>timbangan</a:t>
            </a:r>
            <a:r>
              <a:rPr lang="en-US" sz="1800" i="1" dirty="0">
                <a:latin typeface="Trebuchet MS" pitchFamily="34" charset="0"/>
              </a:rPr>
              <a:t> </a:t>
            </a:r>
            <a:r>
              <a:rPr lang="en-US" sz="1800" i="1" dirty="0" err="1">
                <a:latin typeface="Trebuchet MS" pitchFamily="34" charset="0"/>
              </a:rPr>
              <a:t>mobil</a:t>
            </a:r>
            <a:r>
              <a:rPr lang="en-US" sz="1800" i="1" dirty="0">
                <a:latin typeface="Trebuchet MS" pitchFamily="34" charset="0"/>
              </a:rPr>
              <a:t>)</a:t>
            </a:r>
            <a:endParaRPr lang="en-US" sz="2400" dirty="0">
              <a:latin typeface="Trebuchet MS" pitchFamily="34" charset="0"/>
            </a:endParaRPr>
          </a:p>
        </p:txBody>
      </p:sp>
      <p:sp>
        <p:nvSpPr>
          <p:cNvPr id="4403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4038"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403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4040"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2" name="Rectangle 11"/>
          <p:cNvSpPr/>
          <p:nvPr/>
        </p:nvSpPr>
        <p:spPr>
          <a:xfrm>
            <a:off x="8686800" y="5181600"/>
            <a:ext cx="457200" cy="1676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4042" name="Picture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DE3DCEC-5179-47EC-9C2D-5978645AC600}"/>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E3FF00FE-7D97-4ED9-A157-7512FF98A9F9}"/>
              </a:ext>
            </a:extLst>
          </p:cNvPr>
          <p:cNvSpPr>
            <a:spLocks noGrp="1"/>
          </p:cNvSpPr>
          <p:nvPr>
            <p:ph type="sldNum" sz="quarter" idx="12"/>
          </p:nvPr>
        </p:nvSpPr>
        <p:spPr/>
        <p:txBody>
          <a:bodyPr/>
          <a:lstStyle/>
          <a:p>
            <a:pPr>
              <a:defRPr/>
            </a:pPr>
            <a:fld id="{9CFDE734-A677-43FA-B556-980ADA408821}" type="slidenum">
              <a:rPr lang="en-US" altLang="en-US" smtClean="0"/>
              <a:pPr>
                <a:defRPr/>
              </a:pPr>
              <a:t>29</a:t>
            </a:fld>
            <a:endParaRPr lang="en-US" altLang="en-US"/>
          </a:p>
        </p:txBody>
      </p:sp>
    </p:spTree>
    <p:extLst>
      <p:ext uri="{BB962C8B-B14F-4D97-AF65-F5344CB8AC3E}">
        <p14:creationId xmlns:p14="http://schemas.microsoft.com/office/powerpoint/2010/main" val="1942668292"/>
      </p:ext>
    </p:extLst>
  </p:cSld>
  <p:clrMapOvr>
    <a:masterClrMapping/>
  </p:clrMapOvr>
  <p:transition spd="slow">
    <p:pull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257800" y="1676400"/>
            <a:ext cx="3886200" cy="5181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24" name="Rectangle 2"/>
          <p:cNvSpPr>
            <a:spLocks noGrp="1" noChangeArrowheads="1"/>
          </p:cNvSpPr>
          <p:nvPr>
            <p:ph type="title"/>
          </p:nvPr>
        </p:nvSpPr>
        <p:spPr>
          <a:xfrm>
            <a:off x="2590800" y="228600"/>
            <a:ext cx="6248400" cy="1143000"/>
          </a:xfrm>
        </p:spPr>
        <p:txBody>
          <a:bodyPr/>
          <a:lstStyle/>
          <a:p>
            <a:pPr eaLnBrk="1" hangingPunct="1"/>
            <a:r>
              <a:rPr lang="en-US" altLang="id-ID" sz="4800" b="1">
                <a:ea typeface="MS PGothic" panose="020B0600070205080204" pitchFamily="34" charset="-128"/>
              </a:rPr>
              <a:t>Definisi KALIBRASI</a:t>
            </a:r>
            <a:endParaRPr lang="en-US" altLang="id-ID" sz="3200">
              <a:ea typeface="MS PGothic" panose="020B0600070205080204" pitchFamily="34" charset="-128"/>
              <a:sym typeface="Symbol" panose="05050102010706020507" pitchFamily="18" charset="2"/>
            </a:endParaRPr>
          </a:p>
        </p:txBody>
      </p:sp>
      <p:sp>
        <p:nvSpPr>
          <p:cNvPr id="7" name="Rectangle 6"/>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Connector 11"/>
          <p:cNvCxnSpPr/>
          <p:nvPr/>
        </p:nvCxnSpPr>
        <p:spPr>
          <a:xfrm rot="5400000">
            <a:off x="2590800" y="4267200"/>
            <a:ext cx="5181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28" name="Picture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28600" y="1676400"/>
            <a:ext cx="4572000" cy="4937125"/>
          </a:xfrm>
          <a:prstGeom prst="rect">
            <a:avLst/>
          </a:prstGeom>
        </p:spPr>
        <p:txBody>
          <a:bodyPr>
            <a:spAutoFit/>
          </a:bodyPr>
          <a:lstStyle/>
          <a:p>
            <a:pPr>
              <a:lnSpc>
                <a:spcPct val="160000"/>
              </a:lnSpc>
              <a:spcBef>
                <a:spcPct val="20000"/>
              </a:spcBef>
              <a:buClr>
                <a:schemeClr val="folHlink"/>
              </a:buClr>
              <a:buSzPct val="75000"/>
              <a:defRPr/>
            </a:pPr>
            <a:r>
              <a:rPr kumimoji="1" lang="en-US" sz="1600" b="1" noProof="1">
                <a:latin typeface="Book Antiqua" pitchFamily="18" charset="0"/>
              </a:rPr>
              <a:t>Serangkaian kegiatan untuk menetapkan hubungan,</a:t>
            </a:r>
          </a:p>
          <a:p>
            <a:pPr>
              <a:lnSpc>
                <a:spcPct val="160000"/>
              </a:lnSpc>
              <a:spcBef>
                <a:spcPct val="20000"/>
              </a:spcBef>
              <a:buClr>
                <a:schemeClr val="folHlink"/>
              </a:buClr>
              <a:buSzPct val="75000"/>
              <a:defRPr/>
            </a:pPr>
            <a:r>
              <a:rPr kumimoji="1" lang="en-US" sz="1600" b="1" noProof="1">
                <a:latin typeface="Book Antiqua" pitchFamily="18" charset="0"/>
              </a:rPr>
              <a:t> dalam kondisi tertentu, </a:t>
            </a:r>
          </a:p>
          <a:p>
            <a:pPr>
              <a:lnSpc>
                <a:spcPct val="160000"/>
              </a:lnSpc>
              <a:spcBef>
                <a:spcPct val="20000"/>
              </a:spcBef>
              <a:buClr>
                <a:schemeClr val="folHlink"/>
              </a:buClr>
              <a:buSzPct val="75000"/>
              <a:defRPr/>
            </a:pPr>
            <a:r>
              <a:rPr kumimoji="1" lang="en-US" sz="1600" b="1" noProof="1">
                <a:latin typeface="Book Antiqua" pitchFamily="18" charset="0"/>
              </a:rPr>
              <a:t>antara nilai suatu besaran </a:t>
            </a:r>
          </a:p>
          <a:p>
            <a:pPr>
              <a:lnSpc>
                <a:spcPct val="160000"/>
              </a:lnSpc>
              <a:spcBef>
                <a:spcPct val="20000"/>
              </a:spcBef>
              <a:buClr>
                <a:schemeClr val="folHlink"/>
              </a:buClr>
              <a:buSzPct val="75000"/>
              <a:defRPr/>
            </a:pPr>
            <a:r>
              <a:rPr kumimoji="1" lang="en-US" sz="1600" b="1" noProof="1">
                <a:latin typeface="Book Antiqua" pitchFamily="18" charset="0"/>
              </a:rPr>
              <a:t>yang ditunjukkan oleh peralatan ukur </a:t>
            </a:r>
          </a:p>
          <a:p>
            <a:pPr>
              <a:lnSpc>
                <a:spcPct val="160000"/>
              </a:lnSpc>
              <a:spcBef>
                <a:spcPct val="20000"/>
              </a:spcBef>
              <a:buClr>
                <a:schemeClr val="folHlink"/>
              </a:buClr>
              <a:buSzPct val="75000"/>
              <a:defRPr/>
            </a:pPr>
            <a:r>
              <a:rPr kumimoji="1" lang="en-US" sz="1600" b="1" noProof="1">
                <a:latin typeface="Book Antiqua" pitchFamily="18" charset="0"/>
              </a:rPr>
              <a:t>atau sistem pengukuran, </a:t>
            </a:r>
          </a:p>
          <a:p>
            <a:pPr>
              <a:lnSpc>
                <a:spcPct val="160000"/>
              </a:lnSpc>
              <a:spcBef>
                <a:spcPct val="20000"/>
              </a:spcBef>
              <a:buClr>
                <a:schemeClr val="folHlink"/>
              </a:buClr>
              <a:buSzPct val="75000"/>
              <a:defRPr/>
            </a:pPr>
            <a:r>
              <a:rPr kumimoji="1" lang="en-US" sz="1600" b="1" noProof="1">
                <a:latin typeface="Book Antiqua" pitchFamily="18" charset="0"/>
              </a:rPr>
              <a:t>atau nilai yang direpresentasikan oleh bahan ukur atau bahan acuan, </a:t>
            </a:r>
          </a:p>
          <a:p>
            <a:pPr>
              <a:lnSpc>
                <a:spcPct val="160000"/>
              </a:lnSpc>
              <a:spcBef>
                <a:spcPct val="20000"/>
              </a:spcBef>
              <a:buClr>
                <a:schemeClr val="folHlink"/>
              </a:buClr>
              <a:buSzPct val="75000"/>
              <a:defRPr/>
            </a:pPr>
            <a:r>
              <a:rPr kumimoji="1" lang="en-US" sz="1600" b="1" noProof="1">
                <a:latin typeface="Book Antiqua" pitchFamily="18" charset="0"/>
              </a:rPr>
              <a:t>dengan nilai terkait yang direalisasikan oleh standar </a:t>
            </a:r>
            <a:r>
              <a:rPr kumimoji="1" lang="en-US" sz="1400" b="1" noProof="1">
                <a:latin typeface="Book Antiqua" pitchFamily="18" charset="0"/>
              </a:rPr>
              <a:t>   </a:t>
            </a:r>
          </a:p>
          <a:p>
            <a:pPr marL="120650" indent="-120650" algn="r">
              <a:lnSpc>
                <a:spcPct val="160000"/>
              </a:lnSpc>
              <a:spcBef>
                <a:spcPct val="20000"/>
              </a:spcBef>
              <a:buClr>
                <a:schemeClr val="folHlink"/>
              </a:buClr>
              <a:buSzPct val="75000"/>
              <a:defRPr/>
            </a:pPr>
            <a:endParaRPr kumimoji="1" lang="id-ID" sz="1100" b="1" i="1" noProof="1">
              <a:latin typeface="Book Antiqua" pitchFamily="18" charset="0"/>
            </a:endParaRPr>
          </a:p>
          <a:p>
            <a:pPr marL="120650" indent="-120650" algn="r">
              <a:lnSpc>
                <a:spcPct val="160000"/>
              </a:lnSpc>
              <a:spcBef>
                <a:spcPct val="20000"/>
              </a:spcBef>
              <a:buClr>
                <a:schemeClr val="folHlink"/>
              </a:buClr>
              <a:buSzPct val="75000"/>
              <a:defRPr/>
            </a:pPr>
            <a:r>
              <a:rPr kumimoji="1" lang="en-US" sz="1100" b="1" i="1" noProof="1">
                <a:latin typeface="Book Antiqua" pitchFamily="18" charset="0"/>
              </a:rPr>
              <a:t>(Vocabulary of Basic and General Terms in Metrology – VIM 1993)</a:t>
            </a:r>
          </a:p>
        </p:txBody>
      </p:sp>
      <p:pic>
        <p:nvPicPr>
          <p:cNvPr id="4" name="Picture 3"/>
          <p:cNvPicPr>
            <a:picLocks noChangeAspect="1"/>
          </p:cNvPicPr>
          <p:nvPr/>
        </p:nvPicPr>
        <p:blipFill>
          <a:blip r:embed="rId3"/>
          <a:stretch>
            <a:fillRect/>
          </a:stretch>
        </p:blipFill>
        <p:spPr>
          <a:xfrm>
            <a:off x="5410200" y="1916113"/>
            <a:ext cx="3558191" cy="4678362"/>
          </a:xfrm>
          <a:prstGeom prst="rect">
            <a:avLst/>
          </a:prstGeom>
        </p:spPr>
      </p:pic>
      <p:sp>
        <p:nvSpPr>
          <p:cNvPr id="5" name="Oval 4"/>
          <p:cNvSpPr/>
          <p:nvPr/>
        </p:nvSpPr>
        <p:spPr>
          <a:xfrm>
            <a:off x="8522796" y="1725613"/>
            <a:ext cx="533400" cy="5334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282652" y="6199189"/>
            <a:ext cx="533400" cy="5334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37A10EA-71D6-4232-8814-36C3F45ECEEC}"/>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6" name="Slide Number Placeholder 5">
            <a:extLst>
              <a:ext uri="{FF2B5EF4-FFF2-40B4-BE49-F238E27FC236}">
                <a16:creationId xmlns:a16="http://schemas.microsoft.com/office/drawing/2014/main" id="{DDF83646-C747-418C-9330-0D2A38E7FF2D}"/>
              </a:ext>
            </a:extLst>
          </p:cNvPr>
          <p:cNvSpPr>
            <a:spLocks noGrp="1"/>
          </p:cNvSpPr>
          <p:nvPr>
            <p:ph type="sldNum" sz="quarter" idx="12"/>
          </p:nvPr>
        </p:nvSpPr>
        <p:spPr/>
        <p:txBody>
          <a:bodyPr/>
          <a:lstStyle/>
          <a:p>
            <a:pPr>
              <a:defRPr/>
            </a:pPr>
            <a:fld id="{9CFDE734-A677-43FA-B556-980ADA408821}" type="slidenum">
              <a:rPr lang="en-US" altLang="en-US" smtClean="0"/>
              <a:pPr>
                <a:defRPr/>
              </a:pPr>
              <a:t>3</a:t>
            </a:fld>
            <a:endParaRPr lang="en-US" altLang="en-US"/>
          </a:p>
        </p:txBody>
      </p:sp>
    </p:spTree>
    <p:extLst>
      <p:ext uri="{BB962C8B-B14F-4D97-AF65-F5344CB8AC3E}">
        <p14:creationId xmlns:p14="http://schemas.microsoft.com/office/powerpoint/2010/main" val="3980250045"/>
      </p:ext>
    </p:extLst>
  </p:cSld>
  <p:clrMapOvr>
    <a:masterClrMapping/>
  </p:clrMapOvr>
  <p:transition spd="slow">
    <p:pull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152400"/>
            <a:ext cx="8229600" cy="1143000"/>
          </a:xfrm>
        </p:spPr>
        <p:txBody>
          <a:bodyPr/>
          <a:lstStyle/>
          <a:p>
            <a:pPr eaLnBrk="1" hangingPunct="1"/>
            <a:r>
              <a:rPr lang="id-ID" altLang="en-US" b="1"/>
              <a:t>Timbangan Class 2</a:t>
            </a:r>
          </a:p>
        </p:txBody>
      </p:sp>
      <p:pic>
        <p:nvPicPr>
          <p:cNvPr id="45059" name="Picture 2" descr="E:\Doc.perusahaan\Doc. Perusahaan\PT. Mutiara\foto model kalibrasi\Massa\DSC0027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1066" b="6776"/>
          <a:stretch>
            <a:fillRect/>
          </a:stretch>
        </p:blipFill>
        <p:spPr>
          <a:xfrm>
            <a:off x="0" y="1600200"/>
            <a:ext cx="9144000" cy="5257800"/>
          </a:xfrm>
          <a:noFill/>
        </p:spPr>
      </p:pic>
      <p:pic>
        <p:nvPicPr>
          <p:cNvPr id="45060" name="Picture 10" descr="http://202.67.224.130/pdimage/26/2797626_batustandart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2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4BCFDAC-F725-4B13-8DBD-2BAD72EB5D4C}"/>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98F5EEA9-0E80-464E-A140-9E6BE50B908F}"/>
              </a:ext>
            </a:extLst>
          </p:cNvPr>
          <p:cNvSpPr>
            <a:spLocks noGrp="1"/>
          </p:cNvSpPr>
          <p:nvPr>
            <p:ph type="sldNum" sz="quarter" idx="12"/>
          </p:nvPr>
        </p:nvSpPr>
        <p:spPr/>
        <p:txBody>
          <a:bodyPr/>
          <a:lstStyle/>
          <a:p>
            <a:pPr>
              <a:defRPr/>
            </a:pPr>
            <a:fld id="{9CFDE734-A677-43FA-B556-980ADA408821}" type="slidenum">
              <a:rPr lang="en-US" altLang="en-US" smtClean="0"/>
              <a:pPr>
                <a:defRPr/>
              </a:pPr>
              <a:t>30</a:t>
            </a:fld>
            <a:endParaRPr lang="en-US" altLang="en-US"/>
          </a:p>
        </p:txBody>
      </p:sp>
    </p:spTree>
  </p:cSld>
  <p:clrMapOvr>
    <a:masterClrMapping/>
  </p:clrMapOvr>
  <p:transition spd="slow">
    <p:pull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2" descr="E:\Doc.perusahaan\Doc. Perusahaan\PT. Mutiara\foto model kalibrasi\Massa\DSC00275.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l="9573"/>
          <a:stretch>
            <a:fillRect/>
          </a:stretch>
        </p:blipFill>
        <p:spPr>
          <a:xfrm>
            <a:off x="2819400" y="1557291"/>
            <a:ext cx="6320118" cy="5327603"/>
          </a:xfrm>
          <a:noFill/>
        </p:spPr>
      </p:pic>
      <p:pic>
        <p:nvPicPr>
          <p:cNvPr id="46082" name="Picture 6" descr="https://alat2xukur.files.wordpress.com/2011/01/nautilus.jpg?w=304&amp;h=357"/>
          <p:cNvPicPr>
            <a:picLocks noChangeAspect="1" noChangeArrowheads="1"/>
          </p:cNvPicPr>
          <p:nvPr/>
        </p:nvPicPr>
        <p:blipFill>
          <a:blip r:embed="rId4">
            <a:extLst>
              <a:ext uri="{28A0092B-C50C-407E-A947-70E740481C1C}">
                <a14:useLocalDpi xmlns:a14="http://schemas.microsoft.com/office/drawing/2010/main" val="0"/>
              </a:ext>
            </a:extLst>
          </a:blip>
          <a:srcRect l="11629" r="6976" b="2222"/>
          <a:stretch>
            <a:fillRect/>
          </a:stretch>
        </p:blipFill>
        <p:spPr bwMode="auto">
          <a:xfrm>
            <a:off x="0" y="0"/>
            <a:ext cx="372931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itle 1"/>
          <p:cNvSpPr>
            <a:spLocks noGrp="1"/>
          </p:cNvSpPr>
          <p:nvPr>
            <p:ph type="title"/>
          </p:nvPr>
        </p:nvSpPr>
        <p:spPr>
          <a:xfrm>
            <a:off x="3852582" y="414291"/>
            <a:ext cx="5291418" cy="1143000"/>
          </a:xfrm>
        </p:spPr>
        <p:txBody>
          <a:bodyPr/>
          <a:lstStyle/>
          <a:p>
            <a:pPr eaLnBrk="1" hangingPunct="1"/>
            <a:r>
              <a:rPr lang="id-ID" altLang="en-US" dirty="0"/>
              <a:t>Timbangan Class 3</a:t>
            </a:r>
          </a:p>
        </p:txBody>
      </p:sp>
      <p:sp>
        <p:nvSpPr>
          <p:cNvPr id="2" name="Footer Placeholder 1">
            <a:extLst>
              <a:ext uri="{FF2B5EF4-FFF2-40B4-BE49-F238E27FC236}">
                <a16:creationId xmlns:a16="http://schemas.microsoft.com/office/drawing/2014/main" id="{E817E28C-2A47-43DF-A340-481E8F544002}"/>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6726E423-8766-48C3-9D47-4DCF37186304}"/>
              </a:ext>
            </a:extLst>
          </p:cNvPr>
          <p:cNvSpPr>
            <a:spLocks noGrp="1"/>
          </p:cNvSpPr>
          <p:nvPr>
            <p:ph type="sldNum" sz="quarter" idx="12"/>
          </p:nvPr>
        </p:nvSpPr>
        <p:spPr/>
        <p:txBody>
          <a:bodyPr/>
          <a:lstStyle/>
          <a:p>
            <a:pPr>
              <a:defRPr/>
            </a:pPr>
            <a:fld id="{9CFDE734-A677-43FA-B556-980ADA408821}" type="slidenum">
              <a:rPr lang="en-US" altLang="en-US" smtClean="0"/>
              <a:pPr>
                <a:defRPr/>
              </a:pPr>
              <a:t>31</a:t>
            </a:fld>
            <a:endParaRPr lang="en-US" altLang="en-US"/>
          </a:p>
        </p:txBody>
      </p:sp>
    </p:spTree>
  </p:cSld>
  <p:clrMapOvr>
    <a:masterClrMapping/>
  </p:clrMapOvr>
  <p:transition spd="slow">
    <p:pull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idx="1"/>
          </p:nvPr>
        </p:nvSpPr>
        <p:spPr>
          <a:xfrm>
            <a:off x="457200" y="609600"/>
            <a:ext cx="8229600" cy="6248400"/>
          </a:xfrm>
        </p:spPr>
        <p:txBody>
          <a:bodyPr rtlCol="0">
            <a:normAutofit fontScale="92500" lnSpcReduction="10000"/>
          </a:bodyPr>
          <a:lstStyle/>
          <a:p>
            <a:pPr marL="0" indent="0" eaLnBrk="1" fontAlgn="auto" hangingPunct="1">
              <a:lnSpc>
                <a:spcPct val="90000"/>
              </a:lnSpc>
              <a:spcAft>
                <a:spcPts val="0"/>
              </a:spcAft>
              <a:buNone/>
              <a:defRPr/>
            </a:pPr>
            <a:endParaRPr lang="en-US" sz="2400" dirty="0">
              <a:latin typeface="Trebuchet MS" pitchFamily="34" charset="0"/>
            </a:endParaRPr>
          </a:p>
          <a:p>
            <a:pPr marL="0" indent="0" eaLnBrk="1" fontAlgn="auto" hangingPunct="1">
              <a:lnSpc>
                <a:spcPct val="90000"/>
              </a:lnSpc>
              <a:spcAft>
                <a:spcPts val="0"/>
              </a:spcAft>
              <a:buNone/>
              <a:defRPr/>
            </a:pPr>
            <a:r>
              <a:rPr lang="en-US" sz="3000" b="1" dirty="0">
                <a:latin typeface="Trebuchet MS" pitchFamily="34" charset="0"/>
              </a:rPr>
              <a:t>JENIS-JENIS TIMBANGAN</a:t>
            </a:r>
          </a:p>
          <a:p>
            <a:pPr marL="0" indent="0" eaLnBrk="1" fontAlgn="auto" hangingPunct="1">
              <a:lnSpc>
                <a:spcPct val="90000"/>
              </a:lnSpc>
              <a:spcAft>
                <a:spcPts val="0"/>
              </a:spcAft>
              <a:buNone/>
              <a:defRPr/>
            </a:pPr>
            <a:endParaRPr lang="en-US" sz="2400" dirty="0">
              <a:latin typeface="Trebuchet MS" pitchFamily="34" charset="0"/>
            </a:endParaRPr>
          </a:p>
          <a:p>
            <a:pPr marL="0" indent="0" eaLnBrk="1" fontAlgn="auto" hangingPunct="1">
              <a:lnSpc>
                <a:spcPct val="90000"/>
              </a:lnSpc>
              <a:spcAft>
                <a:spcPts val="0"/>
              </a:spcAft>
              <a:buNone/>
              <a:defRPr/>
            </a:pPr>
            <a:endParaRPr lang="en-US" sz="2400" dirty="0">
              <a:latin typeface="Trebuchet MS" pitchFamily="34" charset="0"/>
            </a:endParaRPr>
          </a:p>
          <a:p>
            <a:pPr marL="0" indent="0" eaLnBrk="1" fontAlgn="auto" hangingPunct="1">
              <a:lnSpc>
                <a:spcPct val="90000"/>
              </a:lnSpc>
              <a:spcAft>
                <a:spcPts val="0"/>
              </a:spcAft>
              <a:buNone/>
              <a:defRPr/>
            </a:pPr>
            <a:r>
              <a:rPr lang="en-US" sz="2400" dirty="0" err="1">
                <a:latin typeface="Trebuchet MS" pitchFamily="34" charset="0"/>
              </a:rPr>
              <a:t>Berdasar</a:t>
            </a:r>
            <a:r>
              <a:rPr lang="en-US" sz="2400" dirty="0">
                <a:latin typeface="Trebuchet MS" pitchFamily="34" charset="0"/>
              </a:rPr>
              <a:t> </a:t>
            </a:r>
            <a:r>
              <a:rPr lang="en-US" sz="2400" dirty="0" err="1">
                <a:latin typeface="Trebuchet MS" pitchFamily="34" charset="0"/>
              </a:rPr>
              <a:t>prinsip</a:t>
            </a:r>
            <a:r>
              <a:rPr lang="en-US" sz="2400" dirty="0">
                <a:latin typeface="Trebuchet MS" pitchFamily="34" charset="0"/>
              </a:rPr>
              <a:t> </a:t>
            </a:r>
            <a:r>
              <a:rPr lang="en-US" sz="2400" dirty="0" err="1">
                <a:latin typeface="Trebuchet MS" pitchFamily="34" charset="0"/>
              </a:rPr>
              <a:t>kerjanya</a:t>
            </a:r>
            <a:r>
              <a:rPr lang="en-US" sz="2400" dirty="0">
                <a:latin typeface="Trebuchet MS" pitchFamily="34" charset="0"/>
              </a:rPr>
              <a:t> </a:t>
            </a:r>
            <a:r>
              <a:rPr lang="en-US" sz="2400" dirty="0" err="1">
                <a:latin typeface="Trebuchet MS" pitchFamily="34" charset="0"/>
              </a:rPr>
              <a:t>timbangan</a:t>
            </a:r>
            <a:r>
              <a:rPr lang="en-US" sz="2400" dirty="0">
                <a:latin typeface="Trebuchet MS" pitchFamily="34" charset="0"/>
              </a:rPr>
              <a:t> </a:t>
            </a:r>
            <a:r>
              <a:rPr lang="en-US" sz="2400" dirty="0" err="1">
                <a:latin typeface="Trebuchet MS" pitchFamily="34" charset="0"/>
              </a:rPr>
              <a:t>dibagi</a:t>
            </a:r>
            <a:r>
              <a:rPr lang="en-US" sz="2400" dirty="0">
                <a:latin typeface="Trebuchet MS" pitchFamily="34" charset="0"/>
              </a:rPr>
              <a:t> </a:t>
            </a:r>
            <a:r>
              <a:rPr lang="en-US" sz="2400" dirty="0" err="1">
                <a:latin typeface="Trebuchet MS" pitchFamily="34" charset="0"/>
              </a:rPr>
              <a:t>menjadi</a:t>
            </a:r>
            <a:r>
              <a:rPr lang="en-US" sz="2400" dirty="0">
                <a:latin typeface="Trebuchet MS" pitchFamily="34" charset="0"/>
              </a:rPr>
              <a:t> 3 </a:t>
            </a:r>
            <a:r>
              <a:rPr lang="en-US" sz="2400" dirty="0" err="1">
                <a:latin typeface="Trebuchet MS" pitchFamily="34" charset="0"/>
              </a:rPr>
              <a:t>jenis</a:t>
            </a:r>
            <a:r>
              <a:rPr lang="en-US" sz="2400" dirty="0">
                <a:latin typeface="Trebuchet MS" pitchFamily="34" charset="0"/>
              </a:rPr>
              <a:t>, </a:t>
            </a:r>
            <a:r>
              <a:rPr lang="en-US" sz="2400" dirty="0" err="1">
                <a:latin typeface="Trebuchet MS" pitchFamily="34" charset="0"/>
              </a:rPr>
              <a:t>yaitu</a:t>
            </a:r>
            <a:r>
              <a:rPr lang="en-US" sz="2400" dirty="0">
                <a:latin typeface="Trebuchet MS" pitchFamily="34" charset="0"/>
              </a:rPr>
              <a:t>:</a:t>
            </a:r>
          </a:p>
          <a:p>
            <a:pPr eaLnBrk="1" fontAlgn="auto" hangingPunct="1">
              <a:lnSpc>
                <a:spcPct val="90000"/>
              </a:lnSpc>
              <a:spcAft>
                <a:spcPts val="0"/>
              </a:spcAft>
              <a:defRPr/>
            </a:pPr>
            <a:endParaRPr lang="en-US" sz="2400" dirty="0">
              <a:latin typeface="Trebuchet MS" pitchFamily="34" charset="0"/>
            </a:endParaRPr>
          </a:p>
          <a:p>
            <a:pPr eaLnBrk="1" fontAlgn="auto" hangingPunct="1">
              <a:lnSpc>
                <a:spcPct val="90000"/>
              </a:lnSpc>
              <a:spcAft>
                <a:spcPts val="0"/>
              </a:spcAft>
              <a:buFont typeface="Wingdings" pitchFamily="2" charset="2"/>
              <a:buNone/>
              <a:defRPr/>
            </a:pPr>
            <a:r>
              <a:rPr lang="en-US" sz="2400" dirty="0">
                <a:latin typeface="Trebuchet MS" pitchFamily="34" charset="0"/>
              </a:rPr>
              <a:t>	1. </a:t>
            </a:r>
            <a:r>
              <a:rPr lang="en-US" sz="2400" dirty="0" err="1">
                <a:latin typeface="Trebuchet MS" pitchFamily="34" charset="0"/>
              </a:rPr>
              <a:t>Timbangan</a:t>
            </a:r>
            <a:r>
              <a:rPr lang="en-US" sz="2400" dirty="0">
                <a:latin typeface="Trebuchet MS" pitchFamily="34" charset="0"/>
              </a:rPr>
              <a:t> </a:t>
            </a:r>
            <a:r>
              <a:rPr lang="en-US" sz="2400" dirty="0" err="1">
                <a:latin typeface="Trebuchet MS" pitchFamily="34" charset="0"/>
              </a:rPr>
              <a:t>Mekanik</a:t>
            </a:r>
            <a:r>
              <a:rPr lang="en-US" sz="2400" dirty="0">
                <a:latin typeface="Trebuchet MS" pitchFamily="34" charset="0"/>
              </a:rPr>
              <a:t> (mechanical balance)</a:t>
            </a:r>
          </a:p>
          <a:p>
            <a:pPr eaLnBrk="1" fontAlgn="auto" hangingPunct="1">
              <a:lnSpc>
                <a:spcPct val="90000"/>
              </a:lnSpc>
              <a:spcAft>
                <a:spcPts val="0"/>
              </a:spcAft>
              <a:buFont typeface="Wingdings" pitchFamily="2" charset="2"/>
              <a:buNone/>
              <a:defRPr/>
            </a:pPr>
            <a:r>
              <a:rPr lang="en-US" sz="2400" dirty="0">
                <a:latin typeface="Trebuchet MS" pitchFamily="34" charset="0"/>
              </a:rPr>
              <a:t>	     </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sama</a:t>
            </a:r>
            <a:r>
              <a:rPr lang="en-US" sz="2000" dirty="0">
                <a:latin typeface="Trebuchet MS" pitchFamily="34" charset="0"/>
              </a:rPr>
              <a:t> </a:t>
            </a:r>
            <a:r>
              <a:rPr lang="en-US" sz="2000" dirty="0" err="1">
                <a:latin typeface="Trebuchet MS" pitchFamily="34" charset="0"/>
              </a:rPr>
              <a:t>lengan</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dua</a:t>
            </a:r>
            <a:r>
              <a:rPr lang="en-US" sz="2000" dirty="0">
                <a:latin typeface="Trebuchet MS" pitchFamily="34" charset="0"/>
              </a:rPr>
              <a:t> pan </a:t>
            </a:r>
            <a:r>
              <a:rPr lang="en-US" sz="2000" dirty="0" err="1">
                <a:latin typeface="Trebuchet MS" pitchFamily="34" charset="0"/>
              </a:rPr>
              <a:t>dengan</a:t>
            </a:r>
            <a:r>
              <a:rPr lang="en-US" sz="2000" dirty="0">
                <a:latin typeface="Trebuchet MS" pitchFamily="34" charset="0"/>
              </a:rPr>
              <a:t> </a:t>
            </a:r>
            <a:r>
              <a:rPr lang="en-US" sz="2000" dirty="0" err="1">
                <a:latin typeface="Trebuchet MS" pitchFamily="34" charset="0"/>
              </a:rPr>
              <a:t>tiga</a:t>
            </a:r>
            <a:endParaRPr lang="en-US" sz="2000" dirty="0">
              <a:latin typeface="Trebuchet MS" pitchFamily="34" charset="0"/>
            </a:endParaRPr>
          </a:p>
          <a:p>
            <a:pPr eaLnBrk="1" fontAlgn="auto" hangingPunct="1">
              <a:lnSpc>
                <a:spcPct val="90000"/>
              </a:lnSpc>
              <a:spcAft>
                <a:spcPts val="0"/>
              </a:spcAft>
              <a:buFont typeface="Wingdings" pitchFamily="2" charset="2"/>
              <a:buNone/>
              <a:defRPr/>
            </a:pPr>
            <a:r>
              <a:rPr lang="en-US" sz="2000" dirty="0">
                <a:latin typeface="Trebuchet MS" pitchFamily="34" charset="0"/>
              </a:rPr>
              <a:t>		 </a:t>
            </a:r>
            <a:r>
              <a:rPr lang="en-US" sz="2000" dirty="0" err="1">
                <a:latin typeface="Trebuchet MS" pitchFamily="34" charset="0"/>
              </a:rPr>
              <a:t>mata</a:t>
            </a:r>
            <a:r>
              <a:rPr lang="en-US" sz="2000" dirty="0">
                <a:latin typeface="Trebuchet MS" pitchFamily="34" charset="0"/>
              </a:rPr>
              <a:t> </a:t>
            </a:r>
            <a:r>
              <a:rPr lang="en-US" sz="2000" dirty="0" err="1">
                <a:latin typeface="Trebuchet MS" pitchFamily="34" charset="0"/>
              </a:rPr>
              <a:t>pisau</a:t>
            </a:r>
            <a:r>
              <a:rPr lang="en-US" sz="2000" dirty="0">
                <a:latin typeface="Trebuchet MS" pitchFamily="34" charset="0"/>
              </a:rPr>
              <a:t>)</a:t>
            </a:r>
          </a:p>
          <a:p>
            <a:pPr eaLnBrk="1" fontAlgn="auto" hangingPunct="1">
              <a:lnSpc>
                <a:spcPct val="90000"/>
              </a:lnSpc>
              <a:spcAft>
                <a:spcPts val="0"/>
              </a:spcAft>
              <a:buFont typeface="Wingdings" pitchFamily="2" charset="2"/>
              <a:buNone/>
              <a:defRPr/>
            </a:pPr>
            <a:r>
              <a:rPr lang="en-US" sz="2000" dirty="0">
                <a:latin typeface="Trebuchet MS" pitchFamily="34" charset="0"/>
              </a:rPr>
              <a:t>	      -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satu</a:t>
            </a:r>
            <a:r>
              <a:rPr lang="en-US" sz="2000" dirty="0">
                <a:latin typeface="Trebuchet MS" pitchFamily="34" charset="0"/>
              </a:rPr>
              <a:t> pan </a:t>
            </a:r>
            <a:r>
              <a:rPr lang="en-US" sz="2000" dirty="0" err="1">
                <a:latin typeface="Trebuchet MS" pitchFamily="34" charset="0"/>
              </a:rPr>
              <a:t>dengan</a:t>
            </a:r>
            <a:r>
              <a:rPr lang="en-US" sz="2000" dirty="0">
                <a:latin typeface="Trebuchet MS" pitchFamily="34" charset="0"/>
              </a:rPr>
              <a:t> </a:t>
            </a:r>
            <a:r>
              <a:rPr lang="en-US" sz="2000" dirty="0" err="1">
                <a:latin typeface="Trebuchet MS" pitchFamily="34" charset="0"/>
              </a:rPr>
              <a:t>beban</a:t>
            </a:r>
            <a:r>
              <a:rPr lang="en-US" sz="2000" dirty="0">
                <a:latin typeface="Trebuchet MS" pitchFamily="34" charset="0"/>
              </a:rPr>
              <a:t> </a:t>
            </a:r>
            <a:r>
              <a:rPr lang="en-US" sz="2000" dirty="0" err="1">
                <a:latin typeface="Trebuchet MS" pitchFamily="34" charset="0"/>
              </a:rPr>
              <a:t>tetap</a:t>
            </a:r>
            <a:r>
              <a:rPr lang="en-US" sz="2000" dirty="0">
                <a:latin typeface="Trebuchet MS" pitchFamily="34" charset="0"/>
              </a:rPr>
              <a:t> </a:t>
            </a:r>
            <a:r>
              <a:rPr lang="en-US" sz="2000" dirty="0" err="1">
                <a:latin typeface="Trebuchet MS" pitchFamily="34" charset="0"/>
              </a:rPr>
              <a:t>dan</a:t>
            </a:r>
            <a:r>
              <a:rPr lang="en-US" sz="2000" dirty="0">
                <a:latin typeface="Trebuchet MS" pitchFamily="34" charset="0"/>
              </a:rPr>
              <a:t> </a:t>
            </a:r>
            <a:r>
              <a:rPr lang="en-US" sz="2000" dirty="0" err="1">
                <a:latin typeface="Trebuchet MS" pitchFamily="34" charset="0"/>
              </a:rPr>
              <a:t>memiliki</a:t>
            </a:r>
            <a:r>
              <a:rPr lang="en-US" sz="2000" dirty="0">
                <a:latin typeface="Trebuchet MS" pitchFamily="34" charset="0"/>
              </a:rPr>
              <a:t> 2 </a:t>
            </a:r>
          </a:p>
          <a:p>
            <a:pPr eaLnBrk="1" fontAlgn="auto" hangingPunct="1">
              <a:lnSpc>
                <a:spcPct val="90000"/>
              </a:lnSpc>
              <a:spcAft>
                <a:spcPts val="0"/>
              </a:spcAft>
              <a:buFont typeface="Wingdings" pitchFamily="2" charset="2"/>
              <a:buNone/>
              <a:defRPr/>
            </a:pPr>
            <a:r>
              <a:rPr lang="en-US" sz="2000" dirty="0">
                <a:latin typeface="Trebuchet MS" pitchFamily="34" charset="0"/>
              </a:rPr>
              <a:t>		 </a:t>
            </a:r>
            <a:r>
              <a:rPr lang="en-US" sz="2000" dirty="0" err="1">
                <a:latin typeface="Trebuchet MS" pitchFamily="34" charset="0"/>
              </a:rPr>
              <a:t>mata</a:t>
            </a:r>
            <a:r>
              <a:rPr lang="en-US" sz="2000" dirty="0">
                <a:latin typeface="Trebuchet MS" pitchFamily="34" charset="0"/>
              </a:rPr>
              <a:t> </a:t>
            </a:r>
            <a:r>
              <a:rPr lang="en-US" sz="2000" dirty="0" err="1">
                <a:latin typeface="Trebuchet MS" pitchFamily="34" charset="0"/>
              </a:rPr>
              <a:t>pisau</a:t>
            </a:r>
            <a:endParaRPr lang="en-US" sz="2000" dirty="0">
              <a:latin typeface="Trebuchet MS" pitchFamily="34" charset="0"/>
            </a:endParaRPr>
          </a:p>
          <a:p>
            <a:pPr eaLnBrk="1" fontAlgn="auto" hangingPunct="1">
              <a:lnSpc>
                <a:spcPct val="90000"/>
              </a:lnSpc>
              <a:spcAft>
                <a:spcPts val="0"/>
              </a:spcAft>
              <a:buFont typeface="Wingdings" pitchFamily="2" charset="2"/>
              <a:buNone/>
              <a:defRPr/>
            </a:pPr>
            <a:r>
              <a:rPr lang="en-US" sz="2000" dirty="0">
                <a:latin typeface="Trebuchet MS" pitchFamily="34" charset="0"/>
              </a:rPr>
              <a:t>	      -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satu</a:t>
            </a:r>
            <a:r>
              <a:rPr lang="en-US" sz="2000" dirty="0">
                <a:latin typeface="Trebuchet MS" pitchFamily="34" charset="0"/>
              </a:rPr>
              <a:t> pan </a:t>
            </a:r>
            <a:r>
              <a:rPr lang="en-US" sz="2000" dirty="0" err="1">
                <a:latin typeface="Trebuchet MS" pitchFamily="34" charset="0"/>
              </a:rPr>
              <a:t>dengan</a:t>
            </a:r>
            <a:r>
              <a:rPr lang="en-US" sz="2000" dirty="0">
                <a:latin typeface="Trebuchet MS" pitchFamily="34" charset="0"/>
              </a:rPr>
              <a:t> </a:t>
            </a:r>
            <a:r>
              <a:rPr lang="en-US" sz="2000" dirty="0" err="1">
                <a:latin typeface="Trebuchet MS" pitchFamily="34" charset="0"/>
              </a:rPr>
              <a:t>beban</a:t>
            </a:r>
            <a:r>
              <a:rPr lang="en-US" sz="2000" dirty="0">
                <a:latin typeface="Trebuchet MS" pitchFamily="34" charset="0"/>
              </a:rPr>
              <a:t> </a:t>
            </a:r>
            <a:r>
              <a:rPr lang="en-US" sz="2000" dirty="0" err="1">
                <a:latin typeface="Trebuchet MS" pitchFamily="34" charset="0"/>
              </a:rPr>
              <a:t>geser</a:t>
            </a:r>
            <a:endParaRPr lang="en-US" sz="2000" dirty="0">
              <a:latin typeface="Trebuchet MS" pitchFamily="34" charset="0"/>
            </a:endParaRPr>
          </a:p>
          <a:p>
            <a:pPr eaLnBrk="1" fontAlgn="auto" hangingPunct="1">
              <a:lnSpc>
                <a:spcPct val="90000"/>
              </a:lnSpc>
              <a:spcAft>
                <a:spcPts val="0"/>
              </a:spcAft>
              <a:buFont typeface="Wingdings" pitchFamily="2" charset="2"/>
              <a:buNone/>
              <a:defRPr/>
            </a:pPr>
            <a:endParaRPr lang="en-US" sz="2000" dirty="0">
              <a:latin typeface="Trebuchet MS" pitchFamily="34" charset="0"/>
            </a:endParaRPr>
          </a:p>
          <a:p>
            <a:pPr eaLnBrk="1" fontAlgn="auto" hangingPunct="1">
              <a:lnSpc>
                <a:spcPct val="90000"/>
              </a:lnSpc>
              <a:spcAft>
                <a:spcPts val="0"/>
              </a:spcAft>
              <a:buFont typeface="Wingdings" pitchFamily="2" charset="2"/>
              <a:buNone/>
              <a:defRPr/>
            </a:pPr>
            <a:r>
              <a:rPr lang="en-US" sz="2400" dirty="0">
                <a:latin typeface="Trebuchet MS" pitchFamily="34" charset="0"/>
              </a:rPr>
              <a:t>	2. </a:t>
            </a:r>
            <a:r>
              <a:rPr lang="en-US" sz="2400" dirty="0" err="1">
                <a:latin typeface="Trebuchet MS" pitchFamily="34" charset="0"/>
              </a:rPr>
              <a:t>Timbangan</a:t>
            </a:r>
            <a:r>
              <a:rPr lang="en-US" sz="2400" dirty="0">
                <a:latin typeface="Trebuchet MS" pitchFamily="34" charset="0"/>
              </a:rPr>
              <a:t> </a:t>
            </a:r>
            <a:r>
              <a:rPr lang="en-US" sz="2400" dirty="0" err="1">
                <a:latin typeface="Trebuchet MS" pitchFamily="34" charset="0"/>
              </a:rPr>
              <a:t>Elektronik</a:t>
            </a:r>
            <a:r>
              <a:rPr lang="en-US" sz="2400" dirty="0">
                <a:latin typeface="Trebuchet MS" pitchFamily="34" charset="0"/>
              </a:rPr>
              <a:t> (electronic balance)</a:t>
            </a:r>
            <a:endParaRPr lang="en-US" sz="1800" dirty="0">
              <a:latin typeface="Trebuchet MS" pitchFamily="34" charset="0"/>
            </a:endParaRPr>
          </a:p>
          <a:p>
            <a:pPr eaLnBrk="1" fontAlgn="auto" hangingPunct="1">
              <a:lnSpc>
                <a:spcPct val="90000"/>
              </a:lnSpc>
              <a:spcAft>
                <a:spcPts val="0"/>
              </a:spcAft>
              <a:buFont typeface="Wingdings" pitchFamily="2" charset="2"/>
              <a:buNone/>
              <a:defRPr/>
            </a:pPr>
            <a:r>
              <a:rPr lang="en-US" sz="2400" dirty="0">
                <a:latin typeface="Trebuchet MS" pitchFamily="34" charset="0"/>
              </a:rPr>
              <a:t>	</a:t>
            </a:r>
          </a:p>
          <a:p>
            <a:pPr eaLnBrk="1" fontAlgn="auto" hangingPunct="1">
              <a:lnSpc>
                <a:spcPct val="90000"/>
              </a:lnSpc>
              <a:spcAft>
                <a:spcPts val="0"/>
              </a:spcAft>
              <a:buFont typeface="Wingdings" pitchFamily="2" charset="2"/>
              <a:buNone/>
              <a:defRPr/>
            </a:pPr>
            <a:r>
              <a:rPr lang="en-US" sz="2400" dirty="0">
                <a:latin typeface="Trebuchet MS" pitchFamily="34" charset="0"/>
              </a:rPr>
              <a:t>	3. </a:t>
            </a:r>
            <a:r>
              <a:rPr lang="en-US" sz="2400" dirty="0" err="1">
                <a:latin typeface="Trebuchet MS" pitchFamily="34" charset="0"/>
              </a:rPr>
              <a:t>Komparator</a:t>
            </a:r>
            <a:r>
              <a:rPr lang="en-US" sz="2400" dirty="0">
                <a:latin typeface="Trebuchet MS" pitchFamily="34" charset="0"/>
              </a:rPr>
              <a:t> Massa (mass comparator)</a:t>
            </a:r>
            <a:endParaRPr lang="en-US" sz="1800" dirty="0">
              <a:latin typeface="Trebuchet MS" pitchFamily="34" charset="0"/>
            </a:endParaRPr>
          </a:p>
          <a:p>
            <a:pPr eaLnBrk="1" fontAlgn="auto" hangingPunct="1">
              <a:lnSpc>
                <a:spcPct val="90000"/>
              </a:lnSpc>
              <a:spcAft>
                <a:spcPts val="0"/>
              </a:spcAft>
              <a:buFont typeface="Wingdings" pitchFamily="2" charset="2"/>
              <a:buNone/>
              <a:defRPr/>
            </a:pPr>
            <a:r>
              <a:rPr lang="en-US" sz="2400" dirty="0">
                <a:latin typeface="Trebuchet MS" pitchFamily="34" charset="0"/>
              </a:rPr>
              <a:t>	</a:t>
            </a:r>
          </a:p>
          <a:p>
            <a:pPr eaLnBrk="1" fontAlgn="auto" hangingPunct="1">
              <a:lnSpc>
                <a:spcPct val="90000"/>
              </a:lnSpc>
              <a:spcAft>
                <a:spcPts val="0"/>
              </a:spcAft>
              <a:buFont typeface="Wingdings" pitchFamily="2" charset="2"/>
              <a:buNone/>
              <a:defRPr/>
            </a:pPr>
            <a:endParaRPr lang="en-US" sz="2400" dirty="0">
              <a:latin typeface="Trebuchet MS" pitchFamily="34" charset="0"/>
            </a:endParaRPr>
          </a:p>
        </p:txBody>
      </p:sp>
      <p:sp>
        <p:nvSpPr>
          <p:cNvPr id="4710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7108"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710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7110"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0" name="Rectangle 9"/>
          <p:cNvSpPr/>
          <p:nvPr/>
        </p:nvSpPr>
        <p:spPr>
          <a:xfrm>
            <a:off x="0" y="1524000"/>
            <a:ext cx="6858000" cy="4603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8686800" y="4572000"/>
            <a:ext cx="457200" cy="228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9EE02F8E-16CC-4B28-AC9E-8B0FA41A7CFA}"/>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0FB5D108-1898-4AC0-A8BE-48395936D88F}"/>
              </a:ext>
            </a:extLst>
          </p:cNvPr>
          <p:cNvSpPr>
            <a:spLocks noGrp="1"/>
          </p:cNvSpPr>
          <p:nvPr>
            <p:ph type="sldNum" sz="quarter" idx="12"/>
          </p:nvPr>
        </p:nvSpPr>
        <p:spPr/>
        <p:txBody>
          <a:bodyPr/>
          <a:lstStyle/>
          <a:p>
            <a:pPr>
              <a:defRPr/>
            </a:pPr>
            <a:fld id="{9CFDE734-A677-43FA-B556-980ADA408821}" type="slidenum">
              <a:rPr lang="en-US" altLang="en-US" smtClean="0"/>
              <a:pPr>
                <a:defRPr/>
              </a:pPr>
              <a:t>32</a:t>
            </a:fld>
            <a:endParaRPr lang="en-US" altLang="en-US"/>
          </a:p>
        </p:txBody>
      </p:sp>
    </p:spTree>
  </p:cSld>
  <p:clrMapOvr>
    <a:masterClrMapping/>
  </p:clrMapOvr>
  <p:transition spd="slow">
    <p:pull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idx="1"/>
          </p:nvPr>
        </p:nvSpPr>
        <p:spPr>
          <a:xfrm>
            <a:off x="457200" y="457200"/>
            <a:ext cx="8229600" cy="5410200"/>
          </a:xfrm>
        </p:spPr>
        <p:txBody>
          <a:bodyPr/>
          <a:lstStyle/>
          <a:p>
            <a:pPr marL="609600" indent="-609600" eaLnBrk="1" hangingPunct="1">
              <a:buClr>
                <a:schemeClr val="tx1"/>
              </a:buClr>
              <a:buSzPct val="95000"/>
              <a:buFont typeface="Wingdings" panose="05000000000000000000" pitchFamily="2" charset="2"/>
              <a:buNone/>
            </a:pPr>
            <a:r>
              <a:rPr lang="en-US" altLang="en-US" sz="2800" dirty="0">
                <a:latin typeface="Trebuchet MS" panose="020B0603020202020204" pitchFamily="34" charset="0"/>
              </a:rPr>
              <a:t>1. TIMBANGAN MEKANIK</a:t>
            </a:r>
          </a:p>
          <a:p>
            <a:pPr marL="609600" indent="-609600" eaLnBrk="1" hangingPunct="1">
              <a:buClr>
                <a:schemeClr val="tx1"/>
              </a:buClr>
              <a:buSzPct val="95000"/>
              <a:buFont typeface="Wingdings" panose="05000000000000000000" pitchFamily="2" charset="2"/>
              <a:buNone/>
            </a:pPr>
            <a:endParaRPr lang="en-US" altLang="en-US" sz="2800" dirty="0">
              <a:latin typeface="Trebuchet MS" panose="020B0603020202020204" pitchFamily="34" charset="0"/>
            </a:endParaRPr>
          </a:p>
          <a:p>
            <a:pPr marL="0" indent="0" eaLnBrk="1" hangingPunct="1">
              <a:buClr>
                <a:schemeClr val="tx1"/>
              </a:buClr>
              <a:buSzPct val="95000"/>
              <a:buNone/>
            </a:pPr>
            <a:r>
              <a:rPr lang="en-US" altLang="en-US" sz="2400" dirty="0">
                <a:latin typeface="Trebuchet MS" panose="020B0603020202020204" pitchFamily="34" charset="0"/>
              </a:rPr>
              <a:t>1.1	</a:t>
            </a:r>
            <a:r>
              <a:rPr lang="en-US" altLang="en-US" sz="2400" dirty="0" err="1">
                <a:latin typeface="Trebuchet MS" panose="020B0603020202020204" pitchFamily="34" charset="0"/>
              </a:rPr>
              <a:t>Timbangan</a:t>
            </a:r>
            <a:r>
              <a:rPr lang="en-US" altLang="en-US" sz="2400" dirty="0">
                <a:latin typeface="Trebuchet MS" panose="020B0603020202020204" pitchFamily="34" charset="0"/>
              </a:rPr>
              <a:t> </a:t>
            </a:r>
            <a:r>
              <a:rPr lang="en-US" altLang="en-US" sz="2400" dirty="0" err="1">
                <a:latin typeface="Trebuchet MS" panose="020B0603020202020204" pitchFamily="34" charset="0"/>
              </a:rPr>
              <a:t>Sama</a:t>
            </a:r>
            <a:r>
              <a:rPr lang="en-US" altLang="en-US" sz="2400" dirty="0">
                <a:latin typeface="Trebuchet MS" panose="020B0603020202020204" pitchFamily="34" charset="0"/>
              </a:rPr>
              <a:t> </a:t>
            </a:r>
            <a:r>
              <a:rPr lang="en-US" altLang="en-US" sz="2400" dirty="0" err="1">
                <a:latin typeface="Trebuchet MS" panose="020B0603020202020204" pitchFamily="34" charset="0"/>
              </a:rPr>
              <a:t>Lengan</a:t>
            </a:r>
            <a:endParaRPr lang="en-US" altLang="en-US" sz="2400" dirty="0">
              <a:latin typeface="Trebuchet MS" panose="020B0603020202020204" pitchFamily="34" charset="0"/>
            </a:endParaRPr>
          </a:p>
          <a:p>
            <a:pPr marL="896938" indent="0" eaLnBrk="1" hangingPunct="1">
              <a:buFont typeface="Wingdings" panose="05000000000000000000" pitchFamily="2" charset="2"/>
              <a:buNone/>
            </a:pPr>
            <a:r>
              <a:rPr lang="en-US" altLang="en-US" sz="2400" dirty="0">
                <a:latin typeface="Trebuchet MS" panose="020B0603020202020204" pitchFamily="34" charset="0"/>
              </a:rPr>
              <a:t>	</a:t>
            </a:r>
            <a:r>
              <a:rPr lang="en-US" altLang="en-US" sz="2400" dirty="0" err="1">
                <a:latin typeface="Trebuchet MS" panose="020B0603020202020204" pitchFamily="34" charset="0"/>
              </a:rPr>
              <a:t>Timbangan</a:t>
            </a:r>
            <a:r>
              <a:rPr lang="en-US" altLang="en-US" sz="2400" dirty="0">
                <a:latin typeface="Trebuchet MS" panose="020B0603020202020204" pitchFamily="34" charset="0"/>
              </a:rPr>
              <a:t> </a:t>
            </a:r>
            <a:r>
              <a:rPr lang="en-US" altLang="en-US" sz="2400" dirty="0" err="1">
                <a:latin typeface="Trebuchet MS" panose="020B0603020202020204" pitchFamily="34" charset="0"/>
              </a:rPr>
              <a:t>ini</a:t>
            </a:r>
            <a:r>
              <a:rPr lang="en-US" altLang="en-US" sz="2400" dirty="0">
                <a:latin typeface="Trebuchet MS" panose="020B0603020202020204" pitchFamily="34" charset="0"/>
              </a:rPr>
              <a:t> </a:t>
            </a:r>
            <a:r>
              <a:rPr lang="en-US" altLang="en-US" sz="2400" dirty="0" err="1">
                <a:latin typeface="Trebuchet MS" panose="020B0603020202020204" pitchFamily="34" charset="0"/>
              </a:rPr>
              <a:t>disebut</a:t>
            </a:r>
            <a:r>
              <a:rPr lang="en-US" altLang="en-US" sz="2400" dirty="0">
                <a:latin typeface="Trebuchet MS" panose="020B0603020202020204" pitchFamily="34" charset="0"/>
              </a:rPr>
              <a:t> </a:t>
            </a:r>
            <a:r>
              <a:rPr lang="en-US" altLang="en-US" sz="2400" dirty="0" err="1">
                <a:latin typeface="Trebuchet MS" panose="020B0603020202020204" pitchFamily="34" charset="0"/>
              </a:rPr>
              <a:t>juga</a:t>
            </a:r>
            <a:r>
              <a:rPr lang="en-US" altLang="en-US" sz="2400" dirty="0">
                <a:latin typeface="Trebuchet MS" panose="020B0603020202020204" pitchFamily="34" charset="0"/>
              </a:rPr>
              <a:t> </a:t>
            </a:r>
            <a:r>
              <a:rPr lang="en-US" altLang="en-US" sz="2400" dirty="0" err="1">
                <a:latin typeface="Trebuchet MS" panose="020B0603020202020204" pitchFamily="34" charset="0"/>
              </a:rPr>
              <a:t>timbangan</a:t>
            </a:r>
            <a:r>
              <a:rPr lang="en-US" altLang="en-US" sz="2400" dirty="0">
                <a:latin typeface="Trebuchet MS" panose="020B0603020202020204" pitchFamily="34" charset="0"/>
              </a:rPr>
              <a:t> </a:t>
            </a:r>
            <a:r>
              <a:rPr lang="en-US" altLang="en-US" sz="2400" i="1" dirty="0">
                <a:latin typeface="Trebuchet MS" panose="020B0603020202020204" pitchFamily="34" charset="0"/>
              </a:rPr>
              <a:t>“equal arm” </a:t>
            </a:r>
            <a:r>
              <a:rPr lang="en-US" altLang="en-US" sz="2400" dirty="0" err="1">
                <a:latin typeface="Trebuchet MS" panose="020B0603020202020204" pitchFamily="34" charset="0"/>
              </a:rPr>
              <a:t>karena</a:t>
            </a:r>
            <a:r>
              <a:rPr lang="en-US" altLang="en-US" sz="2400" dirty="0">
                <a:latin typeface="Trebuchet MS" panose="020B0603020202020204" pitchFamily="34" charset="0"/>
              </a:rPr>
              <a:t> </a:t>
            </a:r>
            <a:r>
              <a:rPr lang="en-US" altLang="en-US" sz="2400" dirty="0" err="1">
                <a:latin typeface="Trebuchet MS" panose="020B0603020202020204" pitchFamily="34" charset="0"/>
              </a:rPr>
              <a:t>memiliki</a:t>
            </a:r>
            <a:r>
              <a:rPr lang="en-US" altLang="en-US" sz="2400" dirty="0">
                <a:latin typeface="Trebuchet MS" panose="020B0603020202020204" pitchFamily="34" charset="0"/>
              </a:rPr>
              <a:t> 2 </a:t>
            </a:r>
            <a:r>
              <a:rPr lang="en-US" altLang="en-US" sz="2400" dirty="0" err="1">
                <a:latin typeface="Trebuchet MS" panose="020B0603020202020204" pitchFamily="34" charset="0"/>
              </a:rPr>
              <a:t>lengan</a:t>
            </a:r>
            <a:r>
              <a:rPr lang="en-US" altLang="en-US" sz="2400" dirty="0">
                <a:latin typeface="Trebuchet MS" panose="020B0603020202020204" pitchFamily="34" charset="0"/>
              </a:rPr>
              <a:t> yang </a:t>
            </a:r>
            <a:r>
              <a:rPr lang="en-US" altLang="en-US" sz="2400" dirty="0" err="1">
                <a:latin typeface="Trebuchet MS" panose="020B0603020202020204" pitchFamily="34" charset="0"/>
              </a:rPr>
              <a:t>sama</a:t>
            </a:r>
            <a:r>
              <a:rPr lang="en-US" altLang="en-US" sz="2400" dirty="0">
                <a:latin typeface="Trebuchet MS" panose="020B0603020202020204" pitchFamily="34" charset="0"/>
              </a:rPr>
              <a:t> </a:t>
            </a:r>
            <a:r>
              <a:rPr lang="en-US" altLang="en-US" sz="2400" dirty="0" err="1">
                <a:latin typeface="Trebuchet MS" panose="020B0603020202020204" pitchFamily="34" charset="0"/>
              </a:rPr>
              <a:t>panjang</a:t>
            </a:r>
            <a:r>
              <a:rPr lang="en-US" altLang="en-US" sz="2400" dirty="0">
                <a:latin typeface="Trebuchet MS" panose="020B0603020202020204" pitchFamily="34" charset="0"/>
              </a:rPr>
              <a:t> </a:t>
            </a:r>
            <a:r>
              <a:rPr lang="en-US" altLang="en-US" sz="2400" dirty="0" err="1">
                <a:latin typeface="Trebuchet MS" panose="020B0603020202020204" pitchFamily="34" charset="0"/>
              </a:rPr>
              <a:t>dan</a:t>
            </a:r>
            <a:r>
              <a:rPr lang="en-US" altLang="en-US" sz="2400" dirty="0">
                <a:latin typeface="Trebuchet MS" panose="020B0603020202020204" pitchFamily="34" charset="0"/>
              </a:rPr>
              <a:t> 2 </a:t>
            </a:r>
            <a:r>
              <a:rPr lang="en-US" altLang="en-US" sz="2400" i="1" dirty="0">
                <a:latin typeface="Trebuchet MS" panose="020B0603020202020204" pitchFamily="34" charset="0"/>
              </a:rPr>
              <a:t>“pan” </a:t>
            </a:r>
            <a:r>
              <a:rPr lang="en-US" altLang="en-US" sz="2400" dirty="0">
                <a:latin typeface="Trebuchet MS" panose="020B0603020202020204" pitchFamily="34" charset="0"/>
              </a:rPr>
              <a:t>yang </a:t>
            </a:r>
            <a:r>
              <a:rPr lang="en-US" altLang="en-US" sz="2400" dirty="0" err="1">
                <a:latin typeface="Trebuchet MS" panose="020B0603020202020204" pitchFamily="34" charset="0"/>
              </a:rPr>
              <a:t>sama</a:t>
            </a:r>
            <a:r>
              <a:rPr lang="en-US" altLang="en-US" sz="2400" dirty="0">
                <a:latin typeface="Trebuchet MS" panose="020B0603020202020204" pitchFamily="34" charset="0"/>
              </a:rPr>
              <a:t>.</a:t>
            </a:r>
          </a:p>
          <a:p>
            <a:pPr marL="896938" indent="0" eaLnBrk="1" hangingPunct="1">
              <a:buFont typeface="Wingdings" panose="05000000000000000000" pitchFamily="2" charset="2"/>
              <a:buNone/>
            </a:pPr>
            <a:r>
              <a:rPr lang="en-US" altLang="en-US" sz="2400" dirty="0">
                <a:latin typeface="Trebuchet MS" panose="020B0603020202020204" pitchFamily="34" charset="0"/>
              </a:rPr>
              <a:t>	</a:t>
            </a:r>
            <a:r>
              <a:rPr lang="en-US" altLang="en-US" sz="2400" dirty="0" err="1">
                <a:latin typeface="Trebuchet MS" panose="020B0603020202020204" pitchFamily="34" charset="0"/>
              </a:rPr>
              <a:t>Timbangan</a:t>
            </a:r>
            <a:r>
              <a:rPr lang="en-US" altLang="en-US" sz="2400" dirty="0">
                <a:latin typeface="Trebuchet MS" panose="020B0603020202020204" pitchFamily="34" charset="0"/>
              </a:rPr>
              <a:t> </a:t>
            </a:r>
            <a:r>
              <a:rPr lang="en-US" altLang="en-US" sz="2400" dirty="0" err="1">
                <a:latin typeface="Trebuchet MS" panose="020B0603020202020204" pitchFamily="34" charset="0"/>
              </a:rPr>
              <a:t>jenis</a:t>
            </a:r>
            <a:r>
              <a:rPr lang="en-US" altLang="en-US" sz="2400" dirty="0">
                <a:latin typeface="Trebuchet MS" panose="020B0603020202020204" pitchFamily="34" charset="0"/>
              </a:rPr>
              <a:t> </a:t>
            </a:r>
            <a:r>
              <a:rPr lang="en-US" altLang="en-US" sz="2400" dirty="0" err="1">
                <a:latin typeface="Trebuchet MS" panose="020B0603020202020204" pitchFamily="34" charset="0"/>
              </a:rPr>
              <a:t>ini</a:t>
            </a:r>
            <a:r>
              <a:rPr lang="en-US" altLang="en-US" sz="2400" dirty="0">
                <a:latin typeface="Trebuchet MS" panose="020B0603020202020204" pitchFamily="34" charset="0"/>
              </a:rPr>
              <a:t> </a:t>
            </a:r>
            <a:r>
              <a:rPr lang="en-US" altLang="en-US" sz="2400" dirty="0" err="1">
                <a:latin typeface="Trebuchet MS" panose="020B0603020202020204" pitchFamily="34" charset="0"/>
              </a:rPr>
              <a:t>bekerja</a:t>
            </a:r>
            <a:r>
              <a:rPr lang="en-US" altLang="en-US" sz="2400" dirty="0">
                <a:latin typeface="Trebuchet MS" panose="020B0603020202020204" pitchFamily="34" charset="0"/>
              </a:rPr>
              <a:t> </a:t>
            </a:r>
            <a:r>
              <a:rPr lang="en-US" altLang="en-US" sz="2400" dirty="0" err="1">
                <a:latin typeface="Trebuchet MS" panose="020B0603020202020204" pitchFamily="34" charset="0"/>
              </a:rPr>
              <a:t>dengan</a:t>
            </a:r>
            <a:r>
              <a:rPr lang="en-US" altLang="en-US" sz="2400" dirty="0">
                <a:latin typeface="Trebuchet MS" panose="020B0603020202020204" pitchFamily="34" charset="0"/>
              </a:rPr>
              <a:t> </a:t>
            </a:r>
            <a:r>
              <a:rPr lang="en-US" altLang="en-US" sz="2400" dirty="0" err="1">
                <a:latin typeface="Trebuchet MS" panose="020B0603020202020204" pitchFamily="34" charset="0"/>
              </a:rPr>
              <a:t>membandingkan</a:t>
            </a:r>
            <a:r>
              <a:rPr lang="en-US" altLang="en-US" sz="2400" dirty="0">
                <a:latin typeface="Trebuchet MS" panose="020B0603020202020204" pitchFamily="34" charset="0"/>
              </a:rPr>
              <a:t> </a:t>
            </a:r>
            <a:r>
              <a:rPr lang="en-US" altLang="en-US" sz="2400" dirty="0" err="1">
                <a:latin typeface="Trebuchet MS" panose="020B0603020202020204" pitchFamily="34" charset="0"/>
              </a:rPr>
              <a:t>berat</a:t>
            </a:r>
            <a:r>
              <a:rPr lang="en-US" altLang="en-US" sz="2400" dirty="0">
                <a:latin typeface="Trebuchet MS" panose="020B0603020202020204" pitchFamily="34" charset="0"/>
              </a:rPr>
              <a:t> </a:t>
            </a:r>
            <a:r>
              <a:rPr lang="en-US" altLang="en-US" sz="2400" dirty="0" err="1">
                <a:latin typeface="Trebuchet MS" panose="020B0603020202020204" pitchFamily="34" charset="0"/>
              </a:rPr>
              <a:t>antara</a:t>
            </a:r>
            <a:r>
              <a:rPr lang="en-US" altLang="en-US" sz="2400" dirty="0">
                <a:latin typeface="Trebuchet MS" panose="020B0603020202020204" pitchFamily="34" charset="0"/>
              </a:rPr>
              <a:t> 2 </a:t>
            </a:r>
            <a:r>
              <a:rPr lang="en-US" altLang="en-US" sz="2400" dirty="0" err="1">
                <a:latin typeface="Trebuchet MS" panose="020B0603020202020204" pitchFamily="34" charset="0"/>
              </a:rPr>
              <a:t>obyek</a:t>
            </a:r>
            <a:r>
              <a:rPr lang="en-US" altLang="en-US" sz="2400" dirty="0">
                <a:latin typeface="Trebuchet MS" panose="020B0603020202020204" pitchFamily="34" charset="0"/>
              </a:rPr>
              <a:t> yang </a:t>
            </a:r>
            <a:r>
              <a:rPr lang="en-US" altLang="en-US" sz="2400" dirty="0" err="1">
                <a:latin typeface="Trebuchet MS" panose="020B0603020202020204" pitchFamily="34" charset="0"/>
              </a:rPr>
              <a:t>diletakkan</a:t>
            </a:r>
            <a:r>
              <a:rPr lang="en-US" altLang="en-US" sz="2400" dirty="0">
                <a:latin typeface="Trebuchet MS" panose="020B0603020202020204" pitchFamily="34" charset="0"/>
              </a:rPr>
              <a:t> </a:t>
            </a:r>
            <a:r>
              <a:rPr lang="en-US" altLang="en-US" sz="2400" dirty="0" err="1">
                <a:latin typeface="Trebuchet MS" panose="020B0603020202020204" pitchFamily="34" charset="0"/>
              </a:rPr>
              <a:t>pada</a:t>
            </a:r>
            <a:r>
              <a:rPr lang="en-US" altLang="en-US" sz="2400" dirty="0">
                <a:latin typeface="Trebuchet MS" panose="020B0603020202020204" pitchFamily="34" charset="0"/>
              </a:rPr>
              <a:t> </a:t>
            </a:r>
            <a:r>
              <a:rPr lang="en-US" altLang="en-US" sz="2400" dirty="0" err="1">
                <a:latin typeface="Trebuchet MS" panose="020B0603020202020204" pitchFamily="34" charset="0"/>
              </a:rPr>
              <a:t>dua</a:t>
            </a:r>
            <a:r>
              <a:rPr lang="en-US" altLang="en-US" sz="2400" dirty="0">
                <a:latin typeface="Trebuchet MS" panose="020B0603020202020204" pitchFamily="34" charset="0"/>
              </a:rPr>
              <a:t> pan.</a:t>
            </a:r>
          </a:p>
          <a:p>
            <a:pPr marL="609600" indent="-609600" eaLnBrk="1" hangingPunct="1">
              <a:buFont typeface="Wingdings" panose="05000000000000000000" pitchFamily="2" charset="2"/>
              <a:buNone/>
            </a:pPr>
            <a:r>
              <a:rPr lang="en-US" altLang="en-US" sz="2400" dirty="0">
                <a:latin typeface="Trebuchet MS" panose="020B0603020202020204" pitchFamily="34" charset="0"/>
              </a:rPr>
              <a:t>	</a:t>
            </a:r>
          </a:p>
        </p:txBody>
      </p:sp>
      <p:sp>
        <p:nvSpPr>
          <p:cNvPr id="4813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8132"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813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813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1" name="Rectangle 10"/>
          <p:cNvSpPr/>
          <p:nvPr/>
        </p:nvSpPr>
        <p:spPr>
          <a:xfrm>
            <a:off x="304800" y="1249363"/>
            <a:ext cx="85344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8136" name="Picture 10" descr="http://202.67.224.130/pdimage/26/2797626_batustandart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914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800600"/>
            <a:ext cx="34671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18" descr="http://4.bp.blogspot.com/_YpkzKde_PF4/SeX7KZgrkpI/AAAAAAAAAOc/WHsIz_sMt8E/s320/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572000"/>
            <a:ext cx="20574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22" descr="http://i01.i.aliimg.com/photo/v0/1863486425_2/Precision_Mechanical_Weighing_Balance_Scale.jpg"/>
          <p:cNvPicPr>
            <a:picLocks noChangeAspect="1" noChangeArrowheads="1"/>
          </p:cNvPicPr>
          <p:nvPr/>
        </p:nvPicPr>
        <p:blipFill>
          <a:blip r:embed="rId5">
            <a:extLst>
              <a:ext uri="{28A0092B-C50C-407E-A947-70E740481C1C}">
                <a14:useLocalDpi xmlns:a14="http://schemas.microsoft.com/office/drawing/2010/main" val="0"/>
              </a:ext>
            </a:extLst>
          </a:blip>
          <a:srcRect l="2667" t="2667" r="3999" b="14667"/>
          <a:stretch>
            <a:fillRect/>
          </a:stretch>
        </p:blipFill>
        <p:spPr bwMode="auto">
          <a:xfrm>
            <a:off x="3048000" y="4495800"/>
            <a:ext cx="2362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729FEA3-F0EB-4D66-9F71-DF53DBD89A09}"/>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321F144D-0ED4-4D1A-979F-5EB8CDFE6F25}"/>
              </a:ext>
            </a:extLst>
          </p:cNvPr>
          <p:cNvSpPr>
            <a:spLocks noGrp="1"/>
          </p:cNvSpPr>
          <p:nvPr>
            <p:ph type="sldNum" sz="quarter" idx="12"/>
          </p:nvPr>
        </p:nvSpPr>
        <p:spPr/>
        <p:txBody>
          <a:bodyPr/>
          <a:lstStyle/>
          <a:p>
            <a:pPr>
              <a:defRPr/>
            </a:pPr>
            <a:fld id="{9CFDE734-A677-43FA-B556-980ADA408821}" type="slidenum">
              <a:rPr lang="en-US" altLang="en-US" smtClean="0"/>
              <a:pPr>
                <a:defRPr/>
              </a:pPr>
              <a:t>33</a:t>
            </a:fld>
            <a:endParaRPr lang="en-US" altLang="en-US"/>
          </a:p>
        </p:txBody>
      </p:sp>
    </p:spTree>
  </p:cSld>
  <p:clrMapOvr>
    <a:masterClrMapping/>
  </p:clrMapOvr>
  <p:transition spd="slow">
    <p:pull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3200400"/>
            <a:ext cx="9144000" cy="365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986" name="Rectangle 2"/>
          <p:cNvSpPr>
            <a:spLocks noGrp="1" noChangeArrowheads="1"/>
          </p:cNvSpPr>
          <p:nvPr>
            <p:ph idx="1"/>
          </p:nvPr>
        </p:nvSpPr>
        <p:spPr>
          <a:xfrm>
            <a:off x="1752600" y="457200"/>
            <a:ext cx="7239000" cy="2590800"/>
          </a:xfrm>
        </p:spPr>
        <p:txBody>
          <a:bodyPr rtlCol="0">
            <a:normAutofit/>
          </a:bodyPr>
          <a:lstStyle/>
          <a:p>
            <a:pPr marL="609600" indent="-609600" eaLnBrk="1" fontAlgn="auto" hangingPunct="1">
              <a:spcAft>
                <a:spcPts val="0"/>
              </a:spcAft>
              <a:buClr>
                <a:schemeClr val="tx1"/>
              </a:buClr>
              <a:buSzPct val="95000"/>
              <a:buFont typeface="Wingdings" pitchFamily="2" charset="2"/>
              <a:buNone/>
              <a:defRPr/>
            </a:pPr>
            <a:r>
              <a:rPr lang="en-US" sz="2000" dirty="0">
                <a:latin typeface="Trebuchet MS" pitchFamily="34" charset="0"/>
              </a:rPr>
              <a:t>1.2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Mekanik</a:t>
            </a:r>
            <a:r>
              <a:rPr lang="en-US" sz="2000" dirty="0">
                <a:latin typeface="Trebuchet MS" pitchFamily="34" charset="0"/>
              </a:rPr>
              <a:t> </a:t>
            </a:r>
            <a:r>
              <a:rPr lang="en-US" sz="2000" dirty="0" err="1">
                <a:latin typeface="Trebuchet MS" pitchFamily="34" charset="0"/>
              </a:rPr>
              <a:t>dengan</a:t>
            </a:r>
            <a:r>
              <a:rPr lang="en-US" sz="2000" dirty="0">
                <a:latin typeface="Trebuchet MS" pitchFamily="34" charset="0"/>
              </a:rPr>
              <a:t> </a:t>
            </a:r>
            <a:r>
              <a:rPr lang="en-US" sz="2000" dirty="0" err="1">
                <a:latin typeface="Trebuchet MS" pitchFamily="34" charset="0"/>
              </a:rPr>
              <a:t>Beban</a:t>
            </a:r>
            <a:r>
              <a:rPr lang="en-US" sz="2000" dirty="0">
                <a:latin typeface="Trebuchet MS" pitchFamily="34" charset="0"/>
              </a:rPr>
              <a:t> </a:t>
            </a:r>
            <a:r>
              <a:rPr lang="en-US" sz="2000" dirty="0" err="1">
                <a:latin typeface="Trebuchet MS" pitchFamily="34" charset="0"/>
              </a:rPr>
              <a:t>Tetap</a:t>
            </a:r>
            <a:r>
              <a:rPr lang="en-US" sz="2000" dirty="0">
                <a:latin typeface="Trebuchet MS" pitchFamily="34" charset="0"/>
              </a:rPr>
              <a:t> (Built-in Mass)</a:t>
            </a:r>
          </a:p>
          <a:p>
            <a:pPr marL="609600" indent="-609600" eaLnBrk="1" fontAlgn="auto" hangingPunct="1">
              <a:spcAft>
                <a:spcPts val="0"/>
              </a:spcAft>
              <a:buFont typeface="Wingdings" pitchFamily="2" charset="2"/>
              <a:buNone/>
              <a:defRPr/>
            </a:pPr>
            <a:r>
              <a:rPr lang="en-US" sz="2000" dirty="0">
                <a:latin typeface="Trebuchet MS" pitchFamily="34" charset="0"/>
              </a:rPr>
              <a:t>	</a:t>
            </a:r>
          </a:p>
          <a:p>
            <a:pPr marL="895350" indent="-268288" eaLnBrk="1" fontAlgn="auto" hangingPunct="1">
              <a:spcAft>
                <a:spcPts val="0"/>
              </a:spcAft>
              <a:defRPr/>
            </a:pP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ini</a:t>
            </a:r>
            <a:r>
              <a:rPr lang="en-US" sz="2000" dirty="0">
                <a:latin typeface="Trebuchet MS" pitchFamily="34" charset="0"/>
              </a:rPr>
              <a:t> </a:t>
            </a:r>
            <a:r>
              <a:rPr lang="en-US" sz="2000" dirty="0" err="1">
                <a:latin typeface="Trebuchet MS" pitchFamily="34" charset="0"/>
              </a:rPr>
              <a:t>mempunyai</a:t>
            </a:r>
            <a:r>
              <a:rPr lang="en-US" sz="2000" dirty="0">
                <a:latin typeface="Trebuchet MS" pitchFamily="34" charset="0"/>
              </a:rPr>
              <a:t> built-in mass yang </a:t>
            </a:r>
            <a:r>
              <a:rPr lang="en-US" sz="2000" dirty="0" err="1">
                <a:latin typeface="Trebuchet MS" pitchFamily="34" charset="0"/>
              </a:rPr>
              <a:t>terpasang</a:t>
            </a:r>
            <a:r>
              <a:rPr lang="en-US" sz="2000" dirty="0">
                <a:latin typeface="Trebuchet MS" pitchFamily="34" charset="0"/>
              </a:rPr>
              <a:t> </a:t>
            </a:r>
            <a:r>
              <a:rPr lang="en-US" sz="2000" dirty="0" err="1">
                <a:latin typeface="Trebuchet MS" pitchFamily="34" charset="0"/>
              </a:rPr>
              <a:t>pada</a:t>
            </a:r>
            <a:r>
              <a:rPr lang="en-US" sz="2000" dirty="0">
                <a:latin typeface="Trebuchet MS" pitchFamily="34" charset="0"/>
              </a:rPr>
              <a:t> pan.</a:t>
            </a:r>
          </a:p>
          <a:p>
            <a:pPr marL="895350" indent="-268288" eaLnBrk="1" fontAlgn="auto" hangingPunct="1">
              <a:spcAft>
                <a:spcPts val="0"/>
              </a:spcAft>
              <a:defRPr/>
            </a:pPr>
            <a:r>
              <a:rPr lang="en-US" sz="2000" dirty="0">
                <a:latin typeface="Trebuchet MS" pitchFamily="34" charset="0"/>
              </a:rPr>
              <a:t>	</a:t>
            </a:r>
            <a:r>
              <a:rPr lang="en-US" sz="2000" dirty="0" err="1">
                <a:latin typeface="Trebuchet MS" pitchFamily="34" charset="0"/>
              </a:rPr>
              <a:t>Pada</a:t>
            </a:r>
            <a:r>
              <a:rPr lang="en-US" sz="2000" dirty="0">
                <a:latin typeface="Trebuchet MS" pitchFamily="34" charset="0"/>
              </a:rPr>
              <a:t> </a:t>
            </a:r>
            <a:r>
              <a:rPr lang="en-US" sz="2000" dirty="0" err="1">
                <a:latin typeface="Trebuchet MS" pitchFamily="34" charset="0"/>
              </a:rPr>
              <a:t>saat</a:t>
            </a:r>
            <a:r>
              <a:rPr lang="en-US" sz="2000" dirty="0">
                <a:latin typeface="Trebuchet MS" pitchFamily="34" charset="0"/>
              </a:rPr>
              <a:t> </a:t>
            </a:r>
            <a:r>
              <a:rPr lang="en-US" sz="2000" dirty="0" err="1">
                <a:latin typeface="Trebuchet MS" pitchFamily="34" charset="0"/>
              </a:rPr>
              <a:t>diberi</a:t>
            </a:r>
            <a:r>
              <a:rPr lang="en-US" sz="2000" dirty="0">
                <a:latin typeface="Trebuchet MS" pitchFamily="34" charset="0"/>
              </a:rPr>
              <a:t> </a:t>
            </a:r>
            <a:r>
              <a:rPr lang="en-US" sz="2000" dirty="0" err="1">
                <a:latin typeface="Trebuchet MS" pitchFamily="34" charset="0"/>
              </a:rPr>
              <a:t>beban</a:t>
            </a:r>
            <a:r>
              <a:rPr lang="en-US" sz="2000" dirty="0">
                <a:latin typeface="Trebuchet MS" pitchFamily="34" charset="0"/>
              </a:rPr>
              <a:t>, built-in mass </a:t>
            </a:r>
            <a:r>
              <a:rPr lang="en-US" sz="2000" dirty="0" err="1">
                <a:latin typeface="Trebuchet MS" pitchFamily="34" charset="0"/>
              </a:rPr>
              <a:t>dengan</a:t>
            </a:r>
            <a:r>
              <a:rPr lang="en-US" sz="2000" dirty="0">
                <a:latin typeface="Trebuchet MS" pitchFamily="34" charset="0"/>
              </a:rPr>
              <a:t> </a:t>
            </a:r>
            <a:r>
              <a:rPr lang="en-US" sz="2000" dirty="0" err="1">
                <a:latin typeface="Trebuchet MS" pitchFamily="34" charset="0"/>
              </a:rPr>
              <a:t>massa</a:t>
            </a:r>
            <a:r>
              <a:rPr lang="en-US" sz="2000" dirty="0">
                <a:latin typeface="Trebuchet MS" pitchFamily="34" charset="0"/>
              </a:rPr>
              <a:t> yang </a:t>
            </a:r>
            <a:r>
              <a:rPr lang="en-US" sz="2000" dirty="0" err="1">
                <a:latin typeface="Trebuchet MS" pitchFamily="34" charset="0"/>
              </a:rPr>
              <a:t>sama</a:t>
            </a:r>
            <a:r>
              <a:rPr lang="en-US" sz="2000" dirty="0">
                <a:latin typeface="Trebuchet MS" pitchFamily="34" charset="0"/>
              </a:rPr>
              <a:t> </a:t>
            </a:r>
            <a:r>
              <a:rPr lang="en-US" sz="2000" dirty="0" err="1">
                <a:latin typeface="Trebuchet MS" pitchFamily="34" charset="0"/>
              </a:rPr>
              <a:t>akan</a:t>
            </a:r>
            <a:r>
              <a:rPr lang="en-US" sz="2000" dirty="0">
                <a:latin typeface="Trebuchet MS" pitchFamily="34" charset="0"/>
              </a:rPr>
              <a:t> </a:t>
            </a:r>
            <a:r>
              <a:rPr lang="en-US" sz="2000" dirty="0" err="1">
                <a:latin typeface="Trebuchet MS" pitchFamily="34" charset="0"/>
              </a:rPr>
              <a:t>terangkat</a:t>
            </a:r>
            <a:r>
              <a:rPr lang="en-US" sz="2000" dirty="0">
                <a:latin typeface="Trebuchet MS" pitchFamily="34" charset="0"/>
              </a:rPr>
              <a:t> </a:t>
            </a:r>
            <a:r>
              <a:rPr lang="en-US" sz="2000" dirty="0" err="1">
                <a:latin typeface="Trebuchet MS" pitchFamily="34" charset="0"/>
              </a:rPr>
              <a:t>dari</a:t>
            </a:r>
            <a:r>
              <a:rPr lang="en-US" sz="2000" dirty="0">
                <a:latin typeface="Trebuchet MS" pitchFamily="34" charset="0"/>
              </a:rPr>
              <a:t> </a:t>
            </a:r>
            <a:r>
              <a:rPr lang="en-US" sz="2000" dirty="0" err="1">
                <a:latin typeface="Trebuchet MS" pitchFamily="34" charset="0"/>
              </a:rPr>
              <a:t>konstruksi</a:t>
            </a:r>
            <a:r>
              <a:rPr lang="en-US" sz="2000" dirty="0">
                <a:latin typeface="Trebuchet MS" pitchFamily="34" charset="0"/>
              </a:rPr>
              <a:t> pan.</a:t>
            </a:r>
          </a:p>
        </p:txBody>
      </p:sp>
      <p:sp>
        <p:nvSpPr>
          <p:cNvPr id="49156"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9157"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915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915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41993" name="Picture 11"/>
          <p:cNvPicPr>
            <a:picLocks noChangeAspect="1" noChangeArrowheads="1"/>
          </p:cNvPicPr>
          <p:nvPr/>
        </p:nvPicPr>
        <p:blipFill>
          <a:blip r:embed="rId2"/>
          <a:srcRect/>
          <a:stretch>
            <a:fillRect/>
          </a:stretch>
        </p:blipFill>
        <p:spPr bwMode="auto">
          <a:xfrm>
            <a:off x="533400" y="3657600"/>
            <a:ext cx="4037013" cy="266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1995" name="Picture 11" descr="http://timbanganbudi.com/image/cache/data/WLT_6142-1300x863.JPG"/>
          <p:cNvPicPr>
            <a:picLocks noChangeAspect="1" noChangeArrowheads="1"/>
          </p:cNvPicPr>
          <p:nvPr/>
        </p:nvPicPr>
        <p:blipFill>
          <a:blip r:embed="rId3"/>
          <a:srcRect/>
          <a:stretch>
            <a:fillRect/>
          </a:stretch>
        </p:blipFill>
        <p:spPr bwMode="auto">
          <a:xfrm>
            <a:off x="4724400" y="3657600"/>
            <a:ext cx="4019550" cy="266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91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 y="381000"/>
            <a:ext cx="17748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818057B4-E696-4564-8350-58DD4A13CEB1}"/>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ECBE9D3E-978C-418D-A7FB-72D40E0B4E21}"/>
              </a:ext>
            </a:extLst>
          </p:cNvPr>
          <p:cNvSpPr>
            <a:spLocks noGrp="1"/>
          </p:cNvSpPr>
          <p:nvPr>
            <p:ph type="sldNum" sz="quarter" idx="12"/>
          </p:nvPr>
        </p:nvSpPr>
        <p:spPr/>
        <p:txBody>
          <a:bodyPr/>
          <a:lstStyle/>
          <a:p>
            <a:pPr>
              <a:defRPr/>
            </a:pPr>
            <a:fld id="{9CFDE734-A677-43FA-B556-980ADA408821}" type="slidenum">
              <a:rPr lang="en-US" altLang="en-US" smtClean="0"/>
              <a:pPr>
                <a:defRPr/>
              </a:pPr>
              <a:t>34</a:t>
            </a:fld>
            <a:endParaRPr lang="en-US" altLang="en-US"/>
          </a:p>
        </p:txBody>
      </p:sp>
    </p:spTree>
  </p:cSld>
  <p:clrMapOvr>
    <a:masterClrMapping/>
  </p:clrMapOvr>
  <p:transition spd="slow">
    <p:pull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idx="1"/>
          </p:nvPr>
        </p:nvSpPr>
        <p:spPr>
          <a:xfrm>
            <a:off x="457200" y="609600"/>
            <a:ext cx="8229600" cy="5410200"/>
          </a:xfrm>
        </p:spPr>
        <p:txBody>
          <a:bodyPr/>
          <a:lstStyle/>
          <a:p>
            <a:pPr marL="609600" indent="-609600" eaLnBrk="1" hangingPunct="1">
              <a:buClr>
                <a:schemeClr val="tx1"/>
              </a:buClr>
              <a:buSzPct val="95000"/>
              <a:buFont typeface="Wingdings" panose="05000000000000000000" pitchFamily="2" charset="2"/>
              <a:buNone/>
            </a:pPr>
            <a:r>
              <a:rPr lang="en-US" altLang="en-US" sz="2400" dirty="0">
                <a:latin typeface="Trebuchet MS" panose="020B0603020202020204" pitchFamily="34" charset="0"/>
              </a:rPr>
              <a:t>1.3	</a:t>
            </a:r>
            <a:r>
              <a:rPr lang="en-US" altLang="en-US" sz="2400" dirty="0" err="1">
                <a:latin typeface="Trebuchet MS" panose="020B0603020202020204" pitchFamily="34" charset="0"/>
              </a:rPr>
              <a:t>Timbangan</a:t>
            </a:r>
            <a:r>
              <a:rPr lang="en-US" altLang="en-US" sz="2400" dirty="0">
                <a:latin typeface="Trebuchet MS" panose="020B0603020202020204" pitchFamily="34" charset="0"/>
              </a:rPr>
              <a:t> </a:t>
            </a:r>
            <a:r>
              <a:rPr lang="en-US" altLang="en-US" sz="2400" dirty="0" err="1">
                <a:latin typeface="Trebuchet MS" panose="020B0603020202020204" pitchFamily="34" charset="0"/>
              </a:rPr>
              <a:t>Mekanik</a:t>
            </a:r>
            <a:r>
              <a:rPr lang="en-US" altLang="en-US" sz="2400" dirty="0">
                <a:latin typeface="Trebuchet MS" panose="020B0603020202020204" pitchFamily="34" charset="0"/>
              </a:rPr>
              <a:t> </a:t>
            </a:r>
            <a:r>
              <a:rPr lang="en-US" altLang="en-US" sz="2400" dirty="0" err="1">
                <a:latin typeface="Trebuchet MS" panose="020B0603020202020204" pitchFamily="34" charset="0"/>
              </a:rPr>
              <a:t>dengan</a:t>
            </a:r>
            <a:r>
              <a:rPr lang="en-US" altLang="en-US" sz="2400" dirty="0">
                <a:latin typeface="Trebuchet MS" panose="020B0603020202020204" pitchFamily="34" charset="0"/>
              </a:rPr>
              <a:t> </a:t>
            </a:r>
            <a:r>
              <a:rPr lang="en-US" altLang="en-US" sz="2400" dirty="0" err="1">
                <a:latin typeface="Trebuchet MS" panose="020B0603020202020204" pitchFamily="34" charset="0"/>
              </a:rPr>
              <a:t>Beban</a:t>
            </a:r>
            <a:r>
              <a:rPr lang="en-US" altLang="en-US" sz="2400" dirty="0">
                <a:latin typeface="Trebuchet MS" panose="020B0603020202020204" pitchFamily="34" charset="0"/>
              </a:rPr>
              <a:t> </a:t>
            </a:r>
            <a:r>
              <a:rPr lang="en-US" altLang="en-US" sz="2400" dirty="0" err="1">
                <a:latin typeface="Trebuchet MS" panose="020B0603020202020204" pitchFamily="34" charset="0"/>
              </a:rPr>
              <a:t>Geser</a:t>
            </a:r>
            <a:endParaRPr lang="en-US" altLang="en-US" sz="2400" dirty="0">
              <a:latin typeface="Trebuchet MS" panose="020B0603020202020204" pitchFamily="34" charset="0"/>
            </a:endParaRPr>
          </a:p>
          <a:p>
            <a:pPr marL="609600" indent="-609600" eaLnBrk="1" hangingPunct="1">
              <a:buFont typeface="Wingdings" panose="05000000000000000000" pitchFamily="2" charset="2"/>
              <a:buNone/>
            </a:pPr>
            <a:r>
              <a:rPr lang="en-US" altLang="en-US" sz="2400" dirty="0">
                <a:latin typeface="Trebuchet MS" panose="020B0603020202020204" pitchFamily="34" charset="0"/>
              </a:rPr>
              <a:t>	</a:t>
            </a:r>
          </a:p>
          <a:p>
            <a:pPr marL="609600" indent="-609600" eaLnBrk="1" hangingPunct="1">
              <a:buFont typeface="Wingdings" panose="05000000000000000000" pitchFamily="2" charset="2"/>
              <a:buNone/>
            </a:pPr>
            <a:r>
              <a:rPr lang="en-US" altLang="en-US" sz="2400" dirty="0">
                <a:latin typeface="Trebuchet MS" panose="020B0603020202020204" pitchFamily="34" charset="0"/>
              </a:rPr>
              <a:t>	</a:t>
            </a:r>
            <a:r>
              <a:rPr lang="en-US" altLang="en-US" sz="2400" dirty="0" err="1">
                <a:latin typeface="Trebuchet MS" panose="020B0603020202020204" pitchFamily="34" charset="0"/>
              </a:rPr>
              <a:t>Timbangan</a:t>
            </a:r>
            <a:r>
              <a:rPr lang="en-US" altLang="en-US" sz="2400" dirty="0">
                <a:latin typeface="Trebuchet MS" panose="020B0603020202020204" pitchFamily="34" charset="0"/>
              </a:rPr>
              <a:t> </a:t>
            </a:r>
            <a:r>
              <a:rPr lang="en-US" altLang="en-US" sz="2400" dirty="0" err="1">
                <a:latin typeface="Trebuchet MS" panose="020B0603020202020204" pitchFamily="34" charset="0"/>
              </a:rPr>
              <a:t>ini</a:t>
            </a:r>
            <a:r>
              <a:rPr lang="en-US" altLang="en-US" sz="2400" dirty="0">
                <a:latin typeface="Trebuchet MS" panose="020B0603020202020204" pitchFamily="34" charset="0"/>
              </a:rPr>
              <a:t> </a:t>
            </a:r>
            <a:r>
              <a:rPr lang="en-US" altLang="en-US" sz="2400" dirty="0" err="1">
                <a:latin typeface="Trebuchet MS" panose="020B0603020202020204" pitchFamily="34" charset="0"/>
              </a:rPr>
              <a:t>mempunyai</a:t>
            </a:r>
            <a:r>
              <a:rPr lang="en-US" altLang="en-US" sz="2400" dirty="0">
                <a:latin typeface="Trebuchet MS" panose="020B0603020202020204" pitchFamily="34" charset="0"/>
              </a:rPr>
              <a:t> </a:t>
            </a:r>
            <a:r>
              <a:rPr lang="en-US" altLang="en-US" sz="2400" dirty="0" err="1">
                <a:latin typeface="Trebuchet MS" panose="020B0603020202020204" pitchFamily="34" charset="0"/>
              </a:rPr>
              <a:t>satu</a:t>
            </a:r>
            <a:r>
              <a:rPr lang="en-US" altLang="en-US" sz="2400" dirty="0">
                <a:latin typeface="Trebuchet MS" panose="020B0603020202020204" pitchFamily="34" charset="0"/>
              </a:rPr>
              <a:t> pan </a:t>
            </a:r>
            <a:r>
              <a:rPr lang="en-US" altLang="en-US" sz="2400" dirty="0" err="1">
                <a:latin typeface="Trebuchet MS" panose="020B0603020202020204" pitchFamily="34" charset="0"/>
              </a:rPr>
              <a:t>dengan</a:t>
            </a:r>
            <a:r>
              <a:rPr lang="en-US" altLang="en-US" sz="2400" dirty="0">
                <a:latin typeface="Trebuchet MS" panose="020B0603020202020204" pitchFamily="34" charset="0"/>
              </a:rPr>
              <a:t> </a:t>
            </a:r>
            <a:r>
              <a:rPr lang="en-US" altLang="en-US" sz="2400" dirty="0" err="1">
                <a:latin typeface="Trebuchet MS" panose="020B0603020202020204" pitchFamily="34" charset="0"/>
              </a:rPr>
              <a:t>satu</a:t>
            </a:r>
            <a:r>
              <a:rPr lang="en-US" altLang="en-US" sz="2400" dirty="0">
                <a:latin typeface="Trebuchet MS" panose="020B0603020202020204" pitchFamily="34" charset="0"/>
              </a:rPr>
              <a:t> </a:t>
            </a:r>
            <a:r>
              <a:rPr lang="en-US" altLang="en-US" sz="2400" dirty="0" err="1">
                <a:latin typeface="Trebuchet MS" panose="020B0603020202020204" pitchFamily="34" charset="0"/>
              </a:rPr>
              <a:t>atau</a:t>
            </a:r>
            <a:r>
              <a:rPr lang="en-US" altLang="en-US" sz="2400" dirty="0">
                <a:latin typeface="Trebuchet MS" panose="020B0603020202020204" pitchFamily="34" charset="0"/>
              </a:rPr>
              <a:t> </a:t>
            </a:r>
            <a:r>
              <a:rPr lang="en-US" altLang="en-US" sz="2400" dirty="0" err="1">
                <a:latin typeface="Trebuchet MS" panose="020B0603020202020204" pitchFamily="34" charset="0"/>
              </a:rPr>
              <a:t>lebih</a:t>
            </a:r>
            <a:r>
              <a:rPr lang="en-US" altLang="en-US" sz="2400" dirty="0">
                <a:latin typeface="Trebuchet MS" panose="020B0603020202020204" pitchFamily="34" charset="0"/>
              </a:rPr>
              <a:t> </a:t>
            </a:r>
            <a:r>
              <a:rPr lang="en-US" altLang="en-US" sz="2400" dirty="0" err="1">
                <a:latin typeface="Trebuchet MS" panose="020B0603020202020204" pitchFamily="34" charset="0"/>
              </a:rPr>
              <a:t>lengan</a:t>
            </a:r>
            <a:r>
              <a:rPr lang="en-US" altLang="en-US" sz="2400" dirty="0">
                <a:latin typeface="Trebuchet MS" panose="020B0603020202020204" pitchFamily="34" charset="0"/>
              </a:rPr>
              <a:t> </a:t>
            </a:r>
            <a:r>
              <a:rPr lang="en-US" altLang="en-US" sz="2400" dirty="0" err="1">
                <a:latin typeface="Trebuchet MS" panose="020B0603020202020204" pitchFamily="34" charset="0"/>
              </a:rPr>
              <a:t>berskala</a:t>
            </a:r>
            <a:r>
              <a:rPr lang="en-US" altLang="en-US" sz="2400" dirty="0">
                <a:latin typeface="Trebuchet MS" panose="020B0603020202020204" pitchFamily="34" charset="0"/>
              </a:rPr>
              <a:t>.	</a:t>
            </a:r>
          </a:p>
          <a:p>
            <a:pPr marL="609600" indent="-609600" eaLnBrk="1" hangingPunct="1">
              <a:buFont typeface="Wingdings" panose="05000000000000000000" pitchFamily="2" charset="2"/>
              <a:buNone/>
            </a:pPr>
            <a:r>
              <a:rPr lang="en-US" altLang="en-US" sz="2400" dirty="0">
                <a:latin typeface="Trebuchet MS" panose="020B0603020202020204" pitchFamily="34" charset="0"/>
              </a:rPr>
              <a:t>	</a:t>
            </a:r>
            <a:r>
              <a:rPr lang="en-US" altLang="en-US" sz="2400" dirty="0" err="1">
                <a:latin typeface="Trebuchet MS" panose="020B0603020202020204" pitchFamily="34" charset="0"/>
              </a:rPr>
              <a:t>Pada</a:t>
            </a:r>
            <a:r>
              <a:rPr lang="en-US" altLang="en-US" sz="2400" dirty="0">
                <a:latin typeface="Trebuchet MS" panose="020B0603020202020204" pitchFamily="34" charset="0"/>
              </a:rPr>
              <a:t> </a:t>
            </a:r>
            <a:r>
              <a:rPr lang="en-US" altLang="en-US" sz="2400" dirty="0" err="1">
                <a:latin typeface="Trebuchet MS" panose="020B0603020202020204" pitchFamily="34" charset="0"/>
              </a:rPr>
              <a:t>lengannya</a:t>
            </a:r>
            <a:r>
              <a:rPr lang="en-US" altLang="en-US" sz="2400" dirty="0">
                <a:latin typeface="Trebuchet MS" panose="020B0603020202020204" pitchFamily="34" charset="0"/>
              </a:rPr>
              <a:t> </a:t>
            </a:r>
            <a:r>
              <a:rPr lang="en-US" altLang="en-US" sz="2400" dirty="0" err="1">
                <a:latin typeface="Trebuchet MS" panose="020B0603020202020204" pitchFamily="34" charset="0"/>
              </a:rPr>
              <a:t>terdapat</a:t>
            </a:r>
            <a:r>
              <a:rPr lang="en-US" altLang="en-US" sz="2400" dirty="0">
                <a:latin typeface="Trebuchet MS" panose="020B0603020202020204" pitchFamily="34" charset="0"/>
              </a:rPr>
              <a:t> </a:t>
            </a:r>
            <a:r>
              <a:rPr lang="en-US" altLang="en-US" sz="2400" dirty="0" err="1">
                <a:latin typeface="Trebuchet MS" panose="020B0603020202020204" pitchFamily="34" charset="0"/>
              </a:rPr>
              <a:t>beban</a:t>
            </a:r>
            <a:r>
              <a:rPr lang="en-US" altLang="en-US" sz="2400" dirty="0">
                <a:latin typeface="Trebuchet MS" panose="020B0603020202020204" pitchFamily="34" charset="0"/>
              </a:rPr>
              <a:t> yang </a:t>
            </a:r>
            <a:r>
              <a:rPr lang="en-US" altLang="en-US" sz="2400" dirty="0" err="1">
                <a:latin typeface="Trebuchet MS" panose="020B0603020202020204" pitchFamily="34" charset="0"/>
              </a:rPr>
              <a:t>bisa</a:t>
            </a:r>
            <a:r>
              <a:rPr lang="en-US" altLang="en-US" sz="2400" dirty="0">
                <a:latin typeface="Trebuchet MS" panose="020B0603020202020204" pitchFamily="34" charset="0"/>
              </a:rPr>
              <a:t> </a:t>
            </a:r>
            <a:r>
              <a:rPr lang="en-US" altLang="en-US" sz="2400" dirty="0" err="1">
                <a:latin typeface="Trebuchet MS" panose="020B0603020202020204" pitchFamily="34" charset="0"/>
              </a:rPr>
              <a:t>digeser</a:t>
            </a:r>
            <a:r>
              <a:rPr lang="en-US" altLang="en-US" sz="2400" dirty="0">
                <a:latin typeface="Trebuchet MS" panose="020B0603020202020204" pitchFamily="34" charset="0"/>
              </a:rPr>
              <a:t>.</a:t>
            </a:r>
          </a:p>
          <a:p>
            <a:pPr marL="609600" indent="-609600" eaLnBrk="1" hangingPunct="1">
              <a:buFont typeface="Wingdings" panose="05000000000000000000" pitchFamily="2" charset="2"/>
              <a:buNone/>
            </a:pPr>
            <a:r>
              <a:rPr lang="en-US" altLang="en-US" sz="2400" dirty="0">
                <a:latin typeface="Trebuchet MS" panose="020B0603020202020204" pitchFamily="34" charset="0"/>
              </a:rPr>
              <a:t>	</a:t>
            </a:r>
            <a:r>
              <a:rPr lang="en-US" altLang="en-US" sz="2400" dirty="0" err="1">
                <a:latin typeface="Trebuchet MS" panose="020B0603020202020204" pitchFamily="34" charset="0"/>
              </a:rPr>
              <a:t>Contoh</a:t>
            </a:r>
            <a:r>
              <a:rPr lang="en-US" altLang="en-US" sz="2400" dirty="0">
                <a:latin typeface="Trebuchet MS" panose="020B0603020202020204" pitchFamily="34" charset="0"/>
              </a:rPr>
              <a:t> : </a:t>
            </a:r>
            <a:r>
              <a:rPr lang="en-US" altLang="en-US" sz="2400" dirty="0" err="1">
                <a:latin typeface="Trebuchet MS" panose="020B0603020202020204" pitchFamily="34" charset="0"/>
              </a:rPr>
              <a:t>timbangan</a:t>
            </a:r>
            <a:r>
              <a:rPr lang="en-US" altLang="en-US" sz="2400" dirty="0">
                <a:latin typeface="Trebuchet MS" panose="020B0603020202020204" pitchFamily="34" charset="0"/>
              </a:rPr>
              <a:t> </a:t>
            </a:r>
            <a:r>
              <a:rPr lang="en-US" altLang="en-US" sz="2400" dirty="0" err="1">
                <a:latin typeface="Trebuchet MS" panose="020B0603020202020204" pitchFamily="34" charset="0"/>
              </a:rPr>
              <a:t>beras</a:t>
            </a:r>
            <a:endParaRPr lang="en-US" altLang="en-US" sz="2400"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400"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400"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400" dirty="0">
              <a:latin typeface="Trebuchet MS" panose="020B0603020202020204" pitchFamily="34" charset="0"/>
            </a:endParaRPr>
          </a:p>
          <a:p>
            <a:pPr marL="609600" indent="-609600" eaLnBrk="1" hangingPunct="1">
              <a:buFont typeface="Wingdings" panose="05000000000000000000" pitchFamily="2" charset="2"/>
              <a:buNone/>
            </a:pPr>
            <a:r>
              <a:rPr lang="en-US" altLang="en-US" sz="2400" dirty="0">
                <a:solidFill>
                  <a:srgbClr val="FF0000"/>
                </a:solidFill>
                <a:latin typeface="Trebuchet MS" panose="020B0603020202020204" pitchFamily="34" charset="0"/>
              </a:rPr>
              <a:t>   </a:t>
            </a:r>
          </a:p>
          <a:p>
            <a:pPr marL="609600" indent="-609600" eaLnBrk="1" hangingPunct="1">
              <a:buFont typeface="Wingdings" panose="05000000000000000000" pitchFamily="2" charset="2"/>
              <a:buNone/>
            </a:pPr>
            <a:r>
              <a:rPr lang="en-US" altLang="en-US" sz="2400" dirty="0">
                <a:latin typeface="Trebuchet MS" panose="020B0603020202020204" pitchFamily="34" charset="0"/>
              </a:rPr>
              <a:t>	</a:t>
            </a:r>
          </a:p>
        </p:txBody>
      </p:sp>
      <p:sp>
        <p:nvSpPr>
          <p:cNvPr id="50179"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018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018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50182" name="Picture 15" descr="http://www.sentratimbangan.com/images/produk/T07.jpg"/>
          <p:cNvPicPr>
            <a:picLocks noChangeAspect="1" noChangeArrowheads="1"/>
          </p:cNvPicPr>
          <p:nvPr/>
        </p:nvPicPr>
        <p:blipFill>
          <a:blip r:embed="rId2">
            <a:extLst>
              <a:ext uri="{28A0092B-C50C-407E-A947-70E740481C1C}">
                <a14:useLocalDpi xmlns:a14="http://schemas.microsoft.com/office/drawing/2010/main" val="0"/>
              </a:ext>
            </a:extLst>
          </a:blip>
          <a:srcRect l="3391" r="8475"/>
          <a:stretch>
            <a:fillRect/>
          </a:stretch>
        </p:blipFill>
        <p:spPr bwMode="auto">
          <a:xfrm>
            <a:off x="4876800" y="3305175"/>
            <a:ext cx="20574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3" descr="http://www.indotrading.com/s3/image2.indotrading.com/co12217/productimages/p63857/879eba71-3f9f-4189-9b9e-f6412ba07cc7w.png?404=default"/>
          <p:cNvPicPr>
            <a:picLocks noChangeAspect="1" noChangeArrowheads="1"/>
          </p:cNvPicPr>
          <p:nvPr/>
        </p:nvPicPr>
        <p:blipFill>
          <a:blip r:embed="rId3">
            <a:extLst>
              <a:ext uri="{28A0092B-C50C-407E-A947-70E740481C1C}">
                <a14:useLocalDpi xmlns:a14="http://schemas.microsoft.com/office/drawing/2010/main" val="0"/>
              </a:ext>
            </a:extLst>
          </a:blip>
          <a:srcRect l="6087" r="10435"/>
          <a:stretch>
            <a:fillRect/>
          </a:stretch>
        </p:blipFill>
        <p:spPr bwMode="auto">
          <a:xfrm>
            <a:off x="7010400" y="3219450"/>
            <a:ext cx="18288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0" y="1219200"/>
            <a:ext cx="6858000" cy="76200"/>
          </a:xfrm>
          <a:prstGeom prst="rect">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8839200" y="0"/>
            <a:ext cx="304800" cy="1600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0186" name="Picture 17" descr="http://upload.wikimedia.org/wikipedia/id/thumb/b/b2/Ohaus-Scale.jpg/500px-Ohaus-Sca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816350"/>
            <a:ext cx="49149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54F97F1B-DB89-4799-9EB6-18A55B81413C}"/>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833CD21A-CE1C-45F0-85CE-4C5F82B44FEB}"/>
              </a:ext>
            </a:extLst>
          </p:cNvPr>
          <p:cNvSpPr>
            <a:spLocks noGrp="1"/>
          </p:cNvSpPr>
          <p:nvPr>
            <p:ph type="sldNum" sz="quarter" idx="12"/>
          </p:nvPr>
        </p:nvSpPr>
        <p:spPr/>
        <p:txBody>
          <a:bodyPr/>
          <a:lstStyle/>
          <a:p>
            <a:pPr>
              <a:defRPr/>
            </a:pPr>
            <a:fld id="{9CFDE734-A677-43FA-B556-980ADA408821}" type="slidenum">
              <a:rPr lang="en-US" altLang="en-US" smtClean="0"/>
              <a:pPr>
                <a:defRPr/>
              </a:pPr>
              <a:t>35</a:t>
            </a:fld>
            <a:endParaRPr lang="en-US" altLang="en-US"/>
          </a:p>
        </p:txBody>
      </p:sp>
    </p:spTree>
  </p:cSld>
  <p:clrMapOvr>
    <a:masterClrMapping/>
  </p:clrMapOvr>
  <p:transition spd="slow">
    <p:pull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idx="1"/>
          </p:nvPr>
        </p:nvSpPr>
        <p:spPr>
          <a:xfrm>
            <a:off x="457200" y="609600"/>
            <a:ext cx="4495800" cy="5410200"/>
          </a:xfrm>
        </p:spPr>
        <p:txBody>
          <a:bodyPr/>
          <a:lstStyle/>
          <a:p>
            <a:pPr marL="609600" indent="-609600" eaLnBrk="1" hangingPunct="1">
              <a:buClr>
                <a:schemeClr val="tx1"/>
              </a:buClr>
              <a:buSzPct val="95000"/>
              <a:buFont typeface="Wingdings" panose="05000000000000000000" pitchFamily="2" charset="2"/>
              <a:buNone/>
            </a:pPr>
            <a:r>
              <a:rPr lang="en-US" altLang="en-US" sz="2400" b="1" i="1" dirty="0">
                <a:latin typeface="Trebuchet MS" panose="020B0603020202020204" pitchFamily="34" charset="0"/>
              </a:rPr>
              <a:t>2. TIMBANGAN ELEKTRONIK</a:t>
            </a:r>
          </a:p>
          <a:p>
            <a:pPr marL="609600" indent="-609600" eaLnBrk="1" hangingPunct="1">
              <a:buFont typeface="Wingdings" panose="05000000000000000000" pitchFamily="2" charset="2"/>
              <a:buNone/>
            </a:pPr>
            <a:r>
              <a:rPr lang="en-US" altLang="en-US" sz="2400" i="1" dirty="0">
                <a:latin typeface="Trebuchet MS" panose="020B0603020202020204" pitchFamily="34" charset="0"/>
              </a:rPr>
              <a:t>	</a:t>
            </a:r>
          </a:p>
          <a:p>
            <a:pPr marL="0" indent="0">
              <a:buNone/>
            </a:pPr>
            <a:r>
              <a:rPr lang="id-ID" sz="2400" dirty="0"/>
              <a:t>Timbangan ini mengukur gaya yang bekerja pada pan dan memberikan kompensasi perubahan gaya elektro magnet pada pan terhadap perubahan besaran arus listrik yang bekerja untuk memposisikan kembali pan pada titik semula</a:t>
            </a:r>
          </a:p>
          <a:p>
            <a:pPr marL="609600" indent="-609600" eaLnBrk="1" hangingPunct="1">
              <a:buFont typeface="Wingdings" panose="05000000000000000000" pitchFamily="2" charset="2"/>
              <a:buNone/>
            </a:pPr>
            <a:endParaRPr lang="en-US" altLang="en-US" sz="2400" i="1"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400" i="1"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400" i="1" dirty="0">
              <a:latin typeface="Trebuchet MS" panose="020B0603020202020204" pitchFamily="34" charset="0"/>
            </a:endParaRPr>
          </a:p>
          <a:p>
            <a:pPr marL="609600" indent="-609600" eaLnBrk="1" hangingPunct="1">
              <a:buFont typeface="Wingdings" panose="05000000000000000000" pitchFamily="2" charset="2"/>
              <a:buNone/>
            </a:pPr>
            <a:r>
              <a:rPr lang="en-US" altLang="en-US" sz="2400" i="1" dirty="0">
                <a:solidFill>
                  <a:srgbClr val="FF0000"/>
                </a:solidFill>
                <a:latin typeface="Trebuchet MS" panose="020B0603020202020204" pitchFamily="34" charset="0"/>
              </a:rPr>
              <a:t>   </a:t>
            </a:r>
          </a:p>
          <a:p>
            <a:pPr marL="609600" indent="-609600" eaLnBrk="1" hangingPunct="1">
              <a:buFont typeface="Wingdings" panose="05000000000000000000" pitchFamily="2" charset="2"/>
              <a:buNone/>
            </a:pPr>
            <a:r>
              <a:rPr lang="en-US" altLang="en-US" sz="2400" i="1" dirty="0">
                <a:latin typeface="Trebuchet MS" panose="020B0603020202020204" pitchFamily="34" charset="0"/>
              </a:rPr>
              <a:t>	</a:t>
            </a:r>
            <a:endParaRPr lang="en-US" altLang="en-US" sz="2400" dirty="0">
              <a:latin typeface="Trebuchet MS" panose="020B0603020202020204" pitchFamily="34" charset="0"/>
            </a:endParaRPr>
          </a:p>
        </p:txBody>
      </p:sp>
      <p:sp>
        <p:nvSpPr>
          <p:cNvPr id="50179"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018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018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4" name="Rectangle 13"/>
          <p:cNvSpPr/>
          <p:nvPr/>
        </p:nvSpPr>
        <p:spPr>
          <a:xfrm>
            <a:off x="0" y="1219200"/>
            <a:ext cx="6858000" cy="76200"/>
          </a:xfrm>
          <a:prstGeom prst="rect">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8839200" y="0"/>
            <a:ext cx="304800" cy="1600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 name="Picture 1"/>
          <p:cNvPicPr>
            <a:picLocks noChangeAspect="1"/>
          </p:cNvPicPr>
          <p:nvPr/>
        </p:nvPicPr>
        <p:blipFill>
          <a:blip r:embed="rId2"/>
          <a:stretch>
            <a:fillRect/>
          </a:stretch>
        </p:blipFill>
        <p:spPr>
          <a:xfrm>
            <a:off x="5125130" y="3048000"/>
            <a:ext cx="3552825" cy="3162300"/>
          </a:xfrm>
          <a:prstGeom prst="rect">
            <a:avLst/>
          </a:prstGeom>
        </p:spPr>
      </p:pic>
      <p:sp>
        <p:nvSpPr>
          <p:cNvPr id="3" name="Oval 2"/>
          <p:cNvSpPr/>
          <p:nvPr/>
        </p:nvSpPr>
        <p:spPr>
          <a:xfrm>
            <a:off x="5119687" y="1447800"/>
            <a:ext cx="519113" cy="457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4" name="Footer Placeholder 3">
            <a:extLst>
              <a:ext uri="{FF2B5EF4-FFF2-40B4-BE49-F238E27FC236}">
                <a16:creationId xmlns:a16="http://schemas.microsoft.com/office/drawing/2014/main" id="{53E0C618-7D8D-43AB-B22E-A40D99D2B16C}"/>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5" name="Slide Number Placeholder 4">
            <a:extLst>
              <a:ext uri="{FF2B5EF4-FFF2-40B4-BE49-F238E27FC236}">
                <a16:creationId xmlns:a16="http://schemas.microsoft.com/office/drawing/2014/main" id="{EFFF502E-3CFE-405A-846A-0BB6300F244D}"/>
              </a:ext>
            </a:extLst>
          </p:cNvPr>
          <p:cNvSpPr>
            <a:spLocks noGrp="1"/>
          </p:cNvSpPr>
          <p:nvPr>
            <p:ph type="sldNum" sz="quarter" idx="12"/>
          </p:nvPr>
        </p:nvSpPr>
        <p:spPr/>
        <p:txBody>
          <a:bodyPr/>
          <a:lstStyle/>
          <a:p>
            <a:pPr>
              <a:defRPr/>
            </a:pPr>
            <a:fld id="{9CFDE734-A677-43FA-B556-980ADA408821}" type="slidenum">
              <a:rPr lang="en-US" altLang="en-US" smtClean="0"/>
              <a:pPr>
                <a:defRPr/>
              </a:pPr>
              <a:t>36</a:t>
            </a:fld>
            <a:endParaRPr lang="en-US" altLang="en-US"/>
          </a:p>
        </p:txBody>
      </p:sp>
    </p:spTree>
    <p:extLst>
      <p:ext uri="{BB962C8B-B14F-4D97-AF65-F5344CB8AC3E}">
        <p14:creationId xmlns:p14="http://schemas.microsoft.com/office/powerpoint/2010/main" val="1152649820"/>
      </p:ext>
    </p:extLst>
  </p:cSld>
  <p:clrMapOvr>
    <a:masterClrMapping/>
  </p:clrMapOvr>
  <p:transition spd="slow">
    <p:pull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czet CX 205MC Mass Comparator, Aczet Private Limited | ID: 139131021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100" y="167640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50178" name="Rectangle 2"/>
          <p:cNvSpPr>
            <a:spLocks noGrp="1"/>
          </p:cNvSpPr>
          <p:nvPr>
            <p:ph idx="1"/>
          </p:nvPr>
        </p:nvSpPr>
        <p:spPr>
          <a:xfrm>
            <a:off x="614922" y="228600"/>
            <a:ext cx="4191000" cy="5410200"/>
          </a:xfrm>
        </p:spPr>
        <p:txBody>
          <a:bodyPr/>
          <a:lstStyle/>
          <a:p>
            <a:pPr marL="609600" indent="-609600" eaLnBrk="1" hangingPunct="1">
              <a:buClr>
                <a:schemeClr val="tx1"/>
              </a:buClr>
              <a:buSzPct val="95000"/>
              <a:buFont typeface="Wingdings" panose="05000000000000000000" pitchFamily="2" charset="2"/>
              <a:buNone/>
            </a:pPr>
            <a:r>
              <a:rPr lang="en-US" altLang="en-US" sz="2400" b="1" i="1" dirty="0">
                <a:latin typeface="Trebuchet MS" panose="020B0603020202020204" pitchFamily="34" charset="0"/>
              </a:rPr>
              <a:t>3. KOMPARATOR MASSA</a:t>
            </a:r>
          </a:p>
          <a:p>
            <a:pPr marL="609600" indent="-609600" eaLnBrk="1" hangingPunct="1">
              <a:buClr>
                <a:schemeClr val="tx1"/>
              </a:buClr>
              <a:buSzPct val="95000"/>
              <a:buFont typeface="Wingdings" panose="05000000000000000000" pitchFamily="2" charset="2"/>
              <a:buNone/>
            </a:pPr>
            <a:r>
              <a:rPr lang="en-US" altLang="en-US" sz="2400" b="1" i="1" dirty="0">
                <a:latin typeface="Trebuchet MS" panose="020B0603020202020204" pitchFamily="34" charset="0"/>
              </a:rPr>
              <a:t>(Mass Comparator)</a:t>
            </a:r>
          </a:p>
          <a:p>
            <a:pPr marL="609600" indent="-609600" eaLnBrk="1" hangingPunct="1">
              <a:buFont typeface="Wingdings" panose="05000000000000000000" pitchFamily="2" charset="2"/>
              <a:buNone/>
            </a:pPr>
            <a:r>
              <a:rPr lang="en-US" altLang="en-US" sz="2400" i="1" dirty="0">
                <a:latin typeface="Trebuchet MS" panose="020B0603020202020204" pitchFamily="34" charset="0"/>
              </a:rPr>
              <a:t>	</a:t>
            </a:r>
          </a:p>
          <a:p>
            <a:r>
              <a:rPr lang="id-ID" sz="2400" dirty="0"/>
              <a:t>Timbangan jenis ini prinsipnya sama dengan timbangan elektronik</a:t>
            </a:r>
          </a:p>
          <a:p>
            <a:endParaRPr lang="id-ID" sz="2400" dirty="0"/>
          </a:p>
          <a:p>
            <a:r>
              <a:rPr lang="id-ID" sz="2400" dirty="0"/>
              <a:t>Timbangan ini mempunyai </a:t>
            </a:r>
            <a:r>
              <a:rPr lang="id-ID" sz="2400" i="1" dirty="0"/>
              <a:t>“built in mass” </a:t>
            </a:r>
            <a:r>
              <a:rPr lang="id-ID" sz="2400" dirty="0"/>
              <a:t>didalamnya</a:t>
            </a:r>
          </a:p>
          <a:p>
            <a:endParaRPr lang="id-ID" sz="2400" dirty="0"/>
          </a:p>
          <a:p>
            <a:r>
              <a:rPr lang="id-ID" sz="2400" dirty="0"/>
              <a:t>Digunakan untuk pengukuran massa yang membutuhkan ketelitian tinggi</a:t>
            </a:r>
          </a:p>
          <a:p>
            <a:pPr marL="609600" indent="-609600" eaLnBrk="1" hangingPunct="1">
              <a:buFont typeface="Wingdings" panose="05000000000000000000" pitchFamily="2" charset="2"/>
              <a:buNone/>
            </a:pPr>
            <a:endParaRPr lang="en-US" altLang="en-US" sz="2400" i="1"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400" i="1"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400" i="1" dirty="0">
              <a:latin typeface="Trebuchet MS" panose="020B0603020202020204" pitchFamily="34" charset="0"/>
            </a:endParaRPr>
          </a:p>
          <a:p>
            <a:pPr marL="609600" indent="-609600" eaLnBrk="1" hangingPunct="1">
              <a:buFont typeface="Wingdings" panose="05000000000000000000" pitchFamily="2" charset="2"/>
              <a:buNone/>
            </a:pPr>
            <a:r>
              <a:rPr lang="en-US" altLang="en-US" sz="2400" i="1" dirty="0">
                <a:solidFill>
                  <a:srgbClr val="FF0000"/>
                </a:solidFill>
                <a:latin typeface="Trebuchet MS" panose="020B0603020202020204" pitchFamily="34" charset="0"/>
              </a:rPr>
              <a:t>   </a:t>
            </a:r>
          </a:p>
          <a:p>
            <a:pPr marL="609600" indent="-609600" eaLnBrk="1" hangingPunct="1">
              <a:buFont typeface="Wingdings" panose="05000000000000000000" pitchFamily="2" charset="2"/>
              <a:buNone/>
            </a:pPr>
            <a:r>
              <a:rPr lang="en-US" altLang="en-US" sz="2400" i="1" dirty="0">
                <a:latin typeface="Trebuchet MS" panose="020B0603020202020204" pitchFamily="34" charset="0"/>
              </a:rPr>
              <a:t>	</a:t>
            </a:r>
            <a:endParaRPr lang="en-US" altLang="en-US" sz="2400" dirty="0">
              <a:latin typeface="Trebuchet MS" panose="020B0603020202020204" pitchFamily="34" charset="0"/>
            </a:endParaRPr>
          </a:p>
        </p:txBody>
      </p:sp>
      <p:sp>
        <p:nvSpPr>
          <p:cNvPr id="50179"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018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018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4" name="Rectangle 13"/>
          <p:cNvSpPr/>
          <p:nvPr/>
        </p:nvSpPr>
        <p:spPr>
          <a:xfrm>
            <a:off x="0" y="1219200"/>
            <a:ext cx="6858000" cy="76200"/>
          </a:xfrm>
          <a:prstGeom prst="rect">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8839200" y="0"/>
            <a:ext cx="304800" cy="1600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7173C765-322D-42B5-8024-0430F5BE0D6B}"/>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0EF9D120-03CE-4D18-ADB9-327FBC9ACBE2}"/>
              </a:ext>
            </a:extLst>
          </p:cNvPr>
          <p:cNvSpPr>
            <a:spLocks noGrp="1"/>
          </p:cNvSpPr>
          <p:nvPr>
            <p:ph type="sldNum" sz="quarter" idx="12"/>
          </p:nvPr>
        </p:nvSpPr>
        <p:spPr/>
        <p:txBody>
          <a:bodyPr/>
          <a:lstStyle/>
          <a:p>
            <a:pPr>
              <a:defRPr/>
            </a:pPr>
            <a:fld id="{9CFDE734-A677-43FA-B556-980ADA408821}" type="slidenum">
              <a:rPr lang="en-US" altLang="en-US" smtClean="0"/>
              <a:pPr>
                <a:defRPr/>
              </a:pPr>
              <a:t>37</a:t>
            </a:fld>
            <a:endParaRPr lang="en-US" altLang="en-US"/>
          </a:p>
        </p:txBody>
      </p:sp>
    </p:spTree>
    <p:extLst>
      <p:ext uri="{BB962C8B-B14F-4D97-AF65-F5344CB8AC3E}">
        <p14:creationId xmlns:p14="http://schemas.microsoft.com/office/powerpoint/2010/main" val="1729767106"/>
      </p:ext>
    </p:extLst>
  </p:cSld>
  <p:clrMapOvr>
    <a:masterClrMapping/>
  </p:clrMapOvr>
  <p:transition spd="slow">
    <p:pull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idx="1"/>
          </p:nvPr>
        </p:nvSpPr>
        <p:spPr>
          <a:xfrm>
            <a:off x="614922" y="228600"/>
            <a:ext cx="7919478" cy="5410200"/>
          </a:xfrm>
        </p:spPr>
        <p:txBody>
          <a:bodyPr/>
          <a:lstStyle/>
          <a:p>
            <a:pPr marL="609600" indent="-609600" eaLnBrk="1" hangingPunct="1">
              <a:buClr>
                <a:schemeClr val="tx1"/>
              </a:buClr>
              <a:buSzPct val="95000"/>
              <a:buFont typeface="Wingdings" panose="05000000000000000000" pitchFamily="2" charset="2"/>
              <a:buNone/>
            </a:pPr>
            <a:r>
              <a:rPr lang="en-US" altLang="en-US" sz="2400" b="1" i="1" dirty="0">
                <a:latin typeface="Trebuchet MS" panose="020B0603020202020204" pitchFamily="34" charset="0"/>
              </a:rPr>
              <a:t>TIPS </a:t>
            </a:r>
          </a:p>
          <a:p>
            <a:pPr marL="609600" indent="-609600" eaLnBrk="1" hangingPunct="1">
              <a:buClr>
                <a:schemeClr val="tx1"/>
              </a:buClr>
              <a:buSzPct val="95000"/>
              <a:buFont typeface="Wingdings" panose="05000000000000000000" pitchFamily="2" charset="2"/>
              <a:buNone/>
            </a:pPr>
            <a:r>
              <a:rPr lang="en-US" altLang="en-US" sz="2400" b="1" i="1" dirty="0">
                <a:latin typeface="Trebuchet MS" panose="020B0603020202020204" pitchFamily="34" charset="0"/>
              </a:rPr>
              <a:t>PENGGUNAAN TIMBANGAN LABORATORIUM</a:t>
            </a:r>
          </a:p>
          <a:p>
            <a:pPr marL="609600" indent="-609600" eaLnBrk="1" hangingPunct="1">
              <a:buFont typeface="Wingdings" panose="05000000000000000000" pitchFamily="2" charset="2"/>
              <a:buNone/>
            </a:pPr>
            <a:r>
              <a:rPr lang="en-US" altLang="en-US" sz="2400" i="1" dirty="0">
                <a:latin typeface="Trebuchet MS" panose="020B0603020202020204" pitchFamily="34" charset="0"/>
              </a:rPr>
              <a:t>	</a:t>
            </a:r>
          </a:p>
          <a:p>
            <a:pPr algn="just"/>
            <a:r>
              <a:rPr lang="id-ID" sz="2400" i="1" dirty="0"/>
              <a:t>Loading the weight on the balance pan : </a:t>
            </a:r>
            <a:endParaRPr lang="en-US" sz="2400" i="1" dirty="0"/>
          </a:p>
          <a:p>
            <a:pPr marL="358775" indent="0" algn="just">
              <a:buNone/>
            </a:pPr>
            <a:r>
              <a:rPr lang="id-ID" sz="2400" dirty="0"/>
              <a:t>cara peletakan anak timbangan atau bahan uji, disarankan selalu pada posisi tengah pan</a:t>
            </a:r>
            <a:r>
              <a:rPr lang="en-US" sz="2400" dirty="0"/>
              <a:t>.</a:t>
            </a:r>
            <a:endParaRPr lang="id-ID" sz="2400" dirty="0"/>
          </a:p>
          <a:p>
            <a:pPr algn="just"/>
            <a:r>
              <a:rPr lang="id-ID" sz="2400" i="1" dirty="0"/>
              <a:t>Levelling : </a:t>
            </a:r>
            <a:endParaRPr lang="en-US" sz="2400" i="1" dirty="0"/>
          </a:p>
          <a:p>
            <a:pPr marL="358775" indent="0" algn="just">
              <a:buNone/>
            </a:pPr>
            <a:r>
              <a:rPr lang="id-ID" sz="2400" dirty="0"/>
              <a:t>lakukan levelling sesaat sebelum melakukan penimbangan</a:t>
            </a:r>
          </a:p>
          <a:p>
            <a:pPr algn="just"/>
            <a:r>
              <a:rPr lang="id-ID" sz="2400" i="1" dirty="0"/>
              <a:t>Cleanliness : </a:t>
            </a:r>
            <a:endParaRPr lang="en-US" sz="2400" i="1" dirty="0"/>
          </a:p>
          <a:p>
            <a:pPr marL="358775" indent="0" algn="just">
              <a:buNone/>
            </a:pPr>
            <a:r>
              <a:rPr lang="id-ID" sz="2400" dirty="0"/>
              <a:t>pembersihan pada timbangan</a:t>
            </a:r>
            <a:r>
              <a:rPr lang="en-US" sz="2400" dirty="0"/>
              <a:t>.</a:t>
            </a:r>
            <a:endParaRPr lang="id-ID" sz="2400" dirty="0"/>
          </a:p>
          <a:p>
            <a:pPr marL="609600" indent="-609600" eaLnBrk="1" hangingPunct="1">
              <a:buFont typeface="Wingdings" panose="05000000000000000000" pitchFamily="2" charset="2"/>
              <a:buNone/>
            </a:pPr>
            <a:endParaRPr lang="en-US" altLang="en-US" sz="2400" i="1"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400" i="1" dirty="0">
              <a:latin typeface="Trebuchet MS" panose="020B0603020202020204" pitchFamily="34" charset="0"/>
            </a:endParaRPr>
          </a:p>
          <a:p>
            <a:pPr marL="609600" indent="-609600" eaLnBrk="1" hangingPunct="1">
              <a:buFont typeface="Wingdings" panose="05000000000000000000" pitchFamily="2" charset="2"/>
              <a:buNone/>
            </a:pPr>
            <a:endParaRPr lang="en-US" altLang="en-US" sz="2400" i="1" dirty="0">
              <a:latin typeface="Trebuchet MS" panose="020B0603020202020204" pitchFamily="34" charset="0"/>
            </a:endParaRPr>
          </a:p>
          <a:p>
            <a:pPr marL="609600" indent="-609600" eaLnBrk="1" hangingPunct="1">
              <a:buFont typeface="Wingdings" panose="05000000000000000000" pitchFamily="2" charset="2"/>
              <a:buNone/>
            </a:pPr>
            <a:r>
              <a:rPr lang="en-US" altLang="en-US" sz="2400" i="1" dirty="0">
                <a:solidFill>
                  <a:srgbClr val="FF0000"/>
                </a:solidFill>
                <a:latin typeface="Trebuchet MS" panose="020B0603020202020204" pitchFamily="34" charset="0"/>
              </a:rPr>
              <a:t>   </a:t>
            </a:r>
          </a:p>
          <a:p>
            <a:pPr marL="609600" indent="-609600" eaLnBrk="1" hangingPunct="1">
              <a:buFont typeface="Wingdings" panose="05000000000000000000" pitchFamily="2" charset="2"/>
              <a:buNone/>
            </a:pPr>
            <a:r>
              <a:rPr lang="en-US" altLang="en-US" sz="2400" i="1" dirty="0">
                <a:latin typeface="Trebuchet MS" panose="020B0603020202020204" pitchFamily="34" charset="0"/>
              </a:rPr>
              <a:t>	</a:t>
            </a:r>
            <a:endParaRPr lang="en-US" altLang="en-US" sz="2400" dirty="0">
              <a:latin typeface="Trebuchet MS" panose="020B0603020202020204" pitchFamily="34" charset="0"/>
            </a:endParaRPr>
          </a:p>
        </p:txBody>
      </p:sp>
      <p:sp>
        <p:nvSpPr>
          <p:cNvPr id="50179"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018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018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4" name="Rectangle 13"/>
          <p:cNvSpPr/>
          <p:nvPr/>
        </p:nvSpPr>
        <p:spPr>
          <a:xfrm>
            <a:off x="0" y="1219200"/>
            <a:ext cx="6858000" cy="76200"/>
          </a:xfrm>
          <a:prstGeom prst="rect">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8839200" y="0"/>
            <a:ext cx="304800" cy="1600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1B1FB1C1-93A6-4020-90FF-7EAAB1E7ABE5}"/>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A4ABA6B4-BDDF-4C36-B63A-97EC400C4F24}"/>
              </a:ext>
            </a:extLst>
          </p:cNvPr>
          <p:cNvSpPr>
            <a:spLocks noGrp="1"/>
          </p:cNvSpPr>
          <p:nvPr>
            <p:ph type="sldNum" sz="quarter" idx="12"/>
          </p:nvPr>
        </p:nvSpPr>
        <p:spPr/>
        <p:txBody>
          <a:bodyPr/>
          <a:lstStyle/>
          <a:p>
            <a:pPr>
              <a:defRPr/>
            </a:pPr>
            <a:fld id="{9CFDE734-A677-43FA-B556-980ADA408821}" type="slidenum">
              <a:rPr lang="en-US" altLang="en-US" smtClean="0"/>
              <a:pPr>
                <a:defRPr/>
              </a:pPr>
              <a:t>38</a:t>
            </a:fld>
            <a:endParaRPr lang="en-US" altLang="en-US"/>
          </a:p>
        </p:txBody>
      </p:sp>
    </p:spTree>
    <p:extLst>
      <p:ext uri="{BB962C8B-B14F-4D97-AF65-F5344CB8AC3E}">
        <p14:creationId xmlns:p14="http://schemas.microsoft.com/office/powerpoint/2010/main" val="2479827888"/>
      </p:ext>
    </p:extLst>
  </p:cSld>
  <p:clrMapOvr>
    <a:masterClrMapping/>
  </p:clrMapOvr>
  <p:transition spd="slow">
    <p:pull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295400"/>
            <a:ext cx="9144000" cy="5562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03" name="Rectangle 8"/>
          <p:cNvSpPr>
            <a:spLocks noGrp="1"/>
          </p:cNvSpPr>
          <p:nvPr>
            <p:ph type="title"/>
          </p:nvPr>
        </p:nvSpPr>
        <p:spPr>
          <a:xfrm>
            <a:off x="381000" y="76200"/>
            <a:ext cx="8229600" cy="1143000"/>
          </a:xfrm>
        </p:spPr>
        <p:txBody>
          <a:bodyPr/>
          <a:lstStyle/>
          <a:p>
            <a:pPr eaLnBrk="1" hangingPunct="1"/>
            <a:r>
              <a:rPr lang="en-US" altLang="en-US" sz="2800" dirty="0">
                <a:latin typeface="Trebuchet MS" panose="020B0603020202020204" pitchFamily="34" charset="0"/>
              </a:rPr>
              <a:t>FAKTOR-FAKTOR YANG MEMPENGARUHI DALAM PROSES PENGUKURAN MASSA (MENIMBANG)</a:t>
            </a:r>
          </a:p>
        </p:txBody>
      </p:sp>
      <p:sp>
        <p:nvSpPr>
          <p:cNvPr id="51204" name="Rectangle 2"/>
          <p:cNvSpPr>
            <a:spLocks noGrp="1"/>
          </p:cNvSpPr>
          <p:nvPr>
            <p:ph idx="1"/>
          </p:nvPr>
        </p:nvSpPr>
        <p:spPr>
          <a:xfrm>
            <a:off x="457200" y="1600200"/>
            <a:ext cx="8229600" cy="5105400"/>
          </a:xfrm>
        </p:spPr>
        <p:txBody>
          <a:bodyPr/>
          <a:lstStyle/>
          <a:p>
            <a:pPr marL="457200" indent="-457200" eaLnBrk="1" hangingPunct="1">
              <a:lnSpc>
                <a:spcPct val="80000"/>
              </a:lnSpc>
              <a:buFont typeface="Wingdings" panose="05000000000000000000" pitchFamily="2" charset="2"/>
              <a:buNone/>
            </a:pPr>
            <a:r>
              <a:rPr lang="en-US" altLang="en-US" sz="1800" b="1" dirty="0">
                <a:latin typeface="Trebuchet MS" panose="020B0603020202020204" pitchFamily="34" charset="0"/>
              </a:rPr>
              <a:t>1. </a:t>
            </a:r>
            <a:r>
              <a:rPr lang="en-US" altLang="en-US" sz="1800" b="1" dirty="0" err="1">
                <a:latin typeface="Trebuchet MS" panose="020B0603020202020204" pitchFamily="34" charset="0"/>
              </a:rPr>
              <a:t>Timbangan</a:t>
            </a:r>
            <a:endParaRPr lang="en-US" altLang="en-US" sz="1800" b="1"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 </a:t>
            </a:r>
            <a:r>
              <a:rPr lang="en-US" altLang="en-US" sz="1800" dirty="0" err="1">
                <a:latin typeface="Trebuchet MS" panose="020B0603020202020204" pitchFamily="34" charset="0"/>
              </a:rPr>
              <a:t>yg</a:t>
            </a:r>
            <a:r>
              <a:rPr lang="en-US" altLang="en-US" sz="1800" dirty="0">
                <a:latin typeface="Trebuchet MS" panose="020B0603020202020204" pitchFamily="34" charset="0"/>
              </a:rPr>
              <a:t> </a:t>
            </a:r>
            <a:r>
              <a:rPr lang="en-US" altLang="en-US" sz="1800" dirty="0" err="1">
                <a:latin typeface="Trebuchet MS" panose="020B0603020202020204" pitchFamily="34" charset="0"/>
              </a:rPr>
              <a:t>memiliki</a:t>
            </a:r>
            <a:r>
              <a:rPr lang="en-US" altLang="en-US" sz="1800" dirty="0">
                <a:latin typeface="Trebuchet MS" panose="020B0603020202020204" pitchFamily="34" charset="0"/>
              </a:rPr>
              <a:t> </a:t>
            </a:r>
            <a:r>
              <a:rPr lang="en-US" altLang="en-US" sz="1800" dirty="0" err="1">
                <a:latin typeface="Trebuchet MS" panose="020B0603020202020204" pitchFamily="34" charset="0"/>
              </a:rPr>
              <a:t>resolusi</a:t>
            </a:r>
            <a:r>
              <a:rPr lang="en-US" altLang="en-US" sz="1800" dirty="0">
                <a:latin typeface="Trebuchet MS" panose="020B0603020202020204" pitchFamily="34" charset="0"/>
              </a:rPr>
              <a:t> yang </a:t>
            </a:r>
            <a:r>
              <a:rPr lang="en-US" altLang="en-US" sz="1800" dirty="0" err="1">
                <a:latin typeface="Trebuchet MS" panose="020B0603020202020204" pitchFamily="34" charset="0"/>
              </a:rPr>
              <a:t>tinggi</a:t>
            </a:r>
            <a:r>
              <a:rPr lang="en-US" altLang="en-US" sz="1800" dirty="0">
                <a:latin typeface="Trebuchet MS" panose="020B0603020202020204" pitchFamily="34" charset="0"/>
              </a:rPr>
              <a:t> </a:t>
            </a:r>
            <a:r>
              <a:rPr lang="en-US" altLang="en-US" sz="1800" dirty="0" err="1">
                <a:latin typeface="Trebuchet MS" panose="020B0603020202020204" pitchFamily="34" charset="0"/>
              </a:rPr>
              <a:t>memerlukan</a:t>
            </a:r>
            <a:r>
              <a:rPr lang="en-US" altLang="en-US" sz="1800" dirty="0">
                <a:latin typeface="Trebuchet MS" panose="020B0603020202020204" pitchFamily="34" charset="0"/>
              </a:rPr>
              <a:t> operator yang </a:t>
            </a:r>
            <a:r>
              <a:rPr lang="en-US" altLang="en-US" sz="1800" dirty="0" err="1">
                <a:latin typeface="Trebuchet MS" panose="020B0603020202020204" pitchFamily="34" charset="0"/>
              </a:rPr>
              <a:t>kompeten</a:t>
            </a:r>
            <a:r>
              <a:rPr lang="en-US" altLang="en-US" sz="1800" dirty="0">
                <a:latin typeface="Trebuchet MS" panose="020B0603020202020204" pitchFamily="34" charset="0"/>
              </a:rPr>
              <a:t> </a:t>
            </a:r>
            <a:r>
              <a:rPr lang="en-US" altLang="en-US" sz="1800" dirty="0" err="1">
                <a:latin typeface="Trebuchet MS" panose="020B0603020202020204" pitchFamily="34" charset="0"/>
              </a:rPr>
              <a:t>dan</a:t>
            </a:r>
            <a:r>
              <a:rPr lang="en-US" altLang="en-US" sz="1800" dirty="0">
                <a:latin typeface="Trebuchet MS" panose="020B0603020202020204" pitchFamily="34" charset="0"/>
              </a:rPr>
              <a:t> </a:t>
            </a:r>
            <a:r>
              <a:rPr lang="en-US" altLang="en-US" sz="1800" dirty="0" err="1">
                <a:latin typeface="Trebuchet MS" panose="020B0603020202020204" pitchFamily="34" charset="0"/>
              </a:rPr>
              <a:t>berpengalaman</a:t>
            </a:r>
            <a:r>
              <a:rPr lang="en-US" altLang="en-US" sz="1800" dirty="0">
                <a:latin typeface="Trebuchet MS" panose="020B0603020202020204" pitchFamily="34" charset="0"/>
              </a:rPr>
              <a:t>.</a:t>
            </a:r>
          </a:p>
          <a:p>
            <a:pPr marL="457200" indent="-457200" eaLnBrk="1" hangingPunct="1">
              <a:lnSpc>
                <a:spcPct val="80000"/>
              </a:lnSpc>
              <a:buFont typeface="Wingdings" panose="05000000000000000000" pitchFamily="2" charset="2"/>
              <a:buNone/>
            </a:pPr>
            <a:endParaRPr lang="en-US" altLang="en-US" sz="1800"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b="1" dirty="0">
                <a:latin typeface="Trebuchet MS" panose="020B0603020202020204" pitchFamily="34" charset="0"/>
              </a:rPr>
              <a:t>2. </a:t>
            </a:r>
            <a:r>
              <a:rPr lang="en-US" altLang="en-US" sz="1800" b="1" dirty="0" err="1">
                <a:latin typeface="Trebuchet MS" panose="020B0603020202020204" pitchFamily="34" charset="0"/>
              </a:rPr>
              <a:t>Standar</a:t>
            </a:r>
            <a:r>
              <a:rPr lang="en-US" altLang="en-US" sz="1800" b="1" dirty="0">
                <a:latin typeface="Trebuchet MS" panose="020B0603020202020204" pitchFamily="34" charset="0"/>
              </a:rPr>
              <a:t> </a:t>
            </a:r>
            <a:r>
              <a:rPr lang="en-US" altLang="en-US" sz="1800" b="1" dirty="0" err="1">
                <a:latin typeface="Trebuchet MS" panose="020B0603020202020204" pitchFamily="34" charset="0"/>
              </a:rPr>
              <a:t>massa</a:t>
            </a:r>
            <a:endParaRPr lang="en-US" altLang="en-US" sz="1800" b="1"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Nilainya</a:t>
            </a:r>
            <a:r>
              <a:rPr lang="en-US" altLang="en-US" sz="1800" dirty="0">
                <a:latin typeface="Trebuchet MS" panose="020B0603020202020204" pitchFamily="34" charset="0"/>
              </a:rPr>
              <a:t> </a:t>
            </a:r>
            <a:r>
              <a:rPr lang="en-US" altLang="en-US" sz="1800" dirty="0" err="1">
                <a:latin typeface="Trebuchet MS" panose="020B0603020202020204" pitchFamily="34" charset="0"/>
              </a:rPr>
              <a:t>harus</a:t>
            </a:r>
            <a:r>
              <a:rPr lang="en-US" altLang="en-US" sz="1800" dirty="0">
                <a:latin typeface="Trebuchet MS" panose="020B0603020202020204" pitchFamily="34" charset="0"/>
              </a:rPr>
              <a:t> </a:t>
            </a:r>
            <a:r>
              <a:rPr lang="en-US" altLang="en-US" sz="1800" dirty="0" err="1">
                <a:latin typeface="Trebuchet MS" panose="020B0603020202020204" pitchFamily="34" charset="0"/>
              </a:rPr>
              <a:t>konstan</a:t>
            </a:r>
            <a:r>
              <a:rPr lang="en-US" altLang="en-US" sz="1800" dirty="0">
                <a:latin typeface="Trebuchet MS" panose="020B0603020202020204" pitchFamily="34" charset="0"/>
              </a:rPr>
              <a:t>, </a:t>
            </a:r>
            <a:r>
              <a:rPr lang="en-US" altLang="en-US" sz="1800" dirty="0" err="1">
                <a:latin typeface="Trebuchet MS" panose="020B0603020202020204" pitchFamily="34" charset="0"/>
              </a:rPr>
              <a:t>oleh</a:t>
            </a:r>
            <a:r>
              <a:rPr lang="en-US" altLang="en-US" sz="1800" dirty="0">
                <a:latin typeface="Trebuchet MS" panose="020B0603020202020204" pitchFamily="34" charset="0"/>
              </a:rPr>
              <a:t> </a:t>
            </a:r>
            <a:r>
              <a:rPr lang="en-US" altLang="en-US" sz="1800" dirty="0" err="1">
                <a:latin typeface="Trebuchet MS" panose="020B0603020202020204" pitchFamily="34" charset="0"/>
              </a:rPr>
              <a:t>karena</a:t>
            </a:r>
            <a:r>
              <a:rPr lang="en-US" altLang="en-US" sz="1800" dirty="0">
                <a:latin typeface="Trebuchet MS" panose="020B0603020202020204" pitchFamily="34" charset="0"/>
              </a:rPr>
              <a:t> </a:t>
            </a:r>
            <a:r>
              <a:rPr lang="en-US" altLang="en-US" sz="1800" dirty="0" err="1">
                <a:latin typeface="Trebuchet MS" panose="020B0603020202020204" pitchFamily="34" charset="0"/>
              </a:rPr>
              <a:t>itu</a:t>
            </a:r>
            <a:r>
              <a:rPr lang="en-US" altLang="en-US" sz="1800" dirty="0">
                <a:latin typeface="Trebuchet MS" panose="020B0603020202020204" pitchFamily="34" charset="0"/>
              </a:rPr>
              <a:t> </a:t>
            </a:r>
            <a:r>
              <a:rPr lang="en-US" altLang="en-US" sz="1800" dirty="0" err="1">
                <a:latin typeface="Trebuchet MS" panose="020B0603020202020204" pitchFamily="34" charset="0"/>
              </a:rPr>
              <a:t>diperlukan</a:t>
            </a:r>
            <a:r>
              <a:rPr lang="en-US" altLang="en-US" sz="1800" dirty="0">
                <a:latin typeface="Trebuchet MS" panose="020B0603020202020204" pitchFamily="34" charset="0"/>
              </a:rPr>
              <a:t> </a:t>
            </a:r>
            <a:r>
              <a:rPr lang="en-US" altLang="en-US" sz="1800" dirty="0" err="1">
                <a:latin typeface="Trebuchet MS" panose="020B0603020202020204" pitchFamily="34" charset="0"/>
              </a:rPr>
              <a:t>pemeliharaan</a:t>
            </a:r>
            <a:r>
              <a:rPr lang="en-US" altLang="en-US" sz="1800" dirty="0">
                <a:latin typeface="Trebuchet MS" panose="020B0603020202020204" pitchFamily="34" charset="0"/>
              </a:rPr>
              <a:t> yang </a:t>
            </a:r>
            <a:r>
              <a:rPr lang="en-US" altLang="en-US" sz="1800" dirty="0" err="1">
                <a:latin typeface="Trebuchet MS" panose="020B0603020202020204" pitchFamily="34" charset="0"/>
              </a:rPr>
              <a:t>baik</a:t>
            </a:r>
            <a:r>
              <a:rPr lang="en-US" altLang="en-US" sz="1800" dirty="0">
                <a:latin typeface="Trebuchet MS" panose="020B0603020202020204" pitchFamily="34" charset="0"/>
              </a:rPr>
              <a:t>, agar </a:t>
            </a:r>
            <a:r>
              <a:rPr lang="en-US" altLang="en-US" sz="1800" dirty="0" err="1">
                <a:latin typeface="Trebuchet MS" panose="020B0603020202020204" pitchFamily="34" charset="0"/>
              </a:rPr>
              <a:t>nilainya</a:t>
            </a:r>
            <a:r>
              <a:rPr lang="en-US" altLang="en-US" sz="1800" dirty="0">
                <a:latin typeface="Trebuchet MS" panose="020B0603020202020204" pitchFamily="34" charset="0"/>
              </a:rPr>
              <a:t> </a:t>
            </a:r>
            <a:r>
              <a:rPr lang="en-US" altLang="en-US" sz="1800" dirty="0" err="1">
                <a:latin typeface="Trebuchet MS" panose="020B0603020202020204" pitchFamily="34" charset="0"/>
              </a:rPr>
              <a:t>tidak</a:t>
            </a:r>
            <a:r>
              <a:rPr lang="en-US" altLang="en-US" sz="1800" dirty="0">
                <a:latin typeface="Trebuchet MS" panose="020B0603020202020204" pitchFamily="34" charset="0"/>
              </a:rPr>
              <a:t> </a:t>
            </a:r>
            <a:r>
              <a:rPr lang="en-US" altLang="en-US" sz="1800" dirty="0" err="1">
                <a:latin typeface="Trebuchet MS" panose="020B0603020202020204" pitchFamily="34" charset="0"/>
              </a:rPr>
              <a:t>berubah</a:t>
            </a:r>
            <a:r>
              <a:rPr lang="en-US" altLang="en-US" sz="1800" dirty="0">
                <a:latin typeface="Trebuchet MS" panose="020B0603020202020204" pitchFamily="34" charset="0"/>
              </a:rPr>
              <a:t> </a:t>
            </a:r>
            <a:r>
              <a:rPr lang="en-US" altLang="en-US" sz="1800" dirty="0" err="1">
                <a:latin typeface="Trebuchet MS" panose="020B0603020202020204" pitchFamily="34" charset="0"/>
              </a:rPr>
              <a:t>signifigan</a:t>
            </a:r>
            <a:r>
              <a:rPr lang="en-US" altLang="en-US" sz="1800" dirty="0">
                <a:latin typeface="Trebuchet MS" panose="020B0603020202020204" pitchFamily="34" charset="0"/>
              </a:rPr>
              <a:t>.</a:t>
            </a:r>
          </a:p>
          <a:p>
            <a:pPr marL="457200" indent="-457200" eaLnBrk="1" hangingPunct="1">
              <a:lnSpc>
                <a:spcPct val="80000"/>
              </a:lnSpc>
              <a:buFont typeface="Wingdings" panose="05000000000000000000" pitchFamily="2" charset="2"/>
              <a:buNone/>
            </a:pPr>
            <a:endParaRPr lang="en-US" altLang="en-US" sz="1800"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b="1" dirty="0">
                <a:latin typeface="Trebuchet MS" panose="020B0603020202020204" pitchFamily="34" charset="0"/>
              </a:rPr>
              <a:t>3. </a:t>
            </a:r>
            <a:r>
              <a:rPr lang="en-US" altLang="en-US" sz="1800" b="1" dirty="0" err="1">
                <a:latin typeface="Trebuchet MS" panose="020B0603020202020204" pitchFamily="34" charset="0"/>
              </a:rPr>
              <a:t>Metode</a:t>
            </a:r>
            <a:r>
              <a:rPr lang="en-US" altLang="en-US" sz="1800" b="1" dirty="0">
                <a:latin typeface="Trebuchet MS" panose="020B0603020202020204" pitchFamily="34" charset="0"/>
              </a:rPr>
              <a:t>/proses </a:t>
            </a:r>
            <a:r>
              <a:rPr lang="en-US" altLang="en-US" sz="1800" b="1" dirty="0" err="1">
                <a:latin typeface="Trebuchet MS" panose="020B0603020202020204" pitchFamily="34" charset="0"/>
              </a:rPr>
              <a:t>penimbangan</a:t>
            </a:r>
            <a:endParaRPr lang="en-US" altLang="en-US" sz="1800" b="1"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Metode</a:t>
            </a:r>
            <a:r>
              <a:rPr lang="en-US" altLang="en-US" sz="1800" dirty="0">
                <a:latin typeface="Trebuchet MS" panose="020B0603020202020204" pitchFamily="34" charset="0"/>
              </a:rPr>
              <a:t> </a:t>
            </a:r>
            <a:r>
              <a:rPr lang="en-US" altLang="en-US" sz="1800" dirty="0" err="1">
                <a:latin typeface="Trebuchet MS" panose="020B0603020202020204" pitchFamily="34" charset="0"/>
              </a:rPr>
              <a:t>penimbangan</a:t>
            </a:r>
            <a:r>
              <a:rPr lang="en-US" altLang="en-US" sz="1800" dirty="0">
                <a:latin typeface="Trebuchet MS" panose="020B0603020202020204" pitchFamily="34" charset="0"/>
              </a:rPr>
              <a:t> </a:t>
            </a:r>
            <a:r>
              <a:rPr lang="en-US" altLang="en-US" sz="1800" dirty="0" err="1">
                <a:latin typeface="Trebuchet MS" panose="020B0603020202020204" pitchFamily="34" charset="0"/>
              </a:rPr>
              <a:t>akan</a:t>
            </a:r>
            <a:r>
              <a:rPr lang="en-US" altLang="en-US" sz="1800" dirty="0">
                <a:latin typeface="Trebuchet MS" panose="020B0603020202020204" pitchFamily="34" charset="0"/>
              </a:rPr>
              <a:t> </a:t>
            </a:r>
            <a:r>
              <a:rPr lang="en-US" altLang="en-US" sz="1800" dirty="0" err="1">
                <a:latin typeface="Trebuchet MS" panose="020B0603020202020204" pitchFamily="34" charset="0"/>
              </a:rPr>
              <a:t>mempengaruhi</a:t>
            </a:r>
            <a:r>
              <a:rPr lang="en-US" altLang="en-US" sz="1800" dirty="0">
                <a:latin typeface="Trebuchet MS" panose="020B0603020202020204" pitchFamily="34" charset="0"/>
              </a:rPr>
              <a:t> </a:t>
            </a:r>
            <a:r>
              <a:rPr lang="en-US" altLang="en-US" sz="1800" dirty="0" err="1">
                <a:latin typeface="Trebuchet MS" panose="020B0603020202020204" pitchFamily="34" charset="0"/>
              </a:rPr>
              <a:t>hasil</a:t>
            </a:r>
            <a:r>
              <a:rPr lang="en-US" altLang="en-US" sz="1800" dirty="0">
                <a:latin typeface="Trebuchet MS" panose="020B0603020202020204" pitchFamily="34" charset="0"/>
              </a:rPr>
              <a:t> </a:t>
            </a:r>
            <a:r>
              <a:rPr lang="en-US" altLang="en-US" sz="1800" dirty="0" err="1">
                <a:latin typeface="Trebuchet MS" panose="020B0603020202020204" pitchFamily="34" charset="0"/>
              </a:rPr>
              <a:t>penimbangan</a:t>
            </a:r>
            <a:r>
              <a:rPr lang="en-US" altLang="en-US" sz="1800" dirty="0">
                <a:latin typeface="Trebuchet MS" panose="020B0603020202020204" pitchFamily="34" charset="0"/>
              </a:rPr>
              <a:t>.</a:t>
            </a:r>
          </a:p>
          <a:p>
            <a:pPr marL="457200" indent="-457200" eaLnBrk="1" hangingPunct="1">
              <a:lnSpc>
                <a:spcPct val="80000"/>
              </a:lnSpc>
              <a:buFont typeface="Wingdings" panose="05000000000000000000" pitchFamily="2" charset="2"/>
              <a:buNone/>
            </a:pPr>
            <a:endParaRPr lang="en-US" altLang="en-US" sz="1800"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b="1" dirty="0">
                <a:latin typeface="Trebuchet MS" panose="020B0603020202020204" pitchFamily="34" charset="0"/>
              </a:rPr>
              <a:t>4. </a:t>
            </a:r>
            <a:r>
              <a:rPr lang="en-US" altLang="en-US" sz="1800" b="1" dirty="0" err="1">
                <a:latin typeface="Trebuchet MS" panose="020B0603020202020204" pitchFamily="34" charset="0"/>
              </a:rPr>
              <a:t>Kondisi</a:t>
            </a:r>
            <a:r>
              <a:rPr lang="en-US" altLang="en-US" sz="1800" b="1" dirty="0">
                <a:latin typeface="Trebuchet MS" panose="020B0603020202020204" pitchFamily="34" charset="0"/>
              </a:rPr>
              <a:t> </a:t>
            </a:r>
            <a:r>
              <a:rPr lang="en-US" altLang="en-US" sz="1800" b="1" dirty="0" err="1">
                <a:latin typeface="Trebuchet MS" panose="020B0603020202020204" pitchFamily="34" charset="0"/>
              </a:rPr>
              <a:t>lingkungan</a:t>
            </a:r>
            <a:r>
              <a:rPr lang="en-US" altLang="en-US" sz="1800" b="1" dirty="0">
                <a:latin typeface="Trebuchet MS" panose="020B0603020202020204" pitchFamily="34" charset="0"/>
              </a:rPr>
              <a:t> (ambient)</a:t>
            </a: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Variasi</a:t>
            </a:r>
            <a:r>
              <a:rPr lang="en-US" altLang="en-US" sz="1800" dirty="0">
                <a:latin typeface="Trebuchet MS" panose="020B0603020202020204" pitchFamily="34" charset="0"/>
              </a:rPr>
              <a:t> </a:t>
            </a:r>
            <a:r>
              <a:rPr lang="en-US" altLang="en-US" sz="1800" dirty="0" err="1">
                <a:latin typeface="Trebuchet MS" panose="020B0603020202020204" pitchFamily="34" charset="0"/>
              </a:rPr>
              <a:t>suhu</a:t>
            </a:r>
            <a:r>
              <a:rPr lang="en-US" altLang="en-US" sz="1800" dirty="0">
                <a:latin typeface="Trebuchet MS" panose="020B0603020202020204" pitchFamily="34" charset="0"/>
              </a:rPr>
              <a:t>, </a:t>
            </a:r>
            <a:r>
              <a:rPr lang="en-US" altLang="en-US" sz="1800" dirty="0" err="1">
                <a:latin typeface="Trebuchet MS" panose="020B0603020202020204" pitchFamily="34" charset="0"/>
              </a:rPr>
              <a:t>tekanan</a:t>
            </a:r>
            <a:r>
              <a:rPr lang="en-US" altLang="en-US" sz="1800" dirty="0">
                <a:latin typeface="Trebuchet MS" panose="020B0603020202020204" pitchFamily="34" charset="0"/>
              </a:rPr>
              <a:t> </a:t>
            </a:r>
            <a:r>
              <a:rPr lang="en-US" altLang="en-US" sz="1800" dirty="0" err="1">
                <a:latin typeface="Trebuchet MS" panose="020B0603020202020204" pitchFamily="34" charset="0"/>
              </a:rPr>
              <a:t>atmosfer</a:t>
            </a:r>
            <a:r>
              <a:rPr lang="en-US" altLang="en-US" sz="1800" dirty="0">
                <a:latin typeface="Trebuchet MS" panose="020B0603020202020204" pitchFamily="34" charset="0"/>
              </a:rPr>
              <a:t>, </a:t>
            </a:r>
            <a:r>
              <a:rPr lang="en-US" altLang="en-US" sz="1800" dirty="0" err="1">
                <a:latin typeface="Trebuchet MS" panose="020B0603020202020204" pitchFamily="34" charset="0"/>
              </a:rPr>
              <a:t>kelembaban</a:t>
            </a:r>
            <a:r>
              <a:rPr lang="en-US" altLang="en-US" sz="1800" dirty="0">
                <a:latin typeface="Trebuchet MS" panose="020B0603020202020204" pitchFamily="34" charset="0"/>
              </a:rPr>
              <a:t> </a:t>
            </a:r>
            <a:r>
              <a:rPr lang="en-US" altLang="en-US" sz="1800" dirty="0" err="1">
                <a:latin typeface="Trebuchet MS" panose="020B0603020202020204" pitchFamily="34" charset="0"/>
              </a:rPr>
              <a:t>relativ</a:t>
            </a:r>
            <a:r>
              <a:rPr lang="en-US" altLang="en-US" sz="1800" dirty="0">
                <a:latin typeface="Trebuchet MS" panose="020B0603020202020204" pitchFamily="34" charset="0"/>
              </a:rPr>
              <a:t>, </a:t>
            </a:r>
            <a:r>
              <a:rPr lang="en-US" altLang="en-US" sz="1800" dirty="0" err="1">
                <a:latin typeface="Trebuchet MS" panose="020B0603020202020204" pitchFamily="34" charset="0"/>
              </a:rPr>
              <a:t>kemurnian</a:t>
            </a:r>
            <a:r>
              <a:rPr lang="en-US" altLang="en-US" sz="1800" dirty="0">
                <a:latin typeface="Trebuchet MS" panose="020B0603020202020204" pitchFamily="34" charset="0"/>
              </a:rPr>
              <a:t> </a:t>
            </a:r>
            <a:r>
              <a:rPr lang="en-US" altLang="en-US" sz="1800" dirty="0" err="1">
                <a:latin typeface="Trebuchet MS" panose="020B0603020202020204" pitchFamily="34" charset="0"/>
              </a:rPr>
              <a:t>dan</a:t>
            </a:r>
            <a:r>
              <a:rPr lang="en-US" altLang="en-US" sz="1800" dirty="0">
                <a:latin typeface="Trebuchet MS" panose="020B0603020202020204" pitchFamily="34" charset="0"/>
              </a:rPr>
              <a:t> </a:t>
            </a:r>
            <a:r>
              <a:rPr lang="en-US" altLang="en-US" sz="1800" dirty="0" err="1">
                <a:latin typeface="Trebuchet MS" panose="020B0603020202020204" pitchFamily="34" charset="0"/>
              </a:rPr>
              <a:t>komposisi</a:t>
            </a:r>
            <a:r>
              <a:rPr lang="en-US" altLang="en-US" sz="1800" dirty="0">
                <a:latin typeface="Trebuchet MS" panose="020B0603020202020204" pitchFamily="34" charset="0"/>
              </a:rPr>
              <a:t> </a:t>
            </a:r>
            <a:r>
              <a:rPr lang="en-US" altLang="en-US" sz="1800" dirty="0" err="1">
                <a:latin typeface="Trebuchet MS" panose="020B0603020202020204" pitchFamily="34" charset="0"/>
              </a:rPr>
              <a:t>udara</a:t>
            </a:r>
            <a:r>
              <a:rPr lang="en-US" altLang="en-US" sz="1800" dirty="0">
                <a:latin typeface="Trebuchet MS" panose="020B0603020202020204" pitchFamily="34" charset="0"/>
              </a:rPr>
              <a:t> </a:t>
            </a:r>
            <a:r>
              <a:rPr lang="en-US" altLang="en-US" sz="1800" dirty="0" err="1">
                <a:latin typeface="Trebuchet MS" panose="020B0603020202020204" pitchFamily="34" charset="0"/>
              </a:rPr>
              <a:t>akan</a:t>
            </a:r>
            <a:r>
              <a:rPr lang="en-US" altLang="en-US" sz="1800" dirty="0">
                <a:latin typeface="Trebuchet MS" panose="020B0603020202020204" pitchFamily="34" charset="0"/>
              </a:rPr>
              <a:t> </a:t>
            </a:r>
            <a:r>
              <a:rPr lang="en-US" altLang="en-US" sz="1800" dirty="0" err="1">
                <a:latin typeface="Trebuchet MS" panose="020B0603020202020204" pitchFamily="34" charset="0"/>
              </a:rPr>
              <a:t>mempengaruhi</a:t>
            </a:r>
            <a:r>
              <a:rPr lang="en-US" altLang="en-US" sz="1800" dirty="0">
                <a:latin typeface="Trebuchet MS" panose="020B0603020202020204" pitchFamily="34" charset="0"/>
              </a:rPr>
              <a:t> </a:t>
            </a:r>
            <a:r>
              <a:rPr lang="en-US" altLang="en-US" sz="1800" dirty="0" err="1">
                <a:latin typeface="Trebuchet MS" panose="020B0603020202020204" pitchFamily="34" charset="0"/>
              </a:rPr>
              <a:t>hasil</a:t>
            </a:r>
            <a:r>
              <a:rPr lang="en-US" altLang="en-US" sz="1800" dirty="0">
                <a:latin typeface="Trebuchet MS" panose="020B0603020202020204" pitchFamily="34" charset="0"/>
              </a:rPr>
              <a:t> </a:t>
            </a:r>
            <a:r>
              <a:rPr lang="en-US" altLang="en-US" sz="1800" dirty="0" err="1">
                <a:latin typeface="Trebuchet MS" panose="020B0603020202020204" pitchFamily="34" charset="0"/>
              </a:rPr>
              <a:t>penimbangan</a:t>
            </a:r>
            <a:r>
              <a:rPr lang="en-US" altLang="en-US" sz="1800" dirty="0">
                <a:latin typeface="Trebuchet MS" panose="020B0603020202020204" pitchFamily="34" charset="0"/>
              </a:rPr>
              <a:t>.</a:t>
            </a:r>
          </a:p>
          <a:p>
            <a:pPr marL="457200" indent="-457200" eaLnBrk="1" hangingPunct="1">
              <a:lnSpc>
                <a:spcPct val="80000"/>
              </a:lnSpc>
              <a:buFont typeface="Wingdings" panose="05000000000000000000" pitchFamily="2" charset="2"/>
              <a:buNone/>
            </a:pPr>
            <a:endParaRPr lang="en-US" altLang="en-US" sz="1800"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b="1" dirty="0">
                <a:latin typeface="Trebuchet MS" panose="020B0603020202020204" pitchFamily="34" charset="0"/>
              </a:rPr>
              <a:t>5. </a:t>
            </a:r>
            <a:r>
              <a:rPr lang="en-US" altLang="en-US" sz="1800" b="1" dirty="0" err="1">
                <a:latin typeface="Trebuchet MS" panose="020B0603020202020204" pitchFamily="34" charset="0"/>
              </a:rPr>
              <a:t>Effek</a:t>
            </a:r>
            <a:r>
              <a:rPr lang="en-US" altLang="en-US" sz="1800" b="1" dirty="0">
                <a:latin typeface="Trebuchet MS" panose="020B0603020202020204" pitchFamily="34" charset="0"/>
              </a:rPr>
              <a:t> Buoyancy</a:t>
            </a: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Nilai</a:t>
            </a:r>
            <a:r>
              <a:rPr lang="en-US" altLang="en-US" sz="1800" dirty="0">
                <a:latin typeface="Trebuchet MS" panose="020B0603020202020204" pitchFamily="34" charset="0"/>
              </a:rPr>
              <a:t> yang </a:t>
            </a:r>
            <a:r>
              <a:rPr lang="en-US" altLang="en-US" sz="1800" dirty="0" err="1">
                <a:latin typeface="Trebuchet MS" panose="020B0603020202020204" pitchFamily="34" charset="0"/>
              </a:rPr>
              <a:t>ditunjukkan</a:t>
            </a:r>
            <a:r>
              <a:rPr lang="en-US" altLang="en-US" sz="1800" dirty="0">
                <a:latin typeface="Trebuchet MS" panose="020B0603020202020204" pitchFamily="34" charset="0"/>
              </a:rPr>
              <a:t> </a:t>
            </a:r>
            <a:r>
              <a:rPr lang="en-US" altLang="en-US" sz="1800" dirty="0" err="1">
                <a:latin typeface="Trebuchet MS" panose="020B0603020202020204" pitchFamily="34" charset="0"/>
              </a:rPr>
              <a:t>oleh</a:t>
            </a:r>
            <a:r>
              <a:rPr lang="en-US" altLang="en-US" sz="1800" dirty="0">
                <a:latin typeface="Trebuchet MS" panose="020B0603020202020204" pitchFamily="34" charset="0"/>
              </a:rPr>
              <a:t>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 </a:t>
            </a:r>
            <a:r>
              <a:rPr lang="en-US" altLang="en-US" sz="1800" dirty="0" err="1">
                <a:latin typeface="Trebuchet MS" panose="020B0603020202020204" pitchFamily="34" charset="0"/>
              </a:rPr>
              <a:t>belum</a:t>
            </a:r>
            <a:r>
              <a:rPr lang="en-US" altLang="en-US" sz="1800" dirty="0">
                <a:latin typeface="Trebuchet MS" panose="020B0603020202020204" pitchFamily="34" charset="0"/>
              </a:rPr>
              <a:t> </a:t>
            </a:r>
            <a:r>
              <a:rPr lang="en-US" altLang="en-US" sz="1800" dirty="0" err="1">
                <a:latin typeface="Trebuchet MS" panose="020B0603020202020204" pitchFamily="34" charset="0"/>
              </a:rPr>
              <a:t>termasuk</a:t>
            </a:r>
            <a:r>
              <a:rPr lang="en-US" altLang="en-US" sz="1800" dirty="0">
                <a:latin typeface="Trebuchet MS" panose="020B0603020202020204" pitchFamily="34" charset="0"/>
              </a:rPr>
              <a:t> </a:t>
            </a:r>
            <a:r>
              <a:rPr lang="en-US" altLang="en-US" sz="1800" dirty="0" err="1">
                <a:latin typeface="Trebuchet MS" panose="020B0603020202020204" pitchFamily="34" charset="0"/>
              </a:rPr>
              <a:t>koreksi</a:t>
            </a:r>
            <a:r>
              <a:rPr lang="en-US" altLang="en-US" sz="1800" dirty="0">
                <a:latin typeface="Trebuchet MS" panose="020B0603020202020204" pitchFamily="34" charset="0"/>
              </a:rPr>
              <a:t> </a:t>
            </a:r>
            <a:r>
              <a:rPr lang="en-US" altLang="en-US" sz="1800" dirty="0" err="1">
                <a:latin typeface="Trebuchet MS" panose="020B0603020202020204" pitchFamily="34" charset="0"/>
              </a:rPr>
              <a:t>terhadap</a:t>
            </a:r>
            <a:r>
              <a:rPr lang="en-US" altLang="en-US" sz="1800" dirty="0">
                <a:latin typeface="Trebuchet MS" panose="020B0603020202020204" pitchFamily="34" charset="0"/>
              </a:rPr>
              <a:t> </a:t>
            </a:r>
            <a:r>
              <a:rPr lang="en-US" altLang="en-US" sz="1800" dirty="0" err="1">
                <a:latin typeface="Trebuchet MS" panose="020B0603020202020204" pitchFamily="34" charset="0"/>
              </a:rPr>
              <a:t>efek</a:t>
            </a:r>
            <a:r>
              <a:rPr lang="en-US" altLang="en-US" sz="1800" dirty="0">
                <a:latin typeface="Trebuchet MS" panose="020B0603020202020204" pitchFamily="34" charset="0"/>
              </a:rPr>
              <a:t> Buoyancy yang </a:t>
            </a:r>
            <a:r>
              <a:rPr lang="en-US" altLang="en-US" sz="1800" dirty="0" err="1">
                <a:latin typeface="Trebuchet MS" panose="020B0603020202020204" pitchFamily="34" charset="0"/>
              </a:rPr>
              <a:t>selalu</a:t>
            </a:r>
            <a:r>
              <a:rPr lang="en-US" altLang="en-US" sz="1800" dirty="0">
                <a:latin typeface="Trebuchet MS" panose="020B0603020202020204" pitchFamily="34" charset="0"/>
              </a:rPr>
              <a:t> </a:t>
            </a:r>
            <a:r>
              <a:rPr lang="en-US" altLang="en-US" sz="1800" dirty="0" err="1">
                <a:latin typeface="Trebuchet MS" panose="020B0603020202020204" pitchFamily="34" charset="0"/>
              </a:rPr>
              <a:t>ada</a:t>
            </a:r>
            <a:r>
              <a:rPr lang="en-US" altLang="en-US" sz="1800" dirty="0">
                <a:latin typeface="Trebuchet MS" panose="020B0603020202020204" pitchFamily="34" charset="0"/>
              </a:rPr>
              <a:t> </a:t>
            </a:r>
            <a:r>
              <a:rPr lang="en-US" altLang="en-US" sz="1800" dirty="0" err="1">
                <a:latin typeface="Trebuchet MS" panose="020B0603020202020204" pitchFamily="34" charset="0"/>
              </a:rPr>
              <a:t>dan</a:t>
            </a:r>
            <a:r>
              <a:rPr lang="en-US" altLang="en-US" sz="1800" dirty="0">
                <a:latin typeface="Trebuchet MS" panose="020B0603020202020204" pitchFamily="34" charset="0"/>
              </a:rPr>
              <a:t> </a:t>
            </a:r>
            <a:r>
              <a:rPr lang="en-US" altLang="en-US" sz="1800" dirty="0" err="1">
                <a:latin typeface="Trebuchet MS" panose="020B0603020202020204" pitchFamily="34" charset="0"/>
              </a:rPr>
              <a:t>perlu</a:t>
            </a:r>
            <a:r>
              <a:rPr lang="en-US" altLang="en-US" sz="1800" dirty="0">
                <a:latin typeface="Trebuchet MS" panose="020B0603020202020204" pitchFamily="34" charset="0"/>
              </a:rPr>
              <a:t> </a:t>
            </a:r>
            <a:r>
              <a:rPr lang="en-US" altLang="en-US" sz="1800" dirty="0" err="1">
                <a:latin typeface="Trebuchet MS" panose="020B0603020202020204" pitchFamily="34" charset="0"/>
              </a:rPr>
              <a:t>dikoreksi</a:t>
            </a:r>
            <a:r>
              <a:rPr lang="en-US" altLang="en-US" sz="1800" dirty="0">
                <a:latin typeface="Trebuchet MS" panose="020B0603020202020204" pitchFamily="34" charset="0"/>
              </a:rPr>
              <a:t> </a:t>
            </a:r>
            <a:r>
              <a:rPr lang="en-US" altLang="en-US" sz="1800" dirty="0" err="1">
                <a:latin typeface="Trebuchet MS" panose="020B0603020202020204" pitchFamily="34" charset="0"/>
              </a:rPr>
              <a:t>jika</a:t>
            </a:r>
            <a:r>
              <a:rPr lang="en-US" altLang="en-US" sz="1800" dirty="0">
                <a:latin typeface="Trebuchet MS" panose="020B0603020202020204" pitchFamily="34" charset="0"/>
              </a:rPr>
              <a:t> </a:t>
            </a:r>
            <a:r>
              <a:rPr lang="en-US" altLang="en-US" sz="1800" dirty="0" err="1">
                <a:latin typeface="Trebuchet MS" panose="020B0603020202020204" pitchFamily="34" charset="0"/>
              </a:rPr>
              <a:t>sesuai</a:t>
            </a:r>
            <a:r>
              <a:rPr lang="en-US" altLang="en-US" sz="1800" dirty="0">
                <a:latin typeface="Trebuchet MS" panose="020B0603020202020204" pitchFamily="34" charset="0"/>
              </a:rPr>
              <a:t>.</a:t>
            </a:r>
          </a:p>
          <a:p>
            <a:pPr marL="457200" indent="-457200" eaLnBrk="1" hangingPunct="1">
              <a:lnSpc>
                <a:spcPct val="80000"/>
              </a:lnSpc>
              <a:buFont typeface="Wingdings" panose="05000000000000000000" pitchFamily="2" charset="2"/>
              <a:buNone/>
            </a:pPr>
            <a:endParaRPr lang="en-US" altLang="en-US" sz="1800" dirty="0">
              <a:latin typeface="Trebuchet MS" panose="020B0603020202020204" pitchFamily="34" charset="0"/>
            </a:endParaRPr>
          </a:p>
        </p:txBody>
      </p:sp>
      <p:sp>
        <p:nvSpPr>
          <p:cNvPr id="51205"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6"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120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 name="Footer Placeholder 1">
            <a:extLst>
              <a:ext uri="{FF2B5EF4-FFF2-40B4-BE49-F238E27FC236}">
                <a16:creationId xmlns:a16="http://schemas.microsoft.com/office/drawing/2014/main" id="{B7CA27C4-3223-491D-BE91-8651B7DED92B}"/>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737380B8-6B79-4FDB-83C0-A7B820BF855A}"/>
              </a:ext>
            </a:extLst>
          </p:cNvPr>
          <p:cNvSpPr>
            <a:spLocks noGrp="1"/>
          </p:cNvSpPr>
          <p:nvPr>
            <p:ph type="sldNum" sz="quarter" idx="12"/>
          </p:nvPr>
        </p:nvSpPr>
        <p:spPr/>
        <p:txBody>
          <a:bodyPr/>
          <a:lstStyle/>
          <a:p>
            <a:pPr>
              <a:defRPr/>
            </a:pPr>
            <a:fld id="{9CFDE734-A677-43FA-B556-980ADA408821}" type="slidenum">
              <a:rPr lang="en-US" altLang="en-US" smtClean="0"/>
              <a:pPr>
                <a:defRPr/>
              </a:pPr>
              <a:t>39</a:t>
            </a:fld>
            <a:endParaRPr lang="en-US" altLang="en-US"/>
          </a:p>
        </p:txBody>
      </p:sp>
    </p:spTree>
  </p:cSld>
  <p:clrMapOvr>
    <a:masterClrMapping/>
  </p:clrMapOvr>
  <p:transition spd="slow">
    <p:pull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rot="5400000">
            <a:off x="1143000" y="3429000"/>
            <a:ext cx="6858000" cy="1588"/>
          </a:xfrm>
          <a:prstGeom prst="line">
            <a:avLst/>
          </a:prstGeom>
          <a:ln w="25400">
            <a:solidFill>
              <a:schemeClr val="tx1"/>
            </a:solidFill>
          </a:ln>
          <a:effectLst>
            <a:glow rad="63500">
              <a:schemeClr val="bg1">
                <a:lumMod val="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152400" y="152400"/>
            <a:ext cx="4368800" cy="6324600"/>
          </a:xfrm>
          <a:prstGeom prst="rect">
            <a:avLst/>
          </a:prstGeom>
        </p:spPr>
        <p:txBody>
          <a:bodyPr tIns="22401"/>
          <a:lstStyle/>
          <a:p>
            <a:pPr>
              <a:lnSpc>
                <a:spcPct val="160000"/>
              </a:lnSpc>
              <a:spcBef>
                <a:spcPct val="20000"/>
              </a:spcBef>
              <a:buClr>
                <a:schemeClr val="folHlink"/>
              </a:buClr>
              <a:buSzPct val="75000"/>
              <a:defRPr/>
            </a:pPr>
            <a:r>
              <a:rPr kumimoji="1" lang="en-US" b="1" noProof="1">
                <a:latin typeface="Book Antiqua" pitchFamily="18" charset="0"/>
              </a:rPr>
              <a:t>Kegiatan dalam kondisi yang telah ditetapkan untuk:</a:t>
            </a:r>
          </a:p>
          <a:p>
            <a:pPr>
              <a:lnSpc>
                <a:spcPct val="160000"/>
              </a:lnSpc>
              <a:spcBef>
                <a:spcPct val="20000"/>
              </a:spcBef>
              <a:buClr>
                <a:schemeClr val="folHlink"/>
              </a:buClr>
              <a:buSzPct val="75000"/>
              <a:defRPr/>
            </a:pPr>
            <a:r>
              <a:rPr kumimoji="1" lang="en-US" b="1" noProof="1">
                <a:latin typeface="Book Antiqua" pitchFamily="18" charset="0"/>
              </a:rPr>
              <a:t>	</a:t>
            </a:r>
            <a:r>
              <a:rPr kumimoji="1" lang="en-US" b="1" noProof="1">
                <a:solidFill>
                  <a:srgbClr val="000099"/>
                </a:solidFill>
                <a:latin typeface="Book Antiqua" pitchFamily="18" charset="0"/>
              </a:rPr>
              <a:t>Pada tahap pertama,</a:t>
            </a:r>
          </a:p>
          <a:p>
            <a:pPr>
              <a:lnSpc>
                <a:spcPct val="160000"/>
              </a:lnSpc>
              <a:spcBef>
                <a:spcPct val="20000"/>
              </a:spcBef>
              <a:buClr>
                <a:schemeClr val="folHlink"/>
              </a:buClr>
              <a:buSzPct val="75000"/>
              <a:defRPr/>
            </a:pPr>
            <a:r>
              <a:rPr kumimoji="1" lang="en-US" b="1" noProof="1">
                <a:latin typeface="Book Antiqua" pitchFamily="18" charset="0"/>
              </a:rPr>
              <a:t>menetapkan hubungan antara nilai besaran beserta ketidakpastian pengukuran dari sebuah standar pengukuran dan penunjukan terkait beserta ketidakpastian pengukurannya.</a:t>
            </a:r>
          </a:p>
          <a:p>
            <a:pPr>
              <a:lnSpc>
                <a:spcPct val="160000"/>
              </a:lnSpc>
              <a:spcBef>
                <a:spcPct val="20000"/>
              </a:spcBef>
              <a:buClr>
                <a:schemeClr val="folHlink"/>
              </a:buClr>
              <a:buSzPct val="75000"/>
              <a:defRPr/>
            </a:pPr>
            <a:r>
              <a:rPr kumimoji="1" lang="en-US" b="1" noProof="1">
                <a:latin typeface="Book Antiqua" pitchFamily="18" charset="0"/>
              </a:rPr>
              <a:t>	</a:t>
            </a:r>
            <a:r>
              <a:rPr kumimoji="1" lang="en-US" b="1" noProof="1">
                <a:solidFill>
                  <a:srgbClr val="000099"/>
                </a:solidFill>
                <a:latin typeface="Book Antiqua" pitchFamily="18" charset="0"/>
              </a:rPr>
              <a:t>Pada tahap kedua,</a:t>
            </a:r>
          </a:p>
          <a:p>
            <a:pPr>
              <a:lnSpc>
                <a:spcPct val="160000"/>
              </a:lnSpc>
              <a:spcBef>
                <a:spcPct val="20000"/>
              </a:spcBef>
              <a:buClr>
                <a:schemeClr val="folHlink"/>
              </a:buClr>
              <a:buSzPct val="75000"/>
              <a:defRPr/>
            </a:pPr>
            <a:r>
              <a:rPr kumimoji="1" lang="en-US" b="1" noProof="1">
                <a:latin typeface="Book Antiqua" pitchFamily="18" charset="0"/>
              </a:rPr>
              <a:t>menggunakan informasi tersebut untuk memperoleh hasil pengukuran dari sebuah penunjukan.</a:t>
            </a:r>
          </a:p>
          <a:p>
            <a:pPr marL="120650" indent="-120650" algn="r">
              <a:lnSpc>
                <a:spcPct val="160000"/>
              </a:lnSpc>
              <a:spcBef>
                <a:spcPct val="20000"/>
              </a:spcBef>
              <a:buClr>
                <a:schemeClr val="folHlink"/>
              </a:buClr>
              <a:buSzPct val="75000"/>
              <a:defRPr/>
            </a:pPr>
            <a:r>
              <a:rPr kumimoji="1" lang="en-US" noProof="1">
                <a:latin typeface="Book Antiqua" pitchFamily="18" charset="0"/>
              </a:rPr>
              <a:t>   </a:t>
            </a:r>
            <a:r>
              <a:rPr kumimoji="1" lang="en-US" sz="1400" i="1" noProof="1">
                <a:latin typeface="Book Antiqua" pitchFamily="18" charset="0"/>
              </a:rPr>
              <a:t>  (JCGM 200 - 2012)</a:t>
            </a:r>
          </a:p>
          <a:p>
            <a:pPr marL="390525" indent="-293688" algn="just" fontAlgn="auto">
              <a:spcBef>
                <a:spcPct val="20000"/>
              </a:spcBef>
              <a:spcAft>
                <a:spcPts val="0"/>
              </a:spcAft>
              <a:buSzPct val="45000"/>
              <a:buFont typeface="Wingdings" pitchFamily="2" charset="2"/>
              <a:buNone/>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a:pPr>
            <a:endParaRPr lang="en-US" i="1" dirty="0">
              <a:latin typeface="+mn-lt"/>
              <a:ea typeface="ＭＳ Ｐゴシック" charset="0"/>
            </a:endParaRPr>
          </a:p>
        </p:txBody>
      </p:sp>
      <p:pic>
        <p:nvPicPr>
          <p:cNvPr id="317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0" y="4495800"/>
            <a:ext cx="4114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Ohaus PX224/E AM Pioneer Analytical Balance (220g x 0.1mg) with extern– LEI  Sa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381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0CA96C8-ADE6-4BBB-BE36-B79850CCEA59}"/>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F512BBB4-8522-4B68-B217-1306A2D7A06C}"/>
              </a:ext>
            </a:extLst>
          </p:cNvPr>
          <p:cNvSpPr>
            <a:spLocks noGrp="1"/>
          </p:cNvSpPr>
          <p:nvPr>
            <p:ph type="sldNum" sz="quarter" idx="12"/>
          </p:nvPr>
        </p:nvSpPr>
        <p:spPr/>
        <p:txBody>
          <a:bodyPr/>
          <a:lstStyle/>
          <a:p>
            <a:pPr>
              <a:defRPr/>
            </a:pPr>
            <a:fld id="{9CC6F910-5107-4B55-9868-0C1E86DD72BA}" type="slidenum">
              <a:rPr lang="en-US" altLang="en-US" smtClean="0"/>
              <a:pPr>
                <a:defRPr/>
              </a:pPr>
              <a:t>4</a:t>
            </a:fld>
            <a:endParaRPr lang="en-US" altLang="en-US"/>
          </a:p>
        </p:txBody>
      </p:sp>
    </p:spTree>
    <p:extLst>
      <p:ext uri="{BB962C8B-B14F-4D97-AF65-F5344CB8AC3E}">
        <p14:creationId xmlns:p14="http://schemas.microsoft.com/office/powerpoint/2010/main" val="19445802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0" y="0"/>
            <a:ext cx="9144000"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227" name="Rectangle 8"/>
          <p:cNvSpPr>
            <a:spLocks noGrp="1"/>
          </p:cNvSpPr>
          <p:nvPr>
            <p:ph type="title"/>
          </p:nvPr>
        </p:nvSpPr>
        <p:spPr>
          <a:xfrm>
            <a:off x="457200" y="76200"/>
            <a:ext cx="8229600" cy="1143000"/>
          </a:xfrm>
        </p:spPr>
        <p:txBody>
          <a:bodyPr/>
          <a:lstStyle/>
          <a:p>
            <a:pPr eaLnBrk="1" hangingPunct="1"/>
            <a:r>
              <a:rPr lang="en-US" altLang="en-US" sz="2800" b="1" dirty="0">
                <a:latin typeface="Trebuchet MS" panose="020B0603020202020204" pitchFamily="34" charset="0"/>
              </a:rPr>
              <a:t>REKOMENDASI LOKASI PENEMPATAN TIMBANGAN</a:t>
            </a:r>
          </a:p>
        </p:txBody>
      </p:sp>
      <p:sp>
        <p:nvSpPr>
          <p:cNvPr id="52228" name="Rectangle 2"/>
          <p:cNvSpPr>
            <a:spLocks noGrp="1"/>
          </p:cNvSpPr>
          <p:nvPr>
            <p:ph idx="1"/>
          </p:nvPr>
        </p:nvSpPr>
        <p:spPr>
          <a:xfrm>
            <a:off x="2819400" y="1676400"/>
            <a:ext cx="5943600" cy="4953000"/>
          </a:xfrm>
        </p:spPr>
        <p:txBody>
          <a:bodyPr/>
          <a:lstStyle/>
          <a:p>
            <a:pPr marL="457200" indent="-457200" eaLnBrk="1" hangingPunct="1">
              <a:lnSpc>
                <a:spcPct val="80000"/>
              </a:lnSpc>
              <a:buFont typeface="Wingdings" panose="05000000000000000000" pitchFamily="2" charset="2"/>
              <a:buNone/>
            </a:pPr>
            <a:r>
              <a:rPr lang="en-US" altLang="en-US" sz="1800" b="1" dirty="0">
                <a:latin typeface="Trebuchet MS" panose="020B0603020202020204" pitchFamily="34" charset="0"/>
              </a:rPr>
              <a:t>1. </a:t>
            </a:r>
            <a:r>
              <a:rPr lang="en-US" altLang="en-US" sz="1800" b="1" dirty="0" err="1">
                <a:latin typeface="Trebuchet MS" panose="020B0603020202020204" pitchFamily="34" charset="0"/>
              </a:rPr>
              <a:t>Meja</a:t>
            </a:r>
            <a:r>
              <a:rPr lang="en-US" altLang="en-US" sz="1800" b="1" dirty="0">
                <a:latin typeface="Trebuchet MS" panose="020B0603020202020204" pitchFamily="34" charset="0"/>
              </a:rPr>
              <a:t> </a:t>
            </a:r>
            <a:r>
              <a:rPr lang="en-US" altLang="en-US" sz="1800" b="1" dirty="0" err="1">
                <a:latin typeface="Trebuchet MS" panose="020B0603020202020204" pitchFamily="34" charset="0"/>
              </a:rPr>
              <a:t>timbangan</a:t>
            </a:r>
            <a:endParaRPr lang="en-US" altLang="en-US" sz="1800" b="1"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Hindarkan</a:t>
            </a:r>
            <a:r>
              <a:rPr lang="en-US" altLang="en-US" sz="1800" dirty="0">
                <a:latin typeface="Trebuchet MS" panose="020B0603020202020204" pitchFamily="34" charset="0"/>
              </a:rPr>
              <a:t> </a:t>
            </a:r>
            <a:r>
              <a:rPr lang="en-US" altLang="en-US" sz="1800" dirty="0" err="1">
                <a:latin typeface="Trebuchet MS" panose="020B0603020202020204" pitchFamily="34" charset="0"/>
              </a:rPr>
              <a:t>dari</a:t>
            </a:r>
            <a:r>
              <a:rPr lang="en-US" altLang="en-US" sz="1800" dirty="0">
                <a:latin typeface="Trebuchet MS" panose="020B0603020202020204" pitchFamily="34" charset="0"/>
              </a:rPr>
              <a:t> </a:t>
            </a:r>
            <a:r>
              <a:rPr lang="en-US" altLang="en-US" sz="1800" dirty="0" err="1">
                <a:latin typeface="Trebuchet MS" panose="020B0603020202020204" pitchFamily="34" charset="0"/>
              </a:rPr>
              <a:t>gangguan</a:t>
            </a:r>
            <a:r>
              <a:rPr lang="en-US" altLang="en-US" sz="1800" dirty="0">
                <a:latin typeface="Trebuchet MS" panose="020B0603020202020204" pitchFamily="34" charset="0"/>
              </a:rPr>
              <a:t> </a:t>
            </a:r>
            <a:r>
              <a:rPr lang="en-US" altLang="en-US" sz="1800" dirty="0" err="1">
                <a:latin typeface="Trebuchet MS" panose="020B0603020202020204" pitchFamily="34" charset="0"/>
              </a:rPr>
              <a:t>getaran</a:t>
            </a:r>
            <a:r>
              <a:rPr lang="en-US" altLang="en-US" sz="1800" dirty="0">
                <a:latin typeface="Trebuchet MS" panose="020B0603020202020204" pitchFamily="34" charset="0"/>
              </a:rPr>
              <a:t>.</a:t>
            </a: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Sebaiknya</a:t>
            </a:r>
            <a:r>
              <a:rPr lang="en-US" altLang="en-US" sz="1800" dirty="0">
                <a:latin typeface="Trebuchet MS" panose="020B0603020202020204" pitchFamily="34" charset="0"/>
              </a:rPr>
              <a:t> </a:t>
            </a:r>
            <a:r>
              <a:rPr lang="en-US" altLang="en-US" sz="1800" dirty="0" err="1">
                <a:latin typeface="Trebuchet MS" panose="020B0603020202020204" pitchFamily="34" charset="0"/>
              </a:rPr>
              <a:t>tidak</a:t>
            </a:r>
            <a:r>
              <a:rPr lang="en-US" altLang="en-US" sz="1800" dirty="0">
                <a:latin typeface="Trebuchet MS" panose="020B0603020202020204" pitchFamily="34" charset="0"/>
              </a:rPr>
              <a:t> </a:t>
            </a:r>
            <a:r>
              <a:rPr lang="en-US" altLang="en-US" sz="1800" dirty="0" err="1">
                <a:latin typeface="Trebuchet MS" panose="020B0603020202020204" pitchFamily="34" charset="0"/>
              </a:rPr>
              <a:t>terbuat</a:t>
            </a:r>
            <a:r>
              <a:rPr lang="en-US" altLang="en-US" sz="1800" dirty="0">
                <a:latin typeface="Trebuchet MS" panose="020B0603020202020204" pitchFamily="34" charset="0"/>
              </a:rPr>
              <a:t> </a:t>
            </a:r>
            <a:r>
              <a:rPr lang="en-US" altLang="en-US" sz="1800" dirty="0" err="1">
                <a:latin typeface="Trebuchet MS" panose="020B0603020202020204" pitchFamily="34" charset="0"/>
              </a:rPr>
              <a:t>dari</a:t>
            </a:r>
            <a:r>
              <a:rPr lang="en-US" altLang="en-US" sz="1800" dirty="0">
                <a:latin typeface="Trebuchet MS" panose="020B0603020202020204" pitchFamily="34" charset="0"/>
              </a:rPr>
              <a:t> </a:t>
            </a:r>
            <a:r>
              <a:rPr lang="en-US" altLang="en-US" sz="1800" dirty="0" err="1">
                <a:latin typeface="Trebuchet MS" panose="020B0603020202020204" pitchFamily="34" charset="0"/>
              </a:rPr>
              <a:t>logam</a:t>
            </a:r>
            <a:r>
              <a:rPr lang="en-US" altLang="en-US" sz="1800" dirty="0">
                <a:latin typeface="Trebuchet MS" panose="020B0603020202020204" pitchFamily="34" charset="0"/>
              </a:rPr>
              <a:t> (non magnetic).</a:t>
            </a:r>
          </a:p>
          <a:p>
            <a:pPr marL="457200" indent="-457200" eaLnBrk="1" hangingPunct="1">
              <a:lnSpc>
                <a:spcPct val="80000"/>
              </a:lnSpc>
              <a:buFont typeface="Wingdings" panose="05000000000000000000" pitchFamily="2" charset="2"/>
              <a:buNone/>
            </a:pPr>
            <a:endParaRPr lang="en-US" altLang="en-US" sz="1800"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b="1" dirty="0">
                <a:latin typeface="Trebuchet MS" panose="020B0603020202020204" pitchFamily="34" charset="0"/>
              </a:rPr>
              <a:t>2. </a:t>
            </a:r>
            <a:r>
              <a:rPr lang="en-US" altLang="en-US" sz="1800" b="1" dirty="0" err="1">
                <a:latin typeface="Trebuchet MS" panose="020B0603020202020204" pitchFamily="34" charset="0"/>
              </a:rPr>
              <a:t>Ruang</a:t>
            </a:r>
            <a:r>
              <a:rPr lang="en-US" altLang="en-US" sz="1800" b="1" dirty="0">
                <a:latin typeface="Trebuchet MS" panose="020B0603020202020204" pitchFamily="34" charset="0"/>
              </a:rPr>
              <a:t> </a:t>
            </a:r>
            <a:r>
              <a:rPr lang="en-US" altLang="en-US" sz="1800" b="1" dirty="0" err="1">
                <a:latin typeface="Trebuchet MS" panose="020B0603020202020204" pitchFamily="34" charset="0"/>
              </a:rPr>
              <a:t>kerja</a:t>
            </a:r>
            <a:endParaRPr lang="en-US" altLang="en-US" sz="1800" b="1"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Terlindung</a:t>
            </a:r>
            <a:r>
              <a:rPr lang="en-US" altLang="en-US" sz="1800" dirty="0">
                <a:latin typeface="Trebuchet MS" panose="020B0603020202020204" pitchFamily="34" charset="0"/>
              </a:rPr>
              <a:t> </a:t>
            </a:r>
            <a:r>
              <a:rPr lang="en-US" altLang="en-US" sz="1800" dirty="0" err="1">
                <a:latin typeface="Trebuchet MS" panose="020B0603020202020204" pitchFamily="34" charset="0"/>
              </a:rPr>
              <a:t>dari</a:t>
            </a:r>
            <a:r>
              <a:rPr lang="en-US" altLang="en-US" sz="1800" dirty="0">
                <a:latin typeface="Trebuchet MS" panose="020B0603020202020204" pitchFamily="34" charset="0"/>
              </a:rPr>
              <a:t> </a:t>
            </a:r>
            <a:r>
              <a:rPr lang="en-US" altLang="en-US" sz="1800" dirty="0" err="1">
                <a:latin typeface="Trebuchet MS" panose="020B0603020202020204" pitchFamily="34" charset="0"/>
              </a:rPr>
              <a:t>sumber</a:t>
            </a:r>
            <a:r>
              <a:rPr lang="en-US" altLang="en-US" sz="1800" dirty="0">
                <a:latin typeface="Trebuchet MS" panose="020B0603020202020204" pitchFamily="34" charset="0"/>
              </a:rPr>
              <a:t> </a:t>
            </a:r>
            <a:r>
              <a:rPr lang="en-US" altLang="en-US" sz="1800" dirty="0" err="1">
                <a:latin typeface="Trebuchet MS" panose="020B0603020202020204" pitchFamily="34" charset="0"/>
              </a:rPr>
              <a:t>getaran</a:t>
            </a:r>
            <a:r>
              <a:rPr lang="en-US" altLang="en-US" sz="1800" dirty="0">
                <a:latin typeface="Trebuchet MS" panose="020B0603020202020204" pitchFamily="34" charset="0"/>
              </a:rPr>
              <a:t>.</a:t>
            </a: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Hindari</a:t>
            </a:r>
            <a:r>
              <a:rPr lang="en-US" altLang="en-US" sz="1800" dirty="0">
                <a:latin typeface="Trebuchet MS" panose="020B0603020202020204" pitchFamily="34" charset="0"/>
              </a:rPr>
              <a:t> </a:t>
            </a:r>
            <a:r>
              <a:rPr lang="en-US" altLang="en-US" sz="1800" dirty="0" err="1">
                <a:latin typeface="Trebuchet MS" panose="020B0603020202020204" pitchFamily="34" charset="0"/>
              </a:rPr>
              <a:t>cahaya</a:t>
            </a:r>
            <a:r>
              <a:rPr lang="en-US" altLang="en-US" sz="1800" dirty="0">
                <a:latin typeface="Trebuchet MS" panose="020B0603020202020204" pitchFamily="34" charset="0"/>
              </a:rPr>
              <a:t> </a:t>
            </a:r>
            <a:r>
              <a:rPr lang="en-US" altLang="en-US" sz="1800" dirty="0" err="1">
                <a:latin typeface="Trebuchet MS" panose="020B0603020202020204" pitchFamily="34" charset="0"/>
              </a:rPr>
              <a:t>matahari</a:t>
            </a:r>
            <a:r>
              <a:rPr lang="en-US" altLang="en-US" sz="1800" dirty="0">
                <a:latin typeface="Trebuchet MS" panose="020B0603020202020204" pitchFamily="34" charset="0"/>
              </a:rPr>
              <a:t> </a:t>
            </a:r>
            <a:r>
              <a:rPr lang="en-US" altLang="en-US" sz="1800" dirty="0" err="1">
                <a:latin typeface="Trebuchet MS" panose="020B0603020202020204" pitchFamily="34" charset="0"/>
              </a:rPr>
              <a:t>langsung</a:t>
            </a:r>
            <a:r>
              <a:rPr lang="en-US" altLang="en-US" sz="1800" dirty="0">
                <a:latin typeface="Trebuchet MS" panose="020B0603020202020204" pitchFamily="34" charset="0"/>
              </a:rPr>
              <a:t>.</a:t>
            </a: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Hanya</a:t>
            </a:r>
            <a:r>
              <a:rPr lang="en-US" altLang="en-US" sz="1800" dirty="0">
                <a:latin typeface="Trebuchet MS" panose="020B0603020202020204" pitchFamily="34" charset="0"/>
              </a:rPr>
              <a:t> </a:t>
            </a:r>
            <a:r>
              <a:rPr lang="en-US" altLang="en-US" sz="1800" dirty="0" err="1">
                <a:latin typeface="Trebuchet MS" panose="020B0603020202020204" pitchFamily="34" charset="0"/>
              </a:rPr>
              <a:t>memiliki</a:t>
            </a:r>
            <a:r>
              <a:rPr lang="en-US" altLang="en-US" sz="1800" dirty="0">
                <a:latin typeface="Trebuchet MS" panose="020B0603020202020204" pitchFamily="34" charset="0"/>
              </a:rPr>
              <a:t> </a:t>
            </a:r>
            <a:r>
              <a:rPr lang="en-US" altLang="en-US" sz="1800" dirty="0" err="1">
                <a:latin typeface="Trebuchet MS" panose="020B0603020202020204" pitchFamily="34" charset="0"/>
              </a:rPr>
              <a:t>satu</a:t>
            </a:r>
            <a:r>
              <a:rPr lang="en-US" altLang="en-US" sz="1800" dirty="0">
                <a:latin typeface="Trebuchet MS" panose="020B0603020202020204" pitchFamily="34" charset="0"/>
              </a:rPr>
              <a:t> </a:t>
            </a:r>
            <a:r>
              <a:rPr lang="en-US" altLang="en-US" sz="1800" dirty="0" err="1">
                <a:latin typeface="Trebuchet MS" panose="020B0603020202020204" pitchFamily="34" charset="0"/>
              </a:rPr>
              <a:t>pintu</a:t>
            </a:r>
            <a:endParaRPr lang="en-US" altLang="en-US" sz="1800"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Sebaiknya</a:t>
            </a:r>
            <a:r>
              <a:rPr lang="en-US" altLang="en-US" sz="1800" dirty="0">
                <a:latin typeface="Trebuchet MS" panose="020B0603020202020204" pitchFamily="34" charset="0"/>
              </a:rPr>
              <a:t>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 </a:t>
            </a:r>
            <a:r>
              <a:rPr lang="en-US" altLang="en-US" sz="1800" dirty="0" err="1">
                <a:latin typeface="Trebuchet MS" panose="020B0603020202020204" pitchFamily="34" charset="0"/>
              </a:rPr>
              <a:t>diletakkan</a:t>
            </a:r>
            <a:r>
              <a:rPr lang="en-US" altLang="en-US" sz="1800" dirty="0">
                <a:latin typeface="Trebuchet MS" panose="020B0603020202020204" pitchFamily="34" charset="0"/>
              </a:rPr>
              <a:t> di </a:t>
            </a:r>
            <a:r>
              <a:rPr lang="en-US" altLang="en-US" sz="1800" dirty="0" err="1">
                <a:latin typeface="Trebuchet MS" panose="020B0603020202020204" pitchFamily="34" charset="0"/>
              </a:rPr>
              <a:t>sudut</a:t>
            </a:r>
            <a:r>
              <a:rPr lang="en-US" altLang="en-US" sz="1800" dirty="0">
                <a:latin typeface="Trebuchet MS" panose="020B0603020202020204" pitchFamily="34" charset="0"/>
              </a:rPr>
              <a:t> </a:t>
            </a:r>
            <a:r>
              <a:rPr lang="en-US" altLang="en-US" sz="1800" dirty="0" err="1">
                <a:latin typeface="Trebuchet MS" panose="020B0603020202020204" pitchFamily="34" charset="0"/>
              </a:rPr>
              <a:t>ruangan</a:t>
            </a:r>
            <a:r>
              <a:rPr lang="en-US" altLang="en-US" sz="1800" dirty="0">
                <a:latin typeface="Trebuchet MS" panose="020B0603020202020204" pitchFamily="34" charset="0"/>
              </a:rPr>
              <a:t>.</a:t>
            </a:r>
          </a:p>
          <a:p>
            <a:pPr marL="457200" indent="-457200" eaLnBrk="1" hangingPunct="1">
              <a:lnSpc>
                <a:spcPct val="80000"/>
              </a:lnSpc>
              <a:buFont typeface="Wingdings" panose="05000000000000000000" pitchFamily="2" charset="2"/>
              <a:buNone/>
            </a:pPr>
            <a:endParaRPr lang="en-US" altLang="en-US" sz="1800"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b="1" dirty="0">
                <a:latin typeface="Trebuchet MS" panose="020B0603020202020204" pitchFamily="34" charset="0"/>
              </a:rPr>
              <a:t>3. </a:t>
            </a:r>
            <a:r>
              <a:rPr lang="en-US" altLang="en-US" sz="1800" b="1" dirty="0" err="1">
                <a:latin typeface="Trebuchet MS" panose="020B0603020202020204" pitchFamily="34" charset="0"/>
              </a:rPr>
              <a:t>Suhu</a:t>
            </a:r>
            <a:r>
              <a:rPr lang="en-US" altLang="en-US" sz="1800" b="1" dirty="0">
                <a:latin typeface="Trebuchet MS" panose="020B0603020202020204" pitchFamily="34" charset="0"/>
              </a:rPr>
              <a:t> </a:t>
            </a:r>
            <a:r>
              <a:rPr lang="en-US" altLang="en-US" sz="1800" b="1" dirty="0" err="1">
                <a:latin typeface="Trebuchet MS" panose="020B0603020202020204" pitchFamily="34" charset="0"/>
              </a:rPr>
              <a:t>ruang</a:t>
            </a:r>
            <a:endParaRPr lang="en-US" altLang="en-US" sz="1800" b="1"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Harus</a:t>
            </a:r>
            <a:r>
              <a:rPr lang="en-US" altLang="en-US" sz="1800" dirty="0">
                <a:latin typeface="Trebuchet MS" panose="020B0603020202020204" pitchFamily="34" charset="0"/>
              </a:rPr>
              <a:t> </a:t>
            </a:r>
            <a:r>
              <a:rPr lang="en-US" altLang="en-US" sz="1800" dirty="0" err="1">
                <a:latin typeface="Trebuchet MS" panose="020B0603020202020204" pitchFamily="34" charset="0"/>
              </a:rPr>
              <a:t>dijaga</a:t>
            </a:r>
            <a:r>
              <a:rPr lang="en-US" altLang="en-US" sz="1800" dirty="0">
                <a:latin typeface="Trebuchet MS" panose="020B0603020202020204" pitchFamily="34" charset="0"/>
              </a:rPr>
              <a:t> </a:t>
            </a:r>
            <a:r>
              <a:rPr lang="en-US" altLang="en-US" sz="1800" dirty="0" err="1">
                <a:latin typeface="Trebuchet MS" panose="020B0603020202020204" pitchFamily="34" charset="0"/>
              </a:rPr>
              <a:t>konstan</a:t>
            </a:r>
            <a:r>
              <a:rPr lang="en-US" altLang="en-US" sz="1800" dirty="0">
                <a:latin typeface="Trebuchet MS" panose="020B0603020202020204" pitchFamily="34" charset="0"/>
              </a:rPr>
              <a:t>, </a:t>
            </a:r>
            <a:r>
              <a:rPr lang="en-US" altLang="en-US" sz="1800" dirty="0" err="1">
                <a:latin typeface="Trebuchet MS" panose="020B0603020202020204" pitchFamily="34" charset="0"/>
              </a:rPr>
              <a:t>dan</a:t>
            </a:r>
            <a:r>
              <a:rPr lang="en-US" altLang="en-US" sz="1800" dirty="0">
                <a:latin typeface="Trebuchet MS" panose="020B0603020202020204" pitchFamily="34" charset="0"/>
              </a:rPr>
              <a:t> </a:t>
            </a:r>
            <a:r>
              <a:rPr lang="en-US" altLang="en-US" sz="1800" dirty="0" err="1">
                <a:latin typeface="Trebuchet MS" panose="020B0603020202020204" pitchFamily="34" charset="0"/>
              </a:rPr>
              <a:t>cegah</a:t>
            </a:r>
            <a:r>
              <a:rPr lang="en-US" altLang="en-US" sz="1800" dirty="0">
                <a:latin typeface="Trebuchet MS" panose="020B0603020202020204" pitchFamily="34" charset="0"/>
              </a:rPr>
              <a:t> drift </a:t>
            </a:r>
            <a:r>
              <a:rPr lang="en-US" altLang="en-US" sz="1800" dirty="0" err="1">
                <a:latin typeface="Trebuchet MS" panose="020B0603020202020204" pitchFamily="34" charset="0"/>
              </a:rPr>
              <a:t>suhu</a:t>
            </a:r>
            <a:endParaRPr lang="en-US" altLang="en-US" sz="1800" dirty="0">
              <a:latin typeface="Trebuchet MS" panose="020B0603020202020204" pitchFamily="34" charset="0"/>
            </a:endParaRPr>
          </a:p>
          <a:p>
            <a:pPr marL="457200" indent="-457200" eaLnBrk="1" hangingPunct="1">
              <a:lnSpc>
                <a:spcPct val="80000"/>
              </a:lnSpc>
              <a:buFont typeface="Wingdings" panose="05000000000000000000" pitchFamily="2" charset="2"/>
              <a:buNone/>
            </a:pPr>
            <a:endParaRPr lang="en-US" altLang="en-US" sz="1800"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b="1" dirty="0">
                <a:latin typeface="Trebuchet MS" panose="020B0603020202020204" pitchFamily="34" charset="0"/>
              </a:rPr>
              <a:t>4. </a:t>
            </a:r>
            <a:r>
              <a:rPr lang="en-US" altLang="en-US" sz="1800" b="1" dirty="0" err="1">
                <a:latin typeface="Trebuchet MS" panose="020B0603020202020204" pitchFamily="34" charset="0"/>
              </a:rPr>
              <a:t>Kelembaban</a:t>
            </a:r>
            <a:r>
              <a:rPr lang="en-US" altLang="en-US" sz="1800" b="1" dirty="0">
                <a:latin typeface="Trebuchet MS" panose="020B0603020202020204" pitchFamily="34" charset="0"/>
              </a:rPr>
              <a:t> </a:t>
            </a:r>
            <a:r>
              <a:rPr lang="en-US" altLang="en-US" sz="1800" b="1" dirty="0" err="1">
                <a:latin typeface="Trebuchet MS" panose="020B0603020202020204" pitchFamily="34" charset="0"/>
              </a:rPr>
              <a:t>relatif</a:t>
            </a:r>
            <a:endParaRPr lang="en-US" altLang="en-US" sz="1800" b="1" dirty="0">
              <a:latin typeface="Trebuchet MS" panose="020B0603020202020204" pitchFamily="34" charset="0"/>
            </a:endParaRPr>
          </a:p>
          <a:p>
            <a:pPr marL="457200" indent="-457200" eaLnBrk="1" hangingPunct="1">
              <a:lnSpc>
                <a:spcPct val="8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Harus</a:t>
            </a:r>
            <a:r>
              <a:rPr lang="en-US" altLang="en-US" sz="1800" dirty="0">
                <a:latin typeface="Trebuchet MS" panose="020B0603020202020204" pitchFamily="34" charset="0"/>
              </a:rPr>
              <a:t> </a:t>
            </a:r>
            <a:r>
              <a:rPr lang="en-US" altLang="en-US" sz="1800" dirty="0" err="1">
                <a:latin typeface="Trebuchet MS" panose="020B0603020202020204" pitchFamily="34" charset="0"/>
              </a:rPr>
              <a:t>dijaga</a:t>
            </a:r>
            <a:r>
              <a:rPr lang="en-US" altLang="en-US" sz="1800" dirty="0">
                <a:latin typeface="Trebuchet MS" panose="020B0603020202020204" pitchFamily="34" charset="0"/>
              </a:rPr>
              <a:t> </a:t>
            </a:r>
            <a:r>
              <a:rPr lang="en-US" altLang="en-US" sz="1800" dirty="0" err="1">
                <a:latin typeface="Trebuchet MS" panose="020B0603020202020204" pitchFamily="34" charset="0"/>
              </a:rPr>
              <a:t>antara</a:t>
            </a:r>
            <a:r>
              <a:rPr lang="en-US" altLang="en-US" sz="1800" dirty="0">
                <a:latin typeface="Trebuchet MS" panose="020B0603020202020204" pitchFamily="34" charset="0"/>
              </a:rPr>
              <a:t> 45% s/d 60%</a:t>
            </a:r>
          </a:p>
        </p:txBody>
      </p:sp>
      <p:sp>
        <p:nvSpPr>
          <p:cNvPr id="52229"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2230"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223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2232"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52233" name="Picture 11" descr="https://encrypted-tbn3.gstatic.com/images?q=tbn:ANd9GcQjyRzbbgRgLItLp1lNe5BPuKuSmbAsg6HZkD-DtaAPoM1DpiPP5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962400"/>
            <a:ext cx="2362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13" descr="http://www.btklsby.go.id/wp-content/uploads/2012/03/ala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43063"/>
            <a:ext cx="2362200"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064FCC73-AE0E-4927-904A-FC93DB191DDF}"/>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2EB772FE-FBFE-4B27-B614-783F1F29FAF9}"/>
              </a:ext>
            </a:extLst>
          </p:cNvPr>
          <p:cNvSpPr>
            <a:spLocks noGrp="1"/>
          </p:cNvSpPr>
          <p:nvPr>
            <p:ph type="sldNum" sz="quarter" idx="12"/>
          </p:nvPr>
        </p:nvSpPr>
        <p:spPr/>
        <p:txBody>
          <a:bodyPr/>
          <a:lstStyle/>
          <a:p>
            <a:pPr>
              <a:defRPr/>
            </a:pPr>
            <a:fld id="{9CFDE734-A677-43FA-B556-980ADA408821}" type="slidenum">
              <a:rPr lang="en-US" altLang="en-US" smtClean="0"/>
              <a:pPr>
                <a:defRPr/>
              </a:pPr>
              <a:t>40</a:t>
            </a:fld>
            <a:endParaRPr lang="en-US" altLang="en-US"/>
          </a:p>
        </p:txBody>
      </p:sp>
    </p:spTree>
  </p:cSld>
  <p:clrMapOvr>
    <a:masterClrMapping/>
  </p:clrMapOvr>
  <p:transition spd="slow">
    <p:pull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Remi Ramdhani</a:t>
            </a:r>
          </a:p>
        </p:txBody>
      </p:sp>
      <p:sp>
        <p:nvSpPr>
          <p:cNvPr id="17411"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cxnSp>
        <p:nvCxnSpPr>
          <p:cNvPr id="27" name="Straight Connector 26"/>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414" name="Rectangle 27"/>
          <p:cNvSpPr>
            <a:spLocks noChangeArrowheads="1"/>
          </p:cNvSpPr>
          <p:nvPr/>
        </p:nvSpPr>
        <p:spPr bwMode="auto">
          <a:xfrm>
            <a:off x="130969" y="2382838"/>
            <a:ext cx="8577262" cy="1723549"/>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ts val="575"/>
              </a:spcBef>
              <a:buFontTx/>
              <a:buNone/>
            </a:pPr>
            <a:r>
              <a:rPr lang="en-US" altLang="en-US" b="1" i="1" dirty="0">
                <a:latin typeface="Trebuchet MS" panose="020B0603020202020204" pitchFamily="34" charset="0"/>
              </a:rPr>
              <a:t>BAGIAN 4</a:t>
            </a:r>
          </a:p>
          <a:p>
            <a:pPr algn="ctr" eaLnBrk="1" hangingPunct="1">
              <a:spcBef>
                <a:spcPts val="575"/>
              </a:spcBef>
              <a:buFontTx/>
              <a:buNone/>
            </a:pPr>
            <a:r>
              <a:rPr lang="en-US" altLang="en-US" b="1" i="1" dirty="0">
                <a:latin typeface="Trebuchet MS" panose="020B0603020202020204" pitchFamily="34" charset="0"/>
              </a:rPr>
              <a:t>PROSEDUR KALIBRASI </a:t>
            </a:r>
          </a:p>
          <a:p>
            <a:pPr algn="ctr" eaLnBrk="1" hangingPunct="1">
              <a:spcBef>
                <a:spcPts val="575"/>
              </a:spcBef>
              <a:buFontTx/>
              <a:buNone/>
            </a:pPr>
            <a:r>
              <a:rPr lang="en-US" altLang="en-US" b="1" i="1" dirty="0">
                <a:latin typeface="Trebuchet MS" panose="020B0603020202020204" pitchFamily="34" charset="0"/>
              </a:rPr>
              <a:t>TIMBANGAN</a:t>
            </a:r>
          </a:p>
        </p:txBody>
      </p:sp>
      <p:sp>
        <p:nvSpPr>
          <p:cNvPr id="38" name="Rectangle 37">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39" name="Rectangle 38">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40" name="Rectangle 39">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41" name="Rectangle 40">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42" name="Rectangle 41">
            <a:hlinkClick r:id="rId7" action="ppaction://hlinkpres?slideindex=1&amp;slidetitle="/>
          </p:cNvPr>
          <p:cNvSpPr/>
          <p:nvPr/>
        </p:nvSpPr>
        <p:spPr>
          <a:xfrm>
            <a:off x="6391275" y="4314825"/>
            <a:ext cx="10048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Timbangan</a:t>
            </a:r>
            <a:endParaRPr lang="en-US" sz="1000" dirty="0">
              <a:effectLst>
                <a:outerShdw blurRad="38100" dist="38100" dir="2700000" algn="tl">
                  <a:srgbClr val="000000">
                    <a:alpha val="43137"/>
                  </a:srgbClr>
                </a:outerShdw>
              </a:effectLst>
            </a:endParaRPr>
          </a:p>
        </p:txBody>
      </p:sp>
      <p:sp>
        <p:nvSpPr>
          <p:cNvPr id="17420"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21"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6"/>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5"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9"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56677875-B2AB-4154-8CA0-F9760501349F}"/>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55B95156-8B3A-4EF7-8782-617C60574D29}"/>
              </a:ext>
            </a:extLst>
          </p:cNvPr>
          <p:cNvSpPr>
            <a:spLocks noGrp="1"/>
          </p:cNvSpPr>
          <p:nvPr>
            <p:ph type="sldNum" sz="quarter" idx="12"/>
          </p:nvPr>
        </p:nvSpPr>
        <p:spPr/>
        <p:txBody>
          <a:bodyPr/>
          <a:lstStyle/>
          <a:p>
            <a:pPr>
              <a:defRPr/>
            </a:pPr>
            <a:fld id="{9CFDE734-A677-43FA-B556-980ADA408821}" type="slidenum">
              <a:rPr lang="en-US" altLang="en-US" smtClean="0"/>
              <a:pPr>
                <a:defRPr/>
              </a:pPr>
              <a:t>41</a:t>
            </a:fld>
            <a:endParaRPr lang="en-US" altLang="en-US"/>
          </a:p>
        </p:txBody>
      </p:sp>
    </p:spTree>
    <p:extLst>
      <p:ext uri="{BB962C8B-B14F-4D97-AF65-F5344CB8AC3E}">
        <p14:creationId xmlns:p14="http://schemas.microsoft.com/office/powerpoint/2010/main" val="261981881"/>
      </p:ext>
    </p:extLst>
  </p:cSld>
  <p:clrMapOvr>
    <a:masterClrMapping/>
  </p:clrMapOvr>
  <p:transition spd="slow">
    <p:pull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0" y="0"/>
            <a:ext cx="9144000"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251" name="Rectangle 8"/>
          <p:cNvSpPr>
            <a:spLocks noGrp="1"/>
          </p:cNvSpPr>
          <p:nvPr>
            <p:ph type="title"/>
          </p:nvPr>
        </p:nvSpPr>
        <p:spPr>
          <a:xfrm>
            <a:off x="457200" y="76200"/>
            <a:ext cx="8229600" cy="1143000"/>
          </a:xfrm>
        </p:spPr>
        <p:txBody>
          <a:bodyPr/>
          <a:lstStyle/>
          <a:p>
            <a:pPr eaLnBrk="1" hangingPunct="1"/>
            <a:r>
              <a:rPr lang="en-US" altLang="en-US" sz="3600" dirty="0">
                <a:latin typeface="Trebuchet MS" panose="020B0603020202020204" pitchFamily="34" charset="0"/>
              </a:rPr>
              <a:t>PROSEDUR KALIBRASI TIMBANGAN</a:t>
            </a:r>
          </a:p>
        </p:txBody>
      </p:sp>
      <p:sp>
        <p:nvSpPr>
          <p:cNvPr id="53252" name="Rectangle 2"/>
          <p:cNvSpPr>
            <a:spLocks noGrp="1"/>
          </p:cNvSpPr>
          <p:nvPr>
            <p:ph idx="1"/>
          </p:nvPr>
        </p:nvSpPr>
        <p:spPr>
          <a:xfrm>
            <a:off x="457200" y="1447800"/>
            <a:ext cx="8229600" cy="4953000"/>
          </a:xfrm>
        </p:spPr>
        <p:txBody>
          <a:bodyPr/>
          <a:lstStyle/>
          <a:p>
            <a:pPr eaLnBrk="1" hangingPunct="1">
              <a:buFont typeface="Wingdings" panose="05000000000000000000" pitchFamily="2" charset="2"/>
              <a:buNone/>
            </a:pPr>
            <a:r>
              <a:rPr lang="en-US" altLang="en-US" sz="2000" b="1" dirty="0">
                <a:latin typeface="Trebuchet MS" panose="020B0603020202020204" pitchFamily="34" charset="0"/>
              </a:rPr>
              <a:t>1. </a:t>
            </a:r>
            <a:r>
              <a:rPr lang="en-US" altLang="en-US" sz="2000" b="1" dirty="0" err="1">
                <a:latin typeface="Trebuchet MS" panose="020B0603020202020204" pitchFamily="34" charset="0"/>
              </a:rPr>
              <a:t>Ruang</a:t>
            </a:r>
            <a:r>
              <a:rPr lang="en-US" altLang="en-US" sz="2000" b="1" dirty="0">
                <a:latin typeface="Trebuchet MS" panose="020B0603020202020204" pitchFamily="34" charset="0"/>
              </a:rPr>
              <a:t> </a:t>
            </a:r>
            <a:r>
              <a:rPr lang="en-US" altLang="en-US" sz="2000" b="1" dirty="0" err="1">
                <a:latin typeface="Trebuchet MS" panose="020B0603020202020204" pitchFamily="34" charset="0"/>
              </a:rPr>
              <a:t>Lingkup</a:t>
            </a:r>
            <a:r>
              <a:rPr lang="en-US" altLang="en-US" sz="2000" b="1" dirty="0">
                <a:latin typeface="Trebuchet MS" panose="020B0603020202020204" pitchFamily="34" charset="0"/>
              </a:rPr>
              <a:t> : </a:t>
            </a:r>
          </a:p>
          <a:p>
            <a:pPr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dirty="0" err="1">
                <a:latin typeface="Trebuchet MS" panose="020B0603020202020204" pitchFamily="34" charset="0"/>
              </a:rPr>
              <a:t>Prosedur</a:t>
            </a:r>
            <a:r>
              <a:rPr lang="en-US" altLang="en-US" sz="2000" dirty="0">
                <a:latin typeface="Trebuchet MS" panose="020B0603020202020204" pitchFamily="34" charset="0"/>
              </a:rPr>
              <a:t> </a:t>
            </a:r>
            <a:r>
              <a:rPr lang="en-US" altLang="en-US" sz="2000" dirty="0" err="1">
                <a:latin typeface="Trebuchet MS" panose="020B0603020202020204" pitchFamily="34" charset="0"/>
              </a:rPr>
              <a:t>ini</a:t>
            </a:r>
            <a:r>
              <a:rPr lang="en-US" altLang="en-US" sz="2000" dirty="0">
                <a:latin typeface="Trebuchet MS" panose="020B0603020202020204" pitchFamily="34" charset="0"/>
              </a:rPr>
              <a:t> </a:t>
            </a:r>
            <a:r>
              <a:rPr lang="en-US" altLang="en-US" sz="2000" dirty="0" err="1">
                <a:latin typeface="Trebuchet MS" panose="020B0603020202020204" pitchFamily="34" charset="0"/>
              </a:rPr>
              <a:t>digunakan</a:t>
            </a:r>
            <a:r>
              <a:rPr lang="en-US" altLang="en-US" sz="2000" dirty="0">
                <a:latin typeface="Trebuchet MS" panose="020B0603020202020204" pitchFamily="34" charset="0"/>
              </a:rPr>
              <a:t> </a:t>
            </a:r>
            <a:r>
              <a:rPr lang="en-US" altLang="en-US" sz="2000" dirty="0" err="1">
                <a:latin typeface="Trebuchet MS" panose="020B0603020202020204" pitchFamily="34" charset="0"/>
              </a:rPr>
              <a:t>untuk</a:t>
            </a:r>
            <a:r>
              <a:rPr lang="en-US" altLang="en-US" sz="2000" dirty="0">
                <a:latin typeface="Trebuchet MS" panose="020B0603020202020204" pitchFamily="34" charset="0"/>
              </a:rPr>
              <a:t> </a:t>
            </a:r>
            <a:r>
              <a:rPr lang="en-US" altLang="en-US" sz="2000" dirty="0" err="1">
                <a:latin typeface="Trebuchet MS" panose="020B0603020202020204" pitchFamily="34" charset="0"/>
              </a:rPr>
              <a:t>kalibrasi</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timbangan-timbangan</a:t>
            </a:r>
            <a:r>
              <a:rPr lang="en-US" altLang="en-US" sz="2000" dirty="0">
                <a:latin typeface="Trebuchet MS" panose="020B0603020202020204" pitchFamily="34" charset="0"/>
              </a:rPr>
              <a:t> </a:t>
            </a:r>
            <a:r>
              <a:rPr lang="en-US" altLang="en-US" sz="2000" dirty="0" err="1">
                <a:latin typeface="Trebuchet MS" panose="020B0603020202020204" pitchFamily="34" charset="0"/>
              </a:rPr>
              <a:t>mekanik</a:t>
            </a:r>
            <a:r>
              <a:rPr lang="en-US" altLang="en-US" sz="2000" dirty="0">
                <a:latin typeface="Trebuchet MS" panose="020B0603020202020204" pitchFamily="34" charset="0"/>
              </a:rPr>
              <a:t> </a:t>
            </a:r>
            <a:r>
              <a:rPr lang="en-US" altLang="en-US" sz="2000" dirty="0" err="1">
                <a:latin typeface="Trebuchet MS" panose="020B0603020202020204" pitchFamily="34" charset="0"/>
              </a:rPr>
              <a:t>dan</a:t>
            </a:r>
            <a:r>
              <a:rPr lang="en-US" altLang="en-US" sz="2000" dirty="0">
                <a:latin typeface="Trebuchet MS" panose="020B0603020202020204" pitchFamily="34" charset="0"/>
              </a:rPr>
              <a:t> </a:t>
            </a:r>
            <a:r>
              <a:rPr lang="en-US" altLang="en-US" sz="2000" dirty="0" err="1">
                <a:latin typeface="Trebuchet MS" panose="020B0603020202020204" pitchFamily="34" charset="0"/>
              </a:rPr>
              <a:t>elektromagnetik</a:t>
            </a:r>
            <a:endParaRPr lang="en-US" altLang="en-US" sz="2000" dirty="0">
              <a:latin typeface="Trebuchet MS" panose="020B0603020202020204" pitchFamily="34" charset="0"/>
            </a:endParaRPr>
          </a:p>
          <a:p>
            <a:pPr eaLnBrk="1" hangingPunct="1">
              <a:buFont typeface="Wingdings" panose="05000000000000000000" pitchFamily="2" charset="2"/>
              <a:buNone/>
            </a:pPr>
            <a:r>
              <a:rPr lang="en-US" altLang="en-US" sz="2000" b="1" dirty="0">
                <a:latin typeface="Trebuchet MS" panose="020B0603020202020204" pitchFamily="34" charset="0"/>
              </a:rPr>
              <a:t>2. </a:t>
            </a:r>
            <a:r>
              <a:rPr lang="en-US" altLang="en-US" sz="2000" b="1" dirty="0" err="1">
                <a:latin typeface="Trebuchet MS" panose="020B0603020202020204" pitchFamily="34" charset="0"/>
              </a:rPr>
              <a:t>Dokumen</a:t>
            </a:r>
            <a:r>
              <a:rPr lang="en-US" altLang="en-US" sz="2000" b="1" dirty="0">
                <a:latin typeface="Trebuchet MS" panose="020B0603020202020204" pitchFamily="34" charset="0"/>
              </a:rPr>
              <a:t> </a:t>
            </a:r>
            <a:r>
              <a:rPr lang="en-US" altLang="en-US" sz="2000" b="1" dirty="0" err="1">
                <a:latin typeface="Trebuchet MS" panose="020B0603020202020204" pitchFamily="34" charset="0"/>
              </a:rPr>
              <a:t>Acuan</a:t>
            </a:r>
            <a:endParaRPr lang="en-US" altLang="en-US" sz="2000" b="1" dirty="0">
              <a:latin typeface="Trebuchet MS" panose="020B0603020202020204" pitchFamily="34" charset="0"/>
            </a:endParaRPr>
          </a:p>
          <a:p>
            <a:pPr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i="1" dirty="0">
                <a:latin typeface="Trebuchet MS" panose="020B0603020202020204" pitchFamily="34" charset="0"/>
              </a:rPr>
              <a:t>Monograph 4 : The Calibration of Weight and Balances </a:t>
            </a:r>
            <a:r>
              <a:rPr lang="en-US" altLang="en-US" sz="2000" dirty="0">
                <a:latin typeface="Trebuchet MS" panose="020B0603020202020204" pitchFamily="34" charset="0"/>
              </a:rPr>
              <a:t>; </a:t>
            </a:r>
            <a:r>
              <a:rPr lang="en-US" altLang="en-US" sz="2000" dirty="0" err="1">
                <a:latin typeface="Trebuchet MS" panose="020B0603020202020204" pitchFamily="34" charset="0"/>
              </a:rPr>
              <a:t>oleh</a:t>
            </a:r>
            <a:r>
              <a:rPr lang="en-US" altLang="en-US" sz="2000" dirty="0">
                <a:latin typeface="Trebuchet MS" panose="020B0603020202020204" pitchFamily="34" charset="0"/>
              </a:rPr>
              <a:t>  Edwin C Morris &amp; Kitty M K Fen ;  NMI Australia  </a:t>
            </a:r>
          </a:p>
          <a:p>
            <a:pPr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dirty="0" err="1">
                <a:latin typeface="Trebuchet MS" panose="020B0603020202020204" pitchFamily="34" charset="0"/>
              </a:rPr>
              <a:t>Instruksi</a:t>
            </a:r>
            <a:r>
              <a:rPr lang="en-US" altLang="en-US" sz="2000" dirty="0">
                <a:latin typeface="Trebuchet MS" panose="020B0603020202020204" pitchFamily="34" charset="0"/>
              </a:rPr>
              <a:t> manual </a:t>
            </a:r>
            <a:r>
              <a:rPr lang="en-US" altLang="en-US" sz="2000" dirty="0" err="1">
                <a:latin typeface="Trebuchet MS" panose="020B0603020202020204" pitchFamily="34" charset="0"/>
              </a:rPr>
              <a:t>timbangan</a:t>
            </a:r>
            <a:endParaRPr lang="en-US" altLang="en-US" sz="2000" dirty="0">
              <a:latin typeface="Trebuchet MS" panose="020B0603020202020204" pitchFamily="34" charset="0"/>
            </a:endParaRPr>
          </a:p>
          <a:p>
            <a:pPr eaLnBrk="1" hangingPunct="1">
              <a:buFont typeface="Wingdings" panose="05000000000000000000" pitchFamily="2" charset="2"/>
              <a:buNone/>
            </a:pPr>
            <a:r>
              <a:rPr lang="en-US" altLang="en-US" sz="2000" b="1" dirty="0">
                <a:latin typeface="Trebuchet MS" panose="020B0603020202020204" pitchFamily="34" charset="0"/>
              </a:rPr>
              <a:t>3. </a:t>
            </a:r>
            <a:r>
              <a:rPr lang="en-US" altLang="en-US" sz="2000" b="1" dirty="0" err="1">
                <a:latin typeface="Trebuchet MS" panose="020B0603020202020204" pitchFamily="34" charset="0"/>
              </a:rPr>
              <a:t>Definisi</a:t>
            </a:r>
            <a:endParaRPr lang="en-US" altLang="en-US" sz="2000" b="1" dirty="0">
              <a:latin typeface="Trebuchet MS" panose="020B0603020202020204" pitchFamily="34" charset="0"/>
            </a:endParaRPr>
          </a:p>
          <a:p>
            <a:pPr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b="1" dirty="0">
                <a:solidFill>
                  <a:srgbClr val="000000"/>
                </a:solidFill>
                <a:latin typeface="Trebuchet MS" panose="020B0603020202020204" pitchFamily="34" charset="0"/>
              </a:rPr>
              <a:t>a.</a:t>
            </a:r>
            <a:r>
              <a:rPr lang="en-US" altLang="en-US" sz="2000" dirty="0">
                <a:latin typeface="Trebuchet MS" panose="020B0603020202020204" pitchFamily="34" charset="0"/>
              </a:rPr>
              <a:t> </a:t>
            </a:r>
            <a:r>
              <a:rPr lang="en-US" altLang="en-US" sz="2000" b="1" i="1" dirty="0">
                <a:solidFill>
                  <a:srgbClr val="000000"/>
                </a:solidFill>
                <a:latin typeface="Trebuchet MS" panose="020B0603020202020204" pitchFamily="34" charset="0"/>
              </a:rPr>
              <a:t>Repeatability of Reading</a:t>
            </a:r>
          </a:p>
          <a:p>
            <a:pPr algn="just"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dirty="0" err="1">
                <a:latin typeface="Trebuchet MS" panose="020B0603020202020204" pitchFamily="34" charset="0"/>
              </a:rPr>
              <a:t>Ialah</a:t>
            </a:r>
            <a:r>
              <a:rPr lang="en-US" altLang="en-US" sz="2000" dirty="0">
                <a:latin typeface="Trebuchet MS" panose="020B0603020202020204" pitchFamily="34" charset="0"/>
              </a:rPr>
              <a:t> </a:t>
            </a:r>
            <a:r>
              <a:rPr lang="en-US" altLang="en-US" sz="2000" dirty="0" err="1">
                <a:latin typeface="Trebuchet MS" panose="020B0603020202020204" pitchFamily="34" charset="0"/>
              </a:rPr>
              <a:t>kemampuan</a:t>
            </a:r>
            <a:r>
              <a:rPr lang="en-US" altLang="en-US" sz="2000" dirty="0">
                <a:latin typeface="Trebuchet MS" panose="020B0603020202020204" pitchFamily="34" charset="0"/>
              </a:rPr>
              <a:t> </a:t>
            </a:r>
            <a:r>
              <a:rPr lang="en-US" altLang="en-US" sz="2000" dirty="0" err="1">
                <a:latin typeface="Trebuchet MS" panose="020B0603020202020204" pitchFamily="34" charset="0"/>
              </a:rPr>
              <a:t>ulang</a:t>
            </a:r>
            <a:r>
              <a:rPr lang="en-US" altLang="en-US" sz="2000" dirty="0">
                <a:latin typeface="Trebuchet MS" panose="020B0603020202020204" pitchFamily="34" charset="0"/>
              </a:rPr>
              <a:t> </a:t>
            </a:r>
            <a:r>
              <a:rPr lang="en-US" altLang="en-US" sz="2000" dirty="0" err="1">
                <a:latin typeface="Trebuchet MS" panose="020B0603020202020204" pitchFamily="34" charset="0"/>
              </a:rPr>
              <a:t>penunjukkan</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a:t>
            </a:r>
            <a:r>
              <a:rPr lang="en-US" altLang="en-US" sz="2000" dirty="0" err="1">
                <a:latin typeface="Trebuchet MS" panose="020B0603020202020204" pitchFamily="34" charset="0"/>
              </a:rPr>
              <a:t>dari</a:t>
            </a:r>
            <a:r>
              <a:rPr lang="en-US" altLang="en-US" sz="2000" dirty="0">
                <a:latin typeface="Trebuchet MS" panose="020B0603020202020204" pitchFamily="34" charset="0"/>
              </a:rPr>
              <a:t> </a:t>
            </a:r>
            <a:r>
              <a:rPr lang="en-US" altLang="en-US" sz="2000" dirty="0" err="1">
                <a:latin typeface="Trebuchet MS" panose="020B0603020202020204" pitchFamily="34" charset="0"/>
              </a:rPr>
              <a:t>pengukuran</a:t>
            </a:r>
            <a:r>
              <a:rPr lang="en-US" altLang="en-US" sz="2000" dirty="0">
                <a:latin typeface="Trebuchet MS" panose="020B0603020202020204" pitchFamily="34" charset="0"/>
              </a:rPr>
              <a:t> yang </a:t>
            </a:r>
            <a:r>
              <a:rPr lang="en-US" altLang="en-US" sz="2000" dirty="0" err="1">
                <a:latin typeface="Trebuchet MS" panose="020B0603020202020204" pitchFamily="34" charset="0"/>
              </a:rPr>
              <a:t>berulang</a:t>
            </a:r>
            <a:r>
              <a:rPr lang="en-US" altLang="en-US" sz="2000" dirty="0">
                <a:latin typeface="Trebuchet MS" panose="020B0603020202020204" pitchFamily="34" charset="0"/>
              </a:rPr>
              <a:t> </a:t>
            </a:r>
            <a:r>
              <a:rPr lang="en-US" altLang="en-US" sz="2000" dirty="0" err="1">
                <a:latin typeface="Trebuchet MS" panose="020B0603020202020204" pitchFamily="34" charset="0"/>
              </a:rPr>
              <a:t>untuk</a:t>
            </a:r>
            <a:r>
              <a:rPr lang="en-US" altLang="en-US" sz="2000" dirty="0">
                <a:latin typeface="Trebuchet MS" panose="020B0603020202020204" pitchFamily="34" charset="0"/>
              </a:rPr>
              <a:t> </a:t>
            </a:r>
            <a:r>
              <a:rPr lang="en-US" altLang="en-US" sz="2000" dirty="0" err="1">
                <a:latin typeface="Trebuchet MS" panose="020B0603020202020204" pitchFamily="34" charset="0"/>
              </a:rPr>
              <a:t>besaran</a:t>
            </a:r>
            <a:r>
              <a:rPr lang="en-US" altLang="en-US" sz="2000" dirty="0">
                <a:latin typeface="Trebuchet MS" panose="020B0603020202020204" pitchFamily="34" charset="0"/>
              </a:rPr>
              <a:t> yang </a:t>
            </a:r>
            <a:r>
              <a:rPr lang="en-US" altLang="en-US" sz="2000" dirty="0" err="1">
                <a:latin typeface="Trebuchet MS" panose="020B0603020202020204" pitchFamily="34" charset="0"/>
              </a:rPr>
              <a:t>sama</a:t>
            </a:r>
            <a:r>
              <a:rPr lang="en-US" altLang="en-US" sz="2000" dirty="0">
                <a:latin typeface="Trebuchet MS" panose="020B0603020202020204" pitchFamily="34" charset="0"/>
              </a:rPr>
              <a:t> yang </a:t>
            </a:r>
            <a:r>
              <a:rPr lang="en-US" altLang="en-US" sz="2000" dirty="0" err="1">
                <a:latin typeface="Trebuchet MS" panose="020B0603020202020204" pitchFamily="34" charset="0"/>
              </a:rPr>
              <a:t>dilakukan</a:t>
            </a:r>
            <a:r>
              <a:rPr lang="en-US" altLang="en-US" sz="2000" dirty="0">
                <a:latin typeface="Trebuchet MS" panose="020B0603020202020204" pitchFamily="34" charset="0"/>
              </a:rPr>
              <a:t> </a:t>
            </a:r>
            <a:r>
              <a:rPr lang="en-US" altLang="en-US" sz="2000" dirty="0" err="1">
                <a:latin typeface="Trebuchet MS" panose="020B0603020202020204" pitchFamily="34" charset="0"/>
              </a:rPr>
              <a:t>oleh</a:t>
            </a:r>
            <a:r>
              <a:rPr lang="en-US" altLang="en-US" sz="2000" dirty="0">
                <a:latin typeface="Trebuchet MS" panose="020B0603020202020204" pitchFamily="34" charset="0"/>
              </a:rPr>
              <a:t> orang yang </a:t>
            </a:r>
            <a:r>
              <a:rPr lang="en-US" altLang="en-US" sz="2000" dirty="0" err="1">
                <a:latin typeface="Trebuchet MS" panose="020B0603020202020204" pitchFamily="34" charset="0"/>
              </a:rPr>
              <a:t>sama</a:t>
            </a:r>
            <a:r>
              <a:rPr lang="en-US" altLang="en-US" sz="2000" dirty="0">
                <a:latin typeface="Trebuchet MS" panose="020B0603020202020204" pitchFamily="34" charset="0"/>
              </a:rPr>
              <a:t> </a:t>
            </a:r>
            <a:r>
              <a:rPr lang="en-US" altLang="en-US" sz="2000" dirty="0" err="1">
                <a:latin typeface="Trebuchet MS" panose="020B0603020202020204" pitchFamily="34" charset="0"/>
              </a:rPr>
              <a:t>dengan</a:t>
            </a:r>
            <a:r>
              <a:rPr lang="en-US" altLang="en-US" sz="2000" dirty="0">
                <a:latin typeface="Trebuchet MS" panose="020B0603020202020204" pitchFamily="34" charset="0"/>
              </a:rPr>
              <a:t> </a:t>
            </a:r>
            <a:r>
              <a:rPr lang="en-US" altLang="en-US" sz="2000" dirty="0" err="1">
                <a:latin typeface="Trebuchet MS" panose="020B0603020202020204" pitchFamily="34" charset="0"/>
              </a:rPr>
              <a:t>metoda</a:t>
            </a:r>
            <a:r>
              <a:rPr lang="en-US" altLang="en-US" sz="2000" dirty="0">
                <a:latin typeface="Trebuchet MS" panose="020B0603020202020204" pitchFamily="34" charset="0"/>
              </a:rPr>
              <a:t> yang </a:t>
            </a:r>
            <a:r>
              <a:rPr lang="en-US" altLang="en-US" sz="2000" dirty="0" err="1">
                <a:latin typeface="Trebuchet MS" panose="020B0603020202020204" pitchFamily="34" charset="0"/>
              </a:rPr>
              <a:t>sama</a:t>
            </a:r>
            <a:r>
              <a:rPr lang="en-US" altLang="en-US" sz="2000" dirty="0">
                <a:latin typeface="Trebuchet MS" panose="020B0603020202020204" pitchFamily="34" charset="0"/>
              </a:rPr>
              <a:t> </a:t>
            </a:r>
            <a:r>
              <a:rPr lang="en-US" altLang="en-US" sz="2000" dirty="0" err="1">
                <a:latin typeface="Trebuchet MS" panose="020B0603020202020204" pitchFamily="34" charset="0"/>
              </a:rPr>
              <a:t>dalam</a:t>
            </a:r>
            <a:r>
              <a:rPr lang="en-US" altLang="en-US" sz="2000" dirty="0">
                <a:latin typeface="Trebuchet MS" panose="020B0603020202020204" pitchFamily="34" charset="0"/>
              </a:rPr>
              <a:t> interval </a:t>
            </a:r>
            <a:r>
              <a:rPr lang="en-US" altLang="en-US" sz="2000" dirty="0" err="1">
                <a:latin typeface="Trebuchet MS" panose="020B0603020202020204" pitchFamily="34" charset="0"/>
              </a:rPr>
              <a:t>waktu</a:t>
            </a:r>
            <a:r>
              <a:rPr lang="en-US" altLang="en-US" sz="2000" dirty="0">
                <a:latin typeface="Trebuchet MS" panose="020B0603020202020204" pitchFamily="34" charset="0"/>
              </a:rPr>
              <a:t> yang </a:t>
            </a:r>
            <a:r>
              <a:rPr lang="en-US" altLang="en-US" sz="2000" dirty="0" err="1">
                <a:latin typeface="Trebuchet MS" panose="020B0603020202020204" pitchFamily="34" charset="0"/>
              </a:rPr>
              <a:t>relatif</a:t>
            </a:r>
            <a:r>
              <a:rPr lang="en-US" altLang="en-US" sz="2000" dirty="0">
                <a:latin typeface="Trebuchet MS" panose="020B0603020202020204" pitchFamily="34" charset="0"/>
              </a:rPr>
              <a:t> </a:t>
            </a:r>
            <a:r>
              <a:rPr lang="en-US" altLang="en-US" sz="2000" dirty="0" err="1">
                <a:latin typeface="Trebuchet MS" panose="020B0603020202020204" pitchFamily="34" charset="0"/>
              </a:rPr>
              <a:t>singkat</a:t>
            </a:r>
            <a:r>
              <a:rPr lang="en-US" altLang="en-US" sz="2000" dirty="0">
                <a:latin typeface="Trebuchet MS" panose="020B0603020202020204" pitchFamily="34" charset="0"/>
              </a:rPr>
              <a:t>.</a:t>
            </a:r>
          </a:p>
        </p:txBody>
      </p:sp>
      <p:sp>
        <p:nvSpPr>
          <p:cNvPr id="5325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325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325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325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 name="Footer Placeholder 1">
            <a:extLst>
              <a:ext uri="{FF2B5EF4-FFF2-40B4-BE49-F238E27FC236}">
                <a16:creationId xmlns:a16="http://schemas.microsoft.com/office/drawing/2014/main" id="{D0064A19-AF37-417C-B0C2-23D717102F5A}"/>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EA94E003-C1E7-43B7-8C77-DF66D6ABF411}"/>
              </a:ext>
            </a:extLst>
          </p:cNvPr>
          <p:cNvSpPr>
            <a:spLocks noGrp="1"/>
          </p:cNvSpPr>
          <p:nvPr>
            <p:ph type="sldNum" sz="quarter" idx="12"/>
          </p:nvPr>
        </p:nvSpPr>
        <p:spPr/>
        <p:txBody>
          <a:bodyPr/>
          <a:lstStyle/>
          <a:p>
            <a:pPr>
              <a:defRPr/>
            </a:pPr>
            <a:fld id="{9CFDE734-A677-43FA-B556-980ADA408821}" type="slidenum">
              <a:rPr lang="en-US" altLang="en-US" smtClean="0"/>
              <a:pPr>
                <a:defRPr/>
              </a:pPr>
              <a:t>42</a:t>
            </a:fld>
            <a:endParaRPr lang="en-US" altLang="en-US"/>
          </a:p>
        </p:txBody>
      </p:sp>
    </p:spTree>
  </p:cSld>
  <p:clrMapOvr>
    <a:masterClrMapping/>
  </p:clrMapOvr>
  <p:transition spd="slow">
    <p:pull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idx="1"/>
          </p:nvPr>
        </p:nvSpPr>
        <p:spPr>
          <a:xfrm>
            <a:off x="457200" y="762000"/>
            <a:ext cx="8229600" cy="5410200"/>
          </a:xfrm>
        </p:spPr>
        <p:txBody>
          <a:bodyPr/>
          <a:lstStyle/>
          <a:p>
            <a:pPr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b="1" dirty="0">
                <a:solidFill>
                  <a:srgbClr val="000000"/>
                </a:solidFill>
                <a:latin typeface="Trebuchet MS" panose="020B0603020202020204" pitchFamily="34" charset="0"/>
              </a:rPr>
              <a:t>b.</a:t>
            </a:r>
            <a:r>
              <a:rPr lang="en-US" altLang="en-US" sz="2000" b="1" dirty="0">
                <a:latin typeface="Trebuchet MS" panose="020B0603020202020204" pitchFamily="34" charset="0"/>
              </a:rPr>
              <a:t> </a:t>
            </a:r>
            <a:r>
              <a:rPr lang="en-US" altLang="en-US" sz="2000" b="1" i="1" dirty="0">
                <a:solidFill>
                  <a:srgbClr val="000000"/>
                </a:solidFill>
                <a:latin typeface="Trebuchet MS" panose="020B0603020202020204" pitchFamily="34" charset="0"/>
              </a:rPr>
              <a:t>Departure from Nominal Value</a:t>
            </a:r>
          </a:p>
          <a:p>
            <a:pPr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dirty="0" err="1">
                <a:latin typeface="Trebuchet MS" panose="020B0603020202020204" pitchFamily="34" charset="0"/>
              </a:rPr>
              <a:t>Ialah</a:t>
            </a:r>
            <a:r>
              <a:rPr lang="en-US" altLang="en-US" sz="2000" dirty="0">
                <a:latin typeface="Trebuchet MS" panose="020B0603020202020204" pitchFamily="34" charset="0"/>
              </a:rPr>
              <a:t> </a:t>
            </a:r>
            <a:r>
              <a:rPr lang="en-US" altLang="en-US" sz="2000" dirty="0" err="1">
                <a:latin typeface="Trebuchet MS" panose="020B0603020202020204" pitchFamily="34" charset="0"/>
              </a:rPr>
              <a:t>penyimpangan</a:t>
            </a:r>
            <a:r>
              <a:rPr lang="en-US" altLang="en-US" sz="2000" dirty="0">
                <a:latin typeface="Trebuchet MS" panose="020B0603020202020204" pitchFamily="34" charset="0"/>
              </a:rPr>
              <a:t> </a:t>
            </a:r>
            <a:r>
              <a:rPr lang="en-US" altLang="en-US" sz="2000" dirty="0" err="1">
                <a:latin typeface="Trebuchet MS" panose="020B0603020202020204" pitchFamily="34" charset="0"/>
              </a:rPr>
              <a:t>penunjukkan</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a:t>
            </a:r>
            <a:r>
              <a:rPr lang="en-US" altLang="en-US" sz="2000" dirty="0" err="1">
                <a:latin typeface="Trebuchet MS" panose="020B0603020202020204" pitchFamily="34" charset="0"/>
              </a:rPr>
              <a:t>dari</a:t>
            </a:r>
            <a:r>
              <a:rPr lang="en-US" altLang="en-US" sz="2000" dirty="0">
                <a:latin typeface="Trebuchet MS" panose="020B0603020202020204" pitchFamily="34" charset="0"/>
              </a:rPr>
              <a:t> </a:t>
            </a:r>
            <a:r>
              <a:rPr lang="en-US" altLang="en-US" sz="2000" dirty="0" err="1">
                <a:latin typeface="Trebuchet MS" panose="020B0603020202020204" pitchFamily="34" charset="0"/>
              </a:rPr>
              <a:t>nilai</a:t>
            </a:r>
            <a:r>
              <a:rPr lang="en-US" altLang="en-US" sz="2000" dirty="0">
                <a:latin typeface="Trebuchet MS" panose="020B0603020202020204" pitchFamily="34" charset="0"/>
              </a:rPr>
              <a:t> </a:t>
            </a:r>
            <a:r>
              <a:rPr lang="en-US" altLang="en-US" sz="2000" dirty="0" err="1">
                <a:latin typeface="Trebuchet MS" panose="020B0603020202020204" pitchFamily="34" charset="0"/>
              </a:rPr>
              <a:t>skala</a:t>
            </a:r>
            <a:r>
              <a:rPr lang="en-US" altLang="en-US" sz="2000" dirty="0">
                <a:latin typeface="Trebuchet MS" panose="020B0603020202020204" pitchFamily="34" charset="0"/>
              </a:rPr>
              <a:t> nominal</a:t>
            </a:r>
          </a:p>
          <a:p>
            <a:pPr eaLnBrk="1" hangingPunct="1">
              <a:buFont typeface="Wingdings" panose="05000000000000000000" pitchFamily="2" charset="2"/>
              <a:buNone/>
            </a:pPr>
            <a:endParaRPr lang="en-US" altLang="en-US" sz="2000" dirty="0">
              <a:latin typeface="Trebuchet MS" panose="020B0603020202020204" pitchFamily="34" charset="0"/>
            </a:endParaRPr>
          </a:p>
          <a:p>
            <a:pPr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b="1" dirty="0">
                <a:solidFill>
                  <a:srgbClr val="000000"/>
                </a:solidFill>
                <a:latin typeface="Trebuchet MS" panose="020B0603020202020204" pitchFamily="34" charset="0"/>
              </a:rPr>
              <a:t>c</a:t>
            </a:r>
            <a:r>
              <a:rPr lang="en-US" altLang="en-US" sz="2000" b="1" i="1" dirty="0">
                <a:solidFill>
                  <a:srgbClr val="000000"/>
                </a:solidFill>
                <a:latin typeface="Trebuchet MS" panose="020B0603020202020204" pitchFamily="34" charset="0"/>
              </a:rPr>
              <a:t>. Effect of “off center loading”</a:t>
            </a:r>
          </a:p>
          <a:p>
            <a:pPr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dirty="0" err="1">
                <a:latin typeface="Trebuchet MS" panose="020B0603020202020204" pitchFamily="34" charset="0"/>
              </a:rPr>
              <a:t>Ialah</a:t>
            </a:r>
            <a:r>
              <a:rPr lang="en-US" altLang="en-US" sz="2000" dirty="0">
                <a:latin typeface="Trebuchet MS" panose="020B0603020202020204" pitchFamily="34" charset="0"/>
              </a:rPr>
              <a:t> </a:t>
            </a:r>
            <a:r>
              <a:rPr lang="en-US" altLang="en-US" sz="2000" dirty="0" err="1">
                <a:latin typeface="Trebuchet MS" panose="020B0603020202020204" pitchFamily="34" charset="0"/>
              </a:rPr>
              <a:t>pengaruh</a:t>
            </a:r>
            <a:r>
              <a:rPr lang="en-US" altLang="en-US" sz="2000" dirty="0">
                <a:latin typeface="Trebuchet MS" panose="020B0603020202020204" pitchFamily="34" charset="0"/>
              </a:rPr>
              <a:t> </a:t>
            </a:r>
            <a:r>
              <a:rPr lang="en-US" altLang="en-US" sz="2000" dirty="0" err="1">
                <a:latin typeface="Trebuchet MS" panose="020B0603020202020204" pitchFamily="34" charset="0"/>
              </a:rPr>
              <a:t>tidak</a:t>
            </a:r>
            <a:r>
              <a:rPr lang="en-US" altLang="en-US" sz="2000" dirty="0">
                <a:latin typeface="Trebuchet MS" panose="020B0603020202020204" pitchFamily="34" charset="0"/>
              </a:rPr>
              <a:t> </a:t>
            </a:r>
            <a:r>
              <a:rPr lang="en-US" altLang="en-US" sz="2000" dirty="0" err="1">
                <a:latin typeface="Trebuchet MS" panose="020B0603020202020204" pitchFamily="34" charset="0"/>
              </a:rPr>
              <a:t>sentrisnya</a:t>
            </a:r>
            <a:r>
              <a:rPr lang="en-US" altLang="en-US" sz="2000" dirty="0">
                <a:latin typeface="Trebuchet MS" panose="020B0603020202020204" pitchFamily="34" charset="0"/>
              </a:rPr>
              <a:t> </a:t>
            </a:r>
            <a:r>
              <a:rPr lang="en-US" altLang="en-US" sz="2000" dirty="0" err="1">
                <a:latin typeface="Trebuchet MS" panose="020B0603020202020204" pitchFamily="34" charset="0"/>
              </a:rPr>
              <a:t>letak</a:t>
            </a:r>
            <a:r>
              <a:rPr lang="en-US" altLang="en-US" sz="2000" dirty="0">
                <a:latin typeface="Trebuchet MS" panose="020B0603020202020204" pitchFamily="34" charset="0"/>
              </a:rPr>
              <a:t> </a:t>
            </a:r>
            <a:r>
              <a:rPr lang="en-US" altLang="en-US" sz="2000" dirty="0" err="1">
                <a:latin typeface="Trebuchet MS" panose="020B0603020202020204" pitchFamily="34" charset="0"/>
              </a:rPr>
              <a:t>beban</a:t>
            </a:r>
            <a:r>
              <a:rPr lang="en-US" altLang="en-US" sz="2000" dirty="0">
                <a:latin typeface="Trebuchet MS" panose="020B0603020202020204" pitchFamily="34" charset="0"/>
              </a:rPr>
              <a:t> </a:t>
            </a:r>
            <a:r>
              <a:rPr lang="en-US" altLang="en-US" sz="2000" dirty="0" err="1">
                <a:latin typeface="Trebuchet MS" panose="020B0603020202020204" pitchFamily="34" charset="0"/>
              </a:rPr>
              <a:t>pada</a:t>
            </a:r>
            <a:r>
              <a:rPr lang="en-US" altLang="en-US" sz="2000" dirty="0">
                <a:latin typeface="Trebuchet MS" panose="020B0603020202020204" pitchFamily="34" charset="0"/>
              </a:rPr>
              <a:t> pan </a:t>
            </a:r>
            <a:r>
              <a:rPr lang="en-US" altLang="en-US" sz="2000" dirty="0" err="1">
                <a:latin typeface="Trebuchet MS" panose="020B0603020202020204" pitchFamily="34" charset="0"/>
              </a:rPr>
              <a:t>timbangan</a:t>
            </a:r>
            <a:endParaRPr lang="en-US" altLang="en-US" sz="2000" dirty="0">
              <a:latin typeface="Trebuchet MS" panose="020B0603020202020204" pitchFamily="34" charset="0"/>
            </a:endParaRPr>
          </a:p>
          <a:p>
            <a:pPr eaLnBrk="1" hangingPunct="1">
              <a:buFont typeface="Wingdings" panose="05000000000000000000" pitchFamily="2" charset="2"/>
              <a:buNone/>
            </a:pPr>
            <a:endParaRPr lang="en-US" altLang="en-US" sz="2000" dirty="0">
              <a:latin typeface="Trebuchet MS" panose="020B0603020202020204" pitchFamily="34" charset="0"/>
            </a:endParaRPr>
          </a:p>
          <a:p>
            <a:pPr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b="1" dirty="0">
                <a:solidFill>
                  <a:srgbClr val="000000"/>
                </a:solidFill>
                <a:latin typeface="Trebuchet MS" panose="020B0603020202020204" pitchFamily="34" charset="0"/>
              </a:rPr>
              <a:t>d. </a:t>
            </a:r>
            <a:r>
              <a:rPr lang="en-US" altLang="en-US" sz="2000" b="1" i="1" dirty="0">
                <a:solidFill>
                  <a:srgbClr val="000000"/>
                </a:solidFill>
                <a:latin typeface="Trebuchet MS" panose="020B0603020202020204" pitchFamily="34" charset="0"/>
              </a:rPr>
              <a:t>Effect of Tara</a:t>
            </a:r>
          </a:p>
          <a:p>
            <a:pPr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dirty="0" err="1">
                <a:latin typeface="Trebuchet MS" panose="020B0603020202020204" pitchFamily="34" charset="0"/>
              </a:rPr>
              <a:t>Ialah</a:t>
            </a:r>
            <a:r>
              <a:rPr lang="en-US" altLang="en-US" sz="2000" dirty="0">
                <a:latin typeface="Trebuchet MS" panose="020B0603020202020204" pitchFamily="34" charset="0"/>
              </a:rPr>
              <a:t> </a:t>
            </a:r>
            <a:r>
              <a:rPr lang="en-US" altLang="en-US" sz="2000" dirty="0" err="1">
                <a:latin typeface="Trebuchet MS" panose="020B0603020202020204" pitchFamily="34" charset="0"/>
              </a:rPr>
              <a:t>pengaruh</a:t>
            </a:r>
            <a:r>
              <a:rPr lang="en-US" altLang="en-US" sz="2000" dirty="0">
                <a:latin typeface="Trebuchet MS" panose="020B0603020202020204" pitchFamily="34" charset="0"/>
              </a:rPr>
              <a:t> </a:t>
            </a:r>
            <a:r>
              <a:rPr lang="en-US" altLang="en-US" sz="2000" dirty="0" err="1">
                <a:latin typeface="Trebuchet MS" panose="020B0603020202020204" pitchFamily="34" charset="0"/>
              </a:rPr>
              <a:t>sistim</a:t>
            </a:r>
            <a:r>
              <a:rPr lang="en-US" altLang="en-US" sz="2000" dirty="0">
                <a:latin typeface="Trebuchet MS" panose="020B0603020202020204" pitchFamily="34" charset="0"/>
              </a:rPr>
              <a:t> </a:t>
            </a:r>
            <a:r>
              <a:rPr lang="en-US" altLang="en-US" sz="2000" dirty="0" err="1">
                <a:latin typeface="Trebuchet MS" panose="020B0603020202020204" pitchFamily="34" charset="0"/>
              </a:rPr>
              <a:t>tara</a:t>
            </a:r>
            <a:r>
              <a:rPr lang="en-US" altLang="en-US" sz="2000" dirty="0">
                <a:latin typeface="Trebuchet MS" panose="020B0603020202020204" pitchFamily="34" charset="0"/>
              </a:rPr>
              <a:t> </a:t>
            </a:r>
            <a:r>
              <a:rPr lang="en-US" altLang="en-US" sz="2000" dirty="0" err="1">
                <a:latin typeface="Trebuchet MS" panose="020B0603020202020204" pitchFamily="34" charset="0"/>
              </a:rPr>
              <a:t>pada</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yang </a:t>
            </a:r>
            <a:r>
              <a:rPr lang="en-US" altLang="en-US" sz="2000" dirty="0" err="1">
                <a:latin typeface="Trebuchet MS" panose="020B0603020202020204" pitchFamily="34" charset="0"/>
              </a:rPr>
              <a:t>memungkinkan</a:t>
            </a:r>
            <a:r>
              <a:rPr lang="en-US" altLang="en-US" sz="2000" dirty="0">
                <a:latin typeface="Trebuchet MS" panose="020B0603020202020204" pitchFamily="34" charset="0"/>
              </a:rPr>
              <a:t> </a:t>
            </a:r>
            <a:r>
              <a:rPr lang="en-US" altLang="en-US" sz="2000" dirty="0" err="1">
                <a:latin typeface="Trebuchet MS" panose="020B0603020202020204" pitchFamily="34" charset="0"/>
              </a:rPr>
              <a:t>timbulnya</a:t>
            </a:r>
            <a:r>
              <a:rPr lang="en-US" altLang="en-US" sz="2000" dirty="0">
                <a:latin typeface="Trebuchet MS" panose="020B0603020202020204" pitchFamily="34" charset="0"/>
              </a:rPr>
              <a:t> </a:t>
            </a:r>
            <a:r>
              <a:rPr lang="en-US" altLang="en-US" sz="2000" dirty="0" err="1">
                <a:latin typeface="Trebuchet MS" panose="020B0603020202020204" pitchFamily="34" charset="0"/>
              </a:rPr>
              <a:t>perbedaan</a:t>
            </a:r>
            <a:r>
              <a:rPr lang="en-US" altLang="en-US" sz="2000" dirty="0">
                <a:latin typeface="Trebuchet MS" panose="020B0603020202020204" pitchFamily="34" charset="0"/>
              </a:rPr>
              <a:t> </a:t>
            </a:r>
            <a:r>
              <a:rPr lang="en-US" altLang="en-US" sz="2000" dirty="0" err="1">
                <a:latin typeface="Trebuchet MS" panose="020B0603020202020204" pitchFamily="34" charset="0"/>
              </a:rPr>
              <a:t>penunjukkan</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a:t>
            </a:r>
          </a:p>
          <a:p>
            <a:pPr eaLnBrk="1" hangingPunct="1">
              <a:buFont typeface="Wingdings" panose="05000000000000000000" pitchFamily="2" charset="2"/>
              <a:buNone/>
            </a:pPr>
            <a:endParaRPr lang="en-US" altLang="en-US" sz="2000" b="1" dirty="0">
              <a:solidFill>
                <a:srgbClr val="000000"/>
              </a:solidFill>
              <a:latin typeface="Trebuchet MS" panose="020B0603020202020204" pitchFamily="34" charset="0"/>
            </a:endParaRPr>
          </a:p>
          <a:p>
            <a:pPr eaLnBrk="1" hangingPunct="1">
              <a:buFont typeface="Wingdings" panose="05000000000000000000" pitchFamily="2" charset="2"/>
              <a:buNone/>
            </a:pPr>
            <a:r>
              <a:rPr lang="en-US" altLang="en-US" sz="2000" b="1" dirty="0">
                <a:solidFill>
                  <a:srgbClr val="000000"/>
                </a:solidFill>
                <a:latin typeface="Trebuchet MS" panose="020B0603020202020204" pitchFamily="34" charset="0"/>
              </a:rPr>
              <a:t>	e. </a:t>
            </a:r>
            <a:r>
              <a:rPr lang="en-US" altLang="en-US" sz="2000" b="1" i="1" dirty="0">
                <a:solidFill>
                  <a:srgbClr val="000000"/>
                </a:solidFill>
                <a:latin typeface="Trebuchet MS" panose="020B0603020202020204" pitchFamily="34" charset="0"/>
              </a:rPr>
              <a:t>Built in mass</a:t>
            </a:r>
          </a:p>
          <a:p>
            <a:pPr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dirty="0" err="1">
                <a:latin typeface="Trebuchet MS" panose="020B0603020202020204" pitchFamily="34" charset="0"/>
              </a:rPr>
              <a:t>Ialah</a:t>
            </a:r>
            <a:r>
              <a:rPr lang="en-US" altLang="en-US" sz="2000" dirty="0">
                <a:latin typeface="Trebuchet MS" panose="020B0603020202020204" pitchFamily="34" charset="0"/>
              </a:rPr>
              <a:t> </a:t>
            </a:r>
            <a:r>
              <a:rPr lang="en-US" altLang="en-US" sz="2000" dirty="0" err="1">
                <a:latin typeface="Trebuchet MS" panose="020B0603020202020204" pitchFamily="34" charset="0"/>
              </a:rPr>
              <a:t>beban</a:t>
            </a:r>
            <a:r>
              <a:rPr lang="en-US" altLang="en-US" sz="2000" dirty="0">
                <a:latin typeface="Trebuchet MS" panose="020B0603020202020204" pitchFamily="34" charset="0"/>
              </a:rPr>
              <a:t> </a:t>
            </a:r>
            <a:r>
              <a:rPr lang="en-US" altLang="en-US" sz="2000" dirty="0" err="1">
                <a:latin typeface="Trebuchet MS" panose="020B0603020202020204" pitchFamily="34" charset="0"/>
              </a:rPr>
              <a:t>tetap</a:t>
            </a:r>
            <a:r>
              <a:rPr lang="en-US" altLang="en-US" sz="2000" dirty="0">
                <a:latin typeface="Trebuchet MS" panose="020B0603020202020204" pitchFamily="34" charset="0"/>
              </a:rPr>
              <a:t> yang </a:t>
            </a:r>
            <a:r>
              <a:rPr lang="en-US" altLang="en-US" sz="2000" dirty="0" err="1">
                <a:latin typeface="Trebuchet MS" panose="020B0603020202020204" pitchFamily="34" charset="0"/>
              </a:rPr>
              <a:t>berada</a:t>
            </a:r>
            <a:r>
              <a:rPr lang="en-US" altLang="en-US" sz="2000" dirty="0">
                <a:latin typeface="Trebuchet MS" panose="020B0603020202020204" pitchFamily="34" charset="0"/>
              </a:rPr>
              <a:t> di </a:t>
            </a:r>
            <a:r>
              <a:rPr lang="en-US" altLang="en-US" sz="2000" dirty="0" err="1">
                <a:latin typeface="Trebuchet MS" panose="020B0603020202020204" pitchFamily="34" charset="0"/>
              </a:rPr>
              <a:t>dalam</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yang </a:t>
            </a:r>
            <a:r>
              <a:rPr lang="en-US" altLang="en-US" sz="2000" dirty="0" err="1">
                <a:latin typeface="Trebuchet MS" panose="020B0603020202020204" pitchFamily="34" charset="0"/>
              </a:rPr>
              <a:t>digunakan</a:t>
            </a:r>
            <a:r>
              <a:rPr lang="en-US" altLang="en-US" sz="2000" dirty="0">
                <a:latin typeface="Trebuchet MS" panose="020B0603020202020204" pitchFamily="34" charset="0"/>
              </a:rPr>
              <a:t> </a:t>
            </a:r>
            <a:r>
              <a:rPr lang="en-US" altLang="en-US" sz="2000" dirty="0" err="1">
                <a:latin typeface="Trebuchet MS" panose="020B0603020202020204" pitchFamily="34" charset="0"/>
              </a:rPr>
              <a:t>sebagai</a:t>
            </a:r>
            <a:r>
              <a:rPr lang="en-US" altLang="en-US" sz="2000" dirty="0">
                <a:latin typeface="Trebuchet MS" panose="020B0603020202020204" pitchFamily="34" charset="0"/>
              </a:rPr>
              <a:t> </a:t>
            </a:r>
            <a:r>
              <a:rPr lang="en-US" altLang="en-US" sz="2000" dirty="0" err="1">
                <a:latin typeface="Trebuchet MS" panose="020B0603020202020204" pitchFamily="34" charset="0"/>
              </a:rPr>
              <a:t>beban</a:t>
            </a:r>
            <a:r>
              <a:rPr lang="en-US" altLang="en-US" sz="2000" dirty="0">
                <a:latin typeface="Trebuchet MS" panose="020B0603020202020204" pitchFamily="34" charset="0"/>
              </a:rPr>
              <a:t> </a:t>
            </a:r>
            <a:r>
              <a:rPr lang="en-US" altLang="en-US" sz="2000" dirty="0" err="1">
                <a:latin typeface="Trebuchet MS" panose="020B0603020202020204" pitchFamily="34" charset="0"/>
              </a:rPr>
              <a:t>standar</a:t>
            </a:r>
            <a:r>
              <a:rPr lang="en-US" altLang="en-US" sz="2000" dirty="0">
                <a:latin typeface="Trebuchet MS" panose="020B0603020202020204" pitchFamily="34" charset="0"/>
              </a:rPr>
              <a:t>.</a:t>
            </a:r>
          </a:p>
        </p:txBody>
      </p:sp>
      <p:sp>
        <p:nvSpPr>
          <p:cNvPr id="54275"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4276"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427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427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1" name="Rectangle 10"/>
          <p:cNvSpPr/>
          <p:nvPr/>
        </p:nvSpPr>
        <p:spPr>
          <a:xfrm>
            <a:off x="8458200" y="0"/>
            <a:ext cx="685800" cy="1600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1143000" y="6248400"/>
            <a:ext cx="8001000" cy="4603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0646A7B8-B194-4E0B-8D91-2FA76DCAF32E}"/>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4E2BD7BA-4052-4E60-8524-247B058A2416}"/>
              </a:ext>
            </a:extLst>
          </p:cNvPr>
          <p:cNvSpPr>
            <a:spLocks noGrp="1"/>
          </p:cNvSpPr>
          <p:nvPr>
            <p:ph type="sldNum" sz="quarter" idx="12"/>
          </p:nvPr>
        </p:nvSpPr>
        <p:spPr/>
        <p:txBody>
          <a:bodyPr/>
          <a:lstStyle/>
          <a:p>
            <a:pPr>
              <a:defRPr/>
            </a:pPr>
            <a:fld id="{9CFDE734-A677-43FA-B556-980ADA408821}" type="slidenum">
              <a:rPr lang="en-US" altLang="en-US" smtClean="0"/>
              <a:pPr>
                <a:defRPr/>
              </a:pPr>
              <a:t>43</a:t>
            </a:fld>
            <a:endParaRPr lang="en-US" altLang="en-US"/>
          </a:p>
        </p:txBody>
      </p:sp>
    </p:spTree>
  </p:cSld>
  <p:clrMapOvr>
    <a:masterClrMapping/>
  </p:clrMapOvr>
  <p:transition spd="slow">
    <p:pull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idx="1"/>
          </p:nvPr>
        </p:nvSpPr>
        <p:spPr>
          <a:xfrm>
            <a:off x="1447800" y="457200"/>
            <a:ext cx="7162800" cy="6019800"/>
          </a:xfrm>
        </p:spPr>
        <p:txBody>
          <a:bodyPr rtlCol="0">
            <a:normAutofit fontScale="85000" lnSpcReduction="20000"/>
          </a:bodyPr>
          <a:lstStyle/>
          <a:p>
            <a:pPr algn="just" eaLnBrk="1" fontAlgn="auto" hangingPunct="1">
              <a:spcAft>
                <a:spcPts val="0"/>
              </a:spcAft>
              <a:buFont typeface="Wingdings" pitchFamily="2" charset="2"/>
              <a:buNone/>
              <a:defRPr/>
            </a:pPr>
            <a:r>
              <a:rPr lang="en-US" sz="2000" b="1" dirty="0">
                <a:latin typeface="Trebuchet MS" pitchFamily="34" charset="0"/>
              </a:rPr>
              <a:t>4. </a:t>
            </a:r>
            <a:r>
              <a:rPr lang="en-US" sz="2000" b="1" dirty="0" err="1">
                <a:latin typeface="Trebuchet MS" pitchFamily="34" charset="0"/>
              </a:rPr>
              <a:t>Standar</a:t>
            </a:r>
            <a:r>
              <a:rPr lang="en-US" sz="2000" b="1" dirty="0">
                <a:latin typeface="Trebuchet MS" pitchFamily="34" charset="0"/>
              </a:rPr>
              <a:t> </a:t>
            </a:r>
            <a:r>
              <a:rPr lang="en-US" sz="2000" b="1" dirty="0" err="1">
                <a:latin typeface="Trebuchet MS" pitchFamily="34" charset="0"/>
              </a:rPr>
              <a:t>Acuan</a:t>
            </a:r>
            <a:r>
              <a:rPr lang="en-US" sz="2000" b="1" dirty="0">
                <a:latin typeface="Trebuchet MS" pitchFamily="34" charset="0"/>
              </a:rPr>
              <a:t> : </a:t>
            </a:r>
          </a:p>
          <a:p>
            <a:pPr algn="just" eaLnBrk="1" fontAlgn="auto" hangingPunct="1">
              <a:spcAft>
                <a:spcPts val="0"/>
              </a:spcAft>
              <a:buFont typeface="Wingdings" pitchFamily="2" charset="2"/>
              <a:buNone/>
              <a:defRPr/>
            </a:pPr>
            <a:r>
              <a:rPr lang="en-US" sz="2000" dirty="0">
                <a:latin typeface="Trebuchet MS" pitchFamily="34" charset="0"/>
              </a:rPr>
              <a:t>	</a:t>
            </a:r>
            <a:r>
              <a:rPr lang="en-US" sz="2000" dirty="0" err="1">
                <a:latin typeface="Trebuchet MS" pitchFamily="34" charset="0"/>
              </a:rPr>
              <a:t>Standar</a:t>
            </a:r>
            <a:r>
              <a:rPr lang="en-US" sz="2000" dirty="0">
                <a:latin typeface="Trebuchet MS" pitchFamily="34" charset="0"/>
              </a:rPr>
              <a:t> </a:t>
            </a:r>
            <a:r>
              <a:rPr lang="en-US" sz="2000" dirty="0" err="1">
                <a:latin typeface="Trebuchet MS" pitchFamily="34" charset="0"/>
              </a:rPr>
              <a:t>acuan</a:t>
            </a:r>
            <a:r>
              <a:rPr lang="en-US" sz="2000" dirty="0">
                <a:latin typeface="Trebuchet MS" pitchFamily="34" charset="0"/>
              </a:rPr>
              <a:t> yang </a:t>
            </a:r>
            <a:r>
              <a:rPr lang="en-US" sz="2000" dirty="0" err="1">
                <a:latin typeface="Trebuchet MS" pitchFamily="34" charset="0"/>
              </a:rPr>
              <a:t>digunakan</a:t>
            </a:r>
            <a:r>
              <a:rPr lang="en-US" sz="2000" dirty="0">
                <a:latin typeface="Trebuchet MS" pitchFamily="34" charset="0"/>
              </a:rPr>
              <a:t> </a:t>
            </a:r>
            <a:r>
              <a:rPr lang="en-US" sz="2000" dirty="0" err="1">
                <a:latin typeface="Trebuchet MS" pitchFamily="34" charset="0"/>
              </a:rPr>
              <a:t>untuk</a:t>
            </a:r>
            <a:r>
              <a:rPr lang="en-US" sz="2000" dirty="0">
                <a:latin typeface="Trebuchet MS" pitchFamily="34" charset="0"/>
              </a:rPr>
              <a:t> </a:t>
            </a:r>
            <a:r>
              <a:rPr lang="en-US" sz="2000" dirty="0" err="1">
                <a:latin typeface="Trebuchet MS" pitchFamily="34" charset="0"/>
              </a:rPr>
              <a:t>mengkalibrasi</a:t>
            </a:r>
            <a:r>
              <a:rPr lang="en-US" sz="2000" dirty="0">
                <a:latin typeface="Trebuchet MS" pitchFamily="34" charset="0"/>
              </a:rPr>
              <a:t> </a:t>
            </a:r>
            <a:r>
              <a:rPr lang="en-US" sz="2000" dirty="0" err="1">
                <a:latin typeface="Trebuchet MS" pitchFamily="34" charset="0"/>
              </a:rPr>
              <a:t>timbangan-timbangan</a:t>
            </a:r>
            <a:r>
              <a:rPr lang="en-US" sz="2000" dirty="0">
                <a:latin typeface="Trebuchet MS" pitchFamily="34" charset="0"/>
              </a:rPr>
              <a:t> </a:t>
            </a:r>
            <a:r>
              <a:rPr lang="en-US" sz="2000" dirty="0" err="1">
                <a:latin typeface="Trebuchet MS" pitchFamily="34" charset="0"/>
              </a:rPr>
              <a:t>ini</a:t>
            </a:r>
            <a:r>
              <a:rPr lang="en-US" sz="2000" dirty="0">
                <a:latin typeface="Trebuchet MS" pitchFamily="34" charset="0"/>
              </a:rPr>
              <a:t> </a:t>
            </a:r>
            <a:r>
              <a:rPr lang="en-US" sz="2000" dirty="0" err="1">
                <a:latin typeface="Trebuchet MS" pitchFamily="34" charset="0"/>
              </a:rPr>
              <a:t>adalah</a:t>
            </a:r>
            <a:r>
              <a:rPr lang="en-US" sz="2000" dirty="0">
                <a:latin typeface="Trebuchet MS" pitchFamily="34" charset="0"/>
              </a:rPr>
              <a:t> </a:t>
            </a:r>
            <a:r>
              <a:rPr lang="en-US" sz="2000" dirty="0" err="1">
                <a:latin typeface="Trebuchet MS" pitchFamily="34" charset="0"/>
              </a:rPr>
              <a:t>anak</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standar</a:t>
            </a:r>
            <a:r>
              <a:rPr lang="en-US" sz="2000" dirty="0">
                <a:latin typeface="Trebuchet MS" pitchFamily="34" charset="0"/>
              </a:rPr>
              <a:t> yang </a:t>
            </a:r>
            <a:r>
              <a:rPr lang="en-US" sz="2000" dirty="0" err="1">
                <a:latin typeface="Trebuchet MS" pitchFamily="34" charset="0"/>
              </a:rPr>
              <a:t>memiliki</a:t>
            </a:r>
            <a:r>
              <a:rPr lang="en-US" sz="2000" dirty="0">
                <a:latin typeface="Trebuchet MS" pitchFamily="34" charset="0"/>
              </a:rPr>
              <a:t> </a:t>
            </a:r>
            <a:r>
              <a:rPr lang="en-US" sz="2000" dirty="0" err="1">
                <a:latin typeface="Trebuchet MS" pitchFamily="34" charset="0"/>
              </a:rPr>
              <a:t>ketelitian</a:t>
            </a:r>
            <a:r>
              <a:rPr lang="en-US" sz="2000" dirty="0">
                <a:latin typeface="Trebuchet MS" pitchFamily="34" charset="0"/>
              </a:rPr>
              <a:t> yang </a:t>
            </a:r>
            <a:r>
              <a:rPr lang="en-US" sz="2000" dirty="0" err="1">
                <a:latin typeface="Trebuchet MS" pitchFamily="34" charset="0"/>
              </a:rPr>
              <a:t>lebih</a:t>
            </a:r>
            <a:r>
              <a:rPr lang="en-US" sz="2000" dirty="0">
                <a:latin typeface="Trebuchet MS" pitchFamily="34" charset="0"/>
              </a:rPr>
              <a:t> </a:t>
            </a:r>
            <a:r>
              <a:rPr lang="en-US" sz="2000" dirty="0" err="1">
                <a:latin typeface="Trebuchet MS" pitchFamily="34" charset="0"/>
              </a:rPr>
              <a:t>tinggi</a:t>
            </a:r>
            <a:r>
              <a:rPr lang="en-US" sz="2000" dirty="0">
                <a:latin typeface="Trebuchet MS" pitchFamily="34" charset="0"/>
              </a:rPr>
              <a:t> </a:t>
            </a:r>
            <a:r>
              <a:rPr lang="en-US" sz="2000" dirty="0" err="1">
                <a:latin typeface="Trebuchet MS" pitchFamily="34" charset="0"/>
              </a:rPr>
              <a:t>dari</a:t>
            </a:r>
            <a:r>
              <a:rPr lang="en-US" sz="2000" dirty="0">
                <a:latin typeface="Trebuchet MS" pitchFamily="34" charset="0"/>
              </a:rPr>
              <a:t> </a:t>
            </a:r>
            <a:r>
              <a:rPr lang="en-US" sz="2000" dirty="0" err="1">
                <a:latin typeface="Trebuchet MS" pitchFamily="34" charset="0"/>
              </a:rPr>
              <a:t>ketelitian</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a:t>
            </a:r>
          </a:p>
          <a:p>
            <a:pPr algn="just" eaLnBrk="1" fontAlgn="auto" hangingPunct="1">
              <a:spcAft>
                <a:spcPts val="0"/>
              </a:spcAft>
              <a:buFont typeface="Wingdings" pitchFamily="2" charset="2"/>
              <a:buNone/>
              <a:defRPr/>
            </a:pPr>
            <a:r>
              <a:rPr lang="en-US" sz="2000" dirty="0">
                <a:latin typeface="Trebuchet MS" pitchFamily="34" charset="0"/>
              </a:rPr>
              <a:t>	</a:t>
            </a:r>
            <a:r>
              <a:rPr lang="en-US" sz="2000" dirty="0" err="1">
                <a:latin typeface="Trebuchet MS" pitchFamily="34" charset="0"/>
              </a:rPr>
              <a:t>Anak</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standar</a:t>
            </a:r>
            <a:r>
              <a:rPr lang="en-US" sz="2000" dirty="0">
                <a:latin typeface="Trebuchet MS" pitchFamily="34" charset="0"/>
              </a:rPr>
              <a:t> </a:t>
            </a:r>
            <a:r>
              <a:rPr lang="en-US" sz="2000" dirty="0" err="1">
                <a:latin typeface="Trebuchet MS" pitchFamily="34" charset="0"/>
              </a:rPr>
              <a:t>tersebut</a:t>
            </a:r>
            <a:r>
              <a:rPr lang="en-US" sz="2000" dirty="0">
                <a:latin typeface="Trebuchet MS" pitchFamily="34" charset="0"/>
              </a:rPr>
              <a:t> </a:t>
            </a:r>
            <a:r>
              <a:rPr lang="en-US" sz="2000" dirty="0" err="1">
                <a:latin typeface="Trebuchet MS" pitchFamily="34" charset="0"/>
              </a:rPr>
              <a:t>memiliki</a:t>
            </a:r>
            <a:r>
              <a:rPr lang="en-US" sz="2000" dirty="0">
                <a:latin typeface="Trebuchet MS" pitchFamily="34" charset="0"/>
              </a:rPr>
              <a:t> </a:t>
            </a:r>
            <a:r>
              <a:rPr lang="en-US" sz="2000" dirty="0" err="1">
                <a:latin typeface="Trebuchet MS" pitchFamily="34" charset="0"/>
              </a:rPr>
              <a:t>kelas</a:t>
            </a:r>
            <a:r>
              <a:rPr lang="en-US" sz="2000" dirty="0">
                <a:latin typeface="Trebuchet MS" pitchFamily="34" charset="0"/>
              </a:rPr>
              <a:t> </a:t>
            </a:r>
            <a:r>
              <a:rPr lang="en-US" sz="2000" dirty="0" err="1">
                <a:latin typeface="Trebuchet MS" pitchFamily="34" charset="0"/>
              </a:rPr>
              <a:t>sesuai</a:t>
            </a:r>
            <a:r>
              <a:rPr lang="en-US" sz="2000" dirty="0">
                <a:latin typeface="Trebuchet MS" pitchFamily="34" charset="0"/>
              </a:rPr>
              <a:t> </a:t>
            </a:r>
            <a:r>
              <a:rPr lang="en-US" sz="2000" dirty="0" err="1">
                <a:latin typeface="Trebuchet MS" pitchFamily="34" charset="0"/>
              </a:rPr>
              <a:t>persyaratan</a:t>
            </a:r>
            <a:r>
              <a:rPr lang="en-US" sz="2000" dirty="0">
                <a:latin typeface="Trebuchet MS" pitchFamily="34" charset="0"/>
              </a:rPr>
              <a:t> OIML </a:t>
            </a:r>
            <a:r>
              <a:rPr lang="en-US" sz="2000" dirty="0" err="1">
                <a:latin typeface="Trebuchet MS" pitchFamily="34" charset="0"/>
              </a:rPr>
              <a:t>sbb</a:t>
            </a:r>
            <a:r>
              <a:rPr lang="en-US" sz="2000" dirty="0">
                <a:latin typeface="Trebuchet MS" pitchFamily="34" charset="0"/>
              </a:rPr>
              <a:t>:</a:t>
            </a:r>
          </a:p>
          <a:p>
            <a:pPr algn="just" eaLnBrk="1" fontAlgn="auto" hangingPunct="1">
              <a:spcAft>
                <a:spcPts val="0"/>
              </a:spcAft>
              <a:buFont typeface="Wingdings" pitchFamily="2" charset="2"/>
              <a:buNone/>
              <a:defRPr/>
            </a:pPr>
            <a:r>
              <a:rPr lang="en-US" sz="2000" dirty="0">
                <a:latin typeface="Trebuchet MS" pitchFamily="34" charset="0"/>
              </a:rPr>
              <a:t>	</a:t>
            </a:r>
            <a:r>
              <a:rPr lang="en-US" sz="2000" b="1" dirty="0" err="1">
                <a:latin typeface="Trebuchet MS" pitchFamily="34" charset="0"/>
              </a:rPr>
              <a:t>Kelas</a:t>
            </a:r>
            <a:r>
              <a:rPr lang="en-US" sz="2000" b="1" dirty="0">
                <a:latin typeface="Trebuchet MS" pitchFamily="34" charset="0"/>
              </a:rPr>
              <a:t> E1, E2, F1, F2, M1, M2, M3</a:t>
            </a:r>
          </a:p>
          <a:p>
            <a:pPr algn="just" eaLnBrk="1" fontAlgn="auto" hangingPunct="1">
              <a:spcAft>
                <a:spcPts val="0"/>
              </a:spcAft>
              <a:buFont typeface="Wingdings" pitchFamily="2" charset="2"/>
              <a:buNone/>
              <a:defRPr/>
            </a:pPr>
            <a:endParaRPr lang="en-US" sz="2000" dirty="0">
              <a:latin typeface="Trebuchet MS" pitchFamily="34" charset="0"/>
            </a:endParaRPr>
          </a:p>
          <a:p>
            <a:pPr algn="just" eaLnBrk="1" fontAlgn="auto" hangingPunct="1">
              <a:spcAft>
                <a:spcPts val="0"/>
              </a:spcAft>
              <a:buFont typeface="Wingdings" pitchFamily="2" charset="2"/>
              <a:buNone/>
              <a:defRPr/>
            </a:pPr>
            <a:r>
              <a:rPr lang="en-US" sz="2000" b="1" dirty="0">
                <a:latin typeface="Trebuchet MS" pitchFamily="34" charset="0"/>
              </a:rPr>
              <a:t>5. </a:t>
            </a:r>
            <a:r>
              <a:rPr lang="en-US" sz="2000" b="1" dirty="0" err="1">
                <a:latin typeface="Trebuchet MS" pitchFamily="34" charset="0"/>
              </a:rPr>
              <a:t>Persiapan</a:t>
            </a:r>
            <a:r>
              <a:rPr lang="en-US" sz="2000" b="1" dirty="0">
                <a:latin typeface="Trebuchet MS" pitchFamily="34" charset="0"/>
              </a:rPr>
              <a:t> </a:t>
            </a:r>
            <a:r>
              <a:rPr lang="en-US" sz="2000" b="1" dirty="0" err="1">
                <a:latin typeface="Trebuchet MS" pitchFamily="34" charset="0"/>
              </a:rPr>
              <a:t>dan</a:t>
            </a:r>
            <a:r>
              <a:rPr lang="en-US" sz="2000" b="1" dirty="0">
                <a:latin typeface="Trebuchet MS" pitchFamily="34" charset="0"/>
              </a:rPr>
              <a:t> </a:t>
            </a:r>
            <a:r>
              <a:rPr lang="en-US" sz="2000" b="1" dirty="0" err="1">
                <a:latin typeface="Trebuchet MS" pitchFamily="34" charset="0"/>
              </a:rPr>
              <a:t>Identifikasi</a:t>
            </a:r>
            <a:endParaRPr lang="en-US" sz="2000" b="1" dirty="0">
              <a:latin typeface="Trebuchet MS" pitchFamily="34" charset="0"/>
            </a:endParaRPr>
          </a:p>
          <a:p>
            <a:pPr algn="just" eaLnBrk="1" fontAlgn="auto" hangingPunct="1">
              <a:spcAft>
                <a:spcPts val="0"/>
              </a:spcAft>
              <a:buFont typeface="Wingdings" pitchFamily="2" charset="2"/>
              <a:buNone/>
              <a:defRPr/>
            </a:pPr>
            <a:r>
              <a:rPr lang="en-US" sz="2000" dirty="0">
                <a:latin typeface="Trebuchet MS" pitchFamily="34" charset="0"/>
              </a:rPr>
              <a:t>	- Baca </a:t>
            </a:r>
            <a:r>
              <a:rPr lang="en-US" sz="2000" dirty="0" err="1">
                <a:latin typeface="Trebuchet MS" pitchFamily="34" charset="0"/>
              </a:rPr>
              <a:t>instruksi</a:t>
            </a:r>
            <a:r>
              <a:rPr lang="en-US" sz="2000" dirty="0">
                <a:latin typeface="Trebuchet MS" pitchFamily="34" charset="0"/>
              </a:rPr>
              <a:t> </a:t>
            </a:r>
            <a:r>
              <a:rPr lang="en-US" sz="2000" dirty="0" err="1">
                <a:latin typeface="Trebuchet MS" pitchFamily="34" charset="0"/>
              </a:rPr>
              <a:t>penggunaan</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dari</a:t>
            </a:r>
            <a:r>
              <a:rPr lang="en-US" sz="2000" dirty="0">
                <a:latin typeface="Trebuchet MS" pitchFamily="34" charset="0"/>
              </a:rPr>
              <a:t> </a:t>
            </a:r>
            <a:r>
              <a:rPr lang="en-US" sz="2000" dirty="0" err="1">
                <a:latin typeface="Trebuchet MS" pitchFamily="34" charset="0"/>
              </a:rPr>
              <a:t>pabrik</a:t>
            </a:r>
            <a:r>
              <a:rPr lang="en-US" sz="2000" dirty="0">
                <a:latin typeface="Trebuchet MS" pitchFamily="34" charset="0"/>
              </a:rPr>
              <a:t> </a:t>
            </a:r>
            <a:r>
              <a:rPr lang="en-US" sz="2000" dirty="0" err="1">
                <a:latin typeface="Trebuchet MS" pitchFamily="34" charset="0"/>
              </a:rPr>
              <a:t>pembuat</a:t>
            </a:r>
            <a:r>
              <a:rPr lang="en-US" sz="2000" dirty="0">
                <a:latin typeface="Trebuchet MS" pitchFamily="34" charset="0"/>
              </a:rPr>
              <a:t> </a:t>
            </a:r>
            <a:r>
              <a:rPr lang="en-US" sz="2000" dirty="0" err="1">
                <a:latin typeface="Trebuchet MS" pitchFamily="34" charset="0"/>
              </a:rPr>
              <a:t>alat</a:t>
            </a:r>
            <a:r>
              <a:rPr lang="en-US" sz="2000" dirty="0">
                <a:latin typeface="Trebuchet MS" pitchFamily="34" charset="0"/>
              </a:rPr>
              <a:t>.</a:t>
            </a:r>
          </a:p>
          <a:p>
            <a:pPr algn="just" eaLnBrk="1" fontAlgn="auto" hangingPunct="1">
              <a:spcAft>
                <a:spcPts val="0"/>
              </a:spcAft>
              <a:buFont typeface="Wingdings" pitchFamily="2" charset="2"/>
              <a:buNone/>
              <a:defRPr/>
            </a:pPr>
            <a:r>
              <a:rPr lang="en-US" sz="2000" dirty="0">
                <a:latin typeface="Trebuchet MS" pitchFamily="34" charset="0"/>
              </a:rPr>
              <a:t>	- </a:t>
            </a:r>
            <a:r>
              <a:rPr lang="en-US" sz="2000" dirty="0" err="1">
                <a:latin typeface="Trebuchet MS" pitchFamily="34" charset="0"/>
              </a:rPr>
              <a:t>Rekam</a:t>
            </a:r>
            <a:r>
              <a:rPr lang="en-US" sz="2000" dirty="0">
                <a:latin typeface="Trebuchet MS" pitchFamily="34" charset="0"/>
              </a:rPr>
              <a:t> </a:t>
            </a:r>
            <a:r>
              <a:rPr lang="en-US" sz="2000" dirty="0" err="1">
                <a:latin typeface="Trebuchet MS" pitchFamily="34" charset="0"/>
              </a:rPr>
              <a:t>spesifikasi</a:t>
            </a:r>
            <a:r>
              <a:rPr lang="en-US" sz="2000" dirty="0">
                <a:latin typeface="Trebuchet MS" pitchFamily="34" charset="0"/>
              </a:rPr>
              <a:t> </a:t>
            </a:r>
            <a:r>
              <a:rPr lang="en-US" sz="2000" dirty="0" err="1">
                <a:latin typeface="Trebuchet MS" pitchFamily="34" charset="0"/>
              </a:rPr>
              <a:t>teknik</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a:t>
            </a:r>
          </a:p>
          <a:p>
            <a:pPr algn="just" eaLnBrk="1" fontAlgn="auto" hangingPunct="1">
              <a:spcAft>
                <a:spcPts val="0"/>
              </a:spcAft>
              <a:buFont typeface="Wingdings" pitchFamily="2" charset="2"/>
              <a:buNone/>
              <a:defRPr/>
            </a:pPr>
            <a:r>
              <a:rPr lang="en-US" sz="2000" dirty="0">
                <a:latin typeface="Trebuchet MS" pitchFamily="34" charset="0"/>
              </a:rPr>
              <a:t>	- </a:t>
            </a:r>
            <a:r>
              <a:rPr lang="en-US" sz="2000" dirty="0" err="1">
                <a:latin typeface="Trebuchet MS" pitchFamily="34" charset="0"/>
              </a:rPr>
              <a:t>Pastikan</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dalam</a:t>
            </a:r>
            <a:r>
              <a:rPr lang="en-US" sz="2000" dirty="0">
                <a:latin typeface="Trebuchet MS" pitchFamily="34" charset="0"/>
              </a:rPr>
              <a:t> </a:t>
            </a:r>
            <a:r>
              <a:rPr lang="en-US" sz="2000" dirty="0" err="1">
                <a:latin typeface="Trebuchet MS" pitchFamily="34" charset="0"/>
              </a:rPr>
              <a:t>kondisi</a:t>
            </a:r>
            <a:r>
              <a:rPr lang="en-US" sz="2000" dirty="0">
                <a:latin typeface="Trebuchet MS" pitchFamily="34" charset="0"/>
              </a:rPr>
              <a:t> </a:t>
            </a:r>
            <a:r>
              <a:rPr lang="en-US" sz="2000" dirty="0" err="1">
                <a:latin typeface="Trebuchet MS" pitchFamily="34" charset="0"/>
              </a:rPr>
              <a:t>bisa</a:t>
            </a:r>
            <a:r>
              <a:rPr lang="en-US" sz="2000" dirty="0">
                <a:latin typeface="Trebuchet MS" pitchFamily="34" charset="0"/>
              </a:rPr>
              <a:t> </a:t>
            </a:r>
            <a:r>
              <a:rPr lang="en-US" sz="2000" dirty="0" err="1">
                <a:latin typeface="Trebuchet MS" pitchFamily="34" charset="0"/>
              </a:rPr>
              <a:t>bekerja</a:t>
            </a:r>
            <a:endParaRPr lang="en-US" sz="2000" dirty="0">
              <a:latin typeface="Trebuchet MS" pitchFamily="34" charset="0"/>
            </a:endParaRPr>
          </a:p>
          <a:p>
            <a:pPr algn="just" eaLnBrk="1" fontAlgn="auto" hangingPunct="1">
              <a:spcAft>
                <a:spcPts val="0"/>
              </a:spcAft>
              <a:buFont typeface="Wingdings" pitchFamily="2" charset="2"/>
              <a:buNone/>
              <a:defRPr/>
            </a:pPr>
            <a:r>
              <a:rPr lang="en-US" sz="2000" dirty="0">
                <a:latin typeface="Trebuchet MS" pitchFamily="34" charset="0"/>
              </a:rPr>
              <a:t>	- Set level / </a:t>
            </a:r>
            <a:r>
              <a:rPr lang="en-US" sz="2000" dirty="0" err="1">
                <a:latin typeface="Trebuchet MS" pitchFamily="34" charset="0"/>
              </a:rPr>
              <a:t>kerataan</a:t>
            </a:r>
            <a:r>
              <a:rPr lang="en-US" sz="2000" dirty="0">
                <a:latin typeface="Trebuchet MS" pitchFamily="34" charset="0"/>
              </a:rPr>
              <a:t> </a:t>
            </a:r>
            <a:r>
              <a:rPr lang="en-US" sz="2000" dirty="0" err="1">
                <a:latin typeface="Trebuchet MS" pitchFamily="34" charset="0"/>
              </a:rPr>
              <a:t>timbangan</a:t>
            </a:r>
            <a:endParaRPr lang="en-US" sz="2000" dirty="0">
              <a:latin typeface="Trebuchet MS" pitchFamily="34" charset="0"/>
            </a:endParaRPr>
          </a:p>
          <a:p>
            <a:pPr algn="just" eaLnBrk="1" fontAlgn="auto" hangingPunct="1">
              <a:spcAft>
                <a:spcPts val="0"/>
              </a:spcAft>
              <a:buFont typeface="Wingdings" pitchFamily="2" charset="2"/>
              <a:buNone/>
              <a:defRPr/>
            </a:pPr>
            <a:r>
              <a:rPr lang="en-US" sz="2000" dirty="0">
                <a:latin typeface="Trebuchet MS" pitchFamily="34" charset="0"/>
              </a:rPr>
              <a:t>	- </a:t>
            </a:r>
            <a:r>
              <a:rPr lang="en-US" sz="2000" dirty="0" err="1">
                <a:latin typeface="Trebuchet MS" pitchFamily="34" charset="0"/>
              </a:rPr>
              <a:t>Pastikan</a:t>
            </a:r>
            <a:r>
              <a:rPr lang="en-US" sz="2000" dirty="0">
                <a:latin typeface="Trebuchet MS" pitchFamily="34" charset="0"/>
              </a:rPr>
              <a:t> </a:t>
            </a:r>
            <a:r>
              <a:rPr lang="en-US" sz="2000" dirty="0" err="1">
                <a:latin typeface="Trebuchet MS" pitchFamily="34" charset="0"/>
              </a:rPr>
              <a:t>dudukan</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tetap</a:t>
            </a:r>
            <a:r>
              <a:rPr lang="en-US" sz="2000" dirty="0">
                <a:latin typeface="Trebuchet MS" pitchFamily="34" charset="0"/>
              </a:rPr>
              <a:t> </a:t>
            </a:r>
            <a:r>
              <a:rPr lang="en-US" sz="2000" dirty="0" err="1">
                <a:latin typeface="Trebuchet MS" pitchFamily="34" charset="0"/>
              </a:rPr>
              <a:t>kokoh</a:t>
            </a:r>
            <a:r>
              <a:rPr lang="en-US" sz="2000" dirty="0">
                <a:latin typeface="Trebuchet MS" pitchFamily="34" charset="0"/>
              </a:rPr>
              <a:t> </a:t>
            </a:r>
            <a:r>
              <a:rPr lang="en-US" sz="2000" dirty="0" err="1">
                <a:latin typeface="Trebuchet MS" pitchFamily="34" charset="0"/>
              </a:rPr>
              <a:t>dan</a:t>
            </a:r>
            <a:r>
              <a:rPr lang="en-US" sz="2000" dirty="0">
                <a:latin typeface="Trebuchet MS" pitchFamily="34" charset="0"/>
              </a:rPr>
              <a:t> </a:t>
            </a:r>
            <a:r>
              <a:rPr lang="en-US" sz="2000" dirty="0" err="1">
                <a:latin typeface="Trebuchet MS" pitchFamily="34" charset="0"/>
              </a:rPr>
              <a:t>bebas</a:t>
            </a:r>
            <a:r>
              <a:rPr lang="en-US" sz="2000" dirty="0">
                <a:latin typeface="Trebuchet MS" pitchFamily="34" charset="0"/>
              </a:rPr>
              <a:t> </a:t>
            </a:r>
            <a:r>
              <a:rPr lang="en-US" sz="2000" dirty="0" err="1">
                <a:latin typeface="Trebuchet MS" pitchFamily="34" charset="0"/>
              </a:rPr>
              <a:t>dari</a:t>
            </a:r>
            <a:r>
              <a:rPr lang="en-US" sz="2000" dirty="0">
                <a:latin typeface="Trebuchet MS" pitchFamily="34" charset="0"/>
              </a:rPr>
              <a:t> </a:t>
            </a:r>
            <a:r>
              <a:rPr lang="en-US" sz="2000" dirty="0" err="1">
                <a:latin typeface="Trebuchet MS" pitchFamily="34" charset="0"/>
              </a:rPr>
              <a:t>getaran</a:t>
            </a:r>
            <a:endParaRPr lang="en-US" sz="2000" dirty="0">
              <a:latin typeface="Trebuchet MS" pitchFamily="34" charset="0"/>
            </a:endParaRPr>
          </a:p>
          <a:p>
            <a:pPr algn="just" eaLnBrk="1" fontAlgn="auto" hangingPunct="1">
              <a:spcAft>
                <a:spcPts val="0"/>
              </a:spcAft>
              <a:buFont typeface="Wingdings" pitchFamily="2" charset="2"/>
              <a:buNone/>
              <a:defRPr/>
            </a:pPr>
            <a:r>
              <a:rPr lang="en-US" sz="2000" dirty="0">
                <a:latin typeface="Trebuchet MS" pitchFamily="34" charset="0"/>
              </a:rPr>
              <a:t>	- </a:t>
            </a:r>
            <a:r>
              <a:rPr lang="en-US" sz="2000" dirty="0" err="1">
                <a:latin typeface="Trebuchet MS" pitchFamily="34" charset="0"/>
              </a:rPr>
              <a:t>Pastikan</a:t>
            </a:r>
            <a:r>
              <a:rPr lang="en-US" sz="2000" dirty="0">
                <a:latin typeface="Trebuchet MS" pitchFamily="34" charset="0"/>
              </a:rPr>
              <a:t> </a:t>
            </a:r>
            <a:r>
              <a:rPr lang="en-US" sz="2000" dirty="0" err="1">
                <a:latin typeface="Trebuchet MS" pitchFamily="34" charset="0"/>
              </a:rPr>
              <a:t>tidak</a:t>
            </a:r>
            <a:r>
              <a:rPr lang="en-US" sz="2000" dirty="0">
                <a:latin typeface="Trebuchet MS" pitchFamily="34" charset="0"/>
              </a:rPr>
              <a:t> </a:t>
            </a:r>
            <a:r>
              <a:rPr lang="en-US" sz="2000" dirty="0" err="1">
                <a:latin typeface="Trebuchet MS" pitchFamily="34" charset="0"/>
              </a:rPr>
              <a:t>ada</a:t>
            </a:r>
            <a:r>
              <a:rPr lang="en-US" sz="2000" dirty="0">
                <a:latin typeface="Trebuchet MS" pitchFamily="34" charset="0"/>
              </a:rPr>
              <a:t> </a:t>
            </a:r>
            <a:r>
              <a:rPr lang="en-US" sz="2000" dirty="0" err="1">
                <a:latin typeface="Trebuchet MS" pitchFamily="34" charset="0"/>
              </a:rPr>
              <a:t>debu</a:t>
            </a:r>
            <a:r>
              <a:rPr lang="en-US" sz="2000" dirty="0">
                <a:latin typeface="Trebuchet MS" pitchFamily="34" charset="0"/>
              </a:rPr>
              <a:t> </a:t>
            </a:r>
            <a:r>
              <a:rPr lang="en-US" sz="2000" dirty="0" err="1">
                <a:latin typeface="Trebuchet MS" pitchFamily="34" charset="0"/>
              </a:rPr>
              <a:t>di</a:t>
            </a:r>
            <a:r>
              <a:rPr lang="en-US" sz="2000" dirty="0">
                <a:latin typeface="Trebuchet MS" pitchFamily="34" charset="0"/>
              </a:rPr>
              <a:t> </a:t>
            </a:r>
            <a:r>
              <a:rPr lang="en-US" sz="2000" dirty="0" err="1">
                <a:latin typeface="Trebuchet MS" pitchFamily="34" charset="0"/>
              </a:rPr>
              <a:t>atas</a:t>
            </a:r>
            <a:r>
              <a:rPr lang="en-US" sz="2000" dirty="0">
                <a:latin typeface="Trebuchet MS" pitchFamily="34" charset="0"/>
              </a:rPr>
              <a:t> pan</a:t>
            </a:r>
          </a:p>
          <a:p>
            <a:pPr algn="just" eaLnBrk="1" fontAlgn="auto" hangingPunct="1">
              <a:spcAft>
                <a:spcPts val="0"/>
              </a:spcAft>
              <a:buFont typeface="Arial" panose="020B0604020202020204" pitchFamily="34" charset="0"/>
              <a:buNone/>
              <a:defRPr/>
            </a:pPr>
            <a:r>
              <a:rPr lang="en-US" sz="2000" dirty="0">
                <a:latin typeface="Trebuchet MS" pitchFamily="34" charset="0"/>
              </a:rPr>
              <a:t>	- </a:t>
            </a:r>
            <a:r>
              <a:rPr lang="en-US" sz="2000" dirty="0" err="1">
                <a:latin typeface="Trebuchet MS" pitchFamily="34" charset="0"/>
              </a:rPr>
              <a:t>Hidupkan</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selama</a:t>
            </a:r>
            <a:r>
              <a:rPr lang="en-US" sz="2000" dirty="0">
                <a:latin typeface="Trebuchet MS" pitchFamily="34" charset="0"/>
              </a:rPr>
              <a:t> </a:t>
            </a:r>
            <a:r>
              <a:rPr lang="en-US" sz="2000" u="sng" dirty="0">
                <a:latin typeface="Trebuchet MS" pitchFamily="34" charset="0"/>
              </a:rPr>
              <a:t>+</a:t>
            </a:r>
            <a:r>
              <a:rPr lang="en-US" sz="2000" dirty="0">
                <a:latin typeface="Trebuchet MS" pitchFamily="34" charset="0"/>
              </a:rPr>
              <a:t> 30 </a:t>
            </a:r>
            <a:r>
              <a:rPr lang="en-US" sz="2000" dirty="0" err="1">
                <a:latin typeface="Trebuchet MS" pitchFamily="34" charset="0"/>
              </a:rPr>
              <a:t>menit</a:t>
            </a:r>
            <a:r>
              <a:rPr lang="en-US" sz="2000" dirty="0">
                <a:latin typeface="Trebuchet MS" pitchFamily="34" charset="0"/>
              </a:rPr>
              <a:t> </a:t>
            </a:r>
            <a:r>
              <a:rPr lang="en-US" sz="2000" dirty="0" err="1">
                <a:latin typeface="Trebuchet MS" pitchFamily="34" charset="0"/>
              </a:rPr>
              <a:t>untuk</a:t>
            </a:r>
            <a:r>
              <a:rPr lang="en-US" sz="2000" dirty="0">
                <a:latin typeface="Trebuchet MS" pitchFamily="34" charset="0"/>
              </a:rPr>
              <a:t> </a:t>
            </a:r>
            <a:r>
              <a:rPr lang="en-US" sz="2000" dirty="0" err="1">
                <a:latin typeface="Trebuchet MS" pitchFamily="34" charset="0"/>
              </a:rPr>
              <a:t>pemanasan</a:t>
            </a:r>
            <a:r>
              <a:rPr lang="en-US" sz="2000" dirty="0">
                <a:latin typeface="Trebuchet MS" pitchFamily="34" charset="0"/>
              </a:rPr>
              <a:t>.</a:t>
            </a:r>
          </a:p>
          <a:p>
            <a:pPr algn="just" eaLnBrk="1" fontAlgn="auto" hangingPunct="1">
              <a:spcAft>
                <a:spcPts val="0"/>
              </a:spcAft>
              <a:buFont typeface="Arial" panose="020B0604020202020204" pitchFamily="34" charset="0"/>
              <a:buNone/>
              <a:defRPr/>
            </a:pPr>
            <a:r>
              <a:rPr lang="en-US" sz="2000" dirty="0">
                <a:latin typeface="Trebuchet MS" pitchFamily="34" charset="0"/>
              </a:rPr>
              <a:t>	- </a:t>
            </a:r>
            <a:r>
              <a:rPr lang="en-US" sz="2000" dirty="0" err="1">
                <a:latin typeface="Trebuchet MS" pitchFamily="34" charset="0"/>
              </a:rPr>
              <a:t>Siapkan</a:t>
            </a:r>
            <a:r>
              <a:rPr lang="en-US" sz="2000" dirty="0">
                <a:latin typeface="Trebuchet MS" pitchFamily="34" charset="0"/>
              </a:rPr>
              <a:t> </a:t>
            </a:r>
            <a:r>
              <a:rPr lang="en-US" sz="2000" dirty="0" err="1">
                <a:latin typeface="Trebuchet MS" pitchFamily="34" charset="0"/>
              </a:rPr>
              <a:t>anak</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standar</a:t>
            </a:r>
            <a:r>
              <a:rPr lang="en-US" sz="2000" dirty="0">
                <a:latin typeface="Trebuchet MS" pitchFamily="34" charset="0"/>
              </a:rPr>
              <a:t> yang </a:t>
            </a:r>
            <a:r>
              <a:rPr lang="en-US" sz="2000" dirty="0" err="1">
                <a:latin typeface="Trebuchet MS" pitchFamily="34" charset="0"/>
              </a:rPr>
              <a:t>sesuai</a:t>
            </a:r>
            <a:r>
              <a:rPr lang="en-US" sz="2000" dirty="0">
                <a:latin typeface="Trebuchet MS" pitchFamily="34" charset="0"/>
              </a:rPr>
              <a:t>.</a:t>
            </a:r>
          </a:p>
          <a:p>
            <a:pPr algn="just" eaLnBrk="1" fontAlgn="auto" hangingPunct="1">
              <a:spcAft>
                <a:spcPts val="0"/>
              </a:spcAft>
              <a:buFont typeface="Arial" panose="020B0604020202020204" pitchFamily="34" charset="0"/>
              <a:buNone/>
              <a:defRPr/>
            </a:pPr>
            <a:r>
              <a:rPr lang="en-US" sz="2000" dirty="0">
                <a:latin typeface="Trebuchet MS" pitchFamily="34" charset="0"/>
              </a:rPr>
              <a:t>	- </a:t>
            </a:r>
            <a:r>
              <a:rPr lang="en-US" sz="2000" dirty="0" err="1">
                <a:latin typeface="Trebuchet MS" pitchFamily="34" charset="0"/>
              </a:rPr>
              <a:t>Lakukan</a:t>
            </a:r>
            <a:r>
              <a:rPr lang="en-US" sz="2000" dirty="0">
                <a:latin typeface="Trebuchet MS" pitchFamily="34" charset="0"/>
              </a:rPr>
              <a:t> “internal calibration” </a:t>
            </a:r>
            <a:r>
              <a:rPr lang="en-US" sz="2000" dirty="0" err="1">
                <a:latin typeface="Trebuchet MS" pitchFamily="34" charset="0"/>
              </a:rPr>
              <a:t>jika</a:t>
            </a:r>
            <a:r>
              <a:rPr lang="en-US" sz="2000" dirty="0">
                <a:latin typeface="Trebuchet MS" pitchFamily="34" charset="0"/>
              </a:rPr>
              <a:t> </a:t>
            </a:r>
            <a:r>
              <a:rPr lang="en-US" sz="2000" dirty="0" err="1">
                <a:latin typeface="Trebuchet MS" pitchFamily="34" charset="0"/>
              </a:rPr>
              <a:t>pada</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tersebut</a:t>
            </a:r>
            <a:endParaRPr lang="en-US" sz="2000" dirty="0">
              <a:latin typeface="Trebuchet MS" pitchFamily="34" charset="0"/>
            </a:endParaRPr>
          </a:p>
          <a:p>
            <a:pPr algn="just" eaLnBrk="1" fontAlgn="auto" hangingPunct="1">
              <a:spcAft>
                <a:spcPts val="0"/>
              </a:spcAft>
              <a:buFont typeface="Arial" panose="020B0604020202020204" pitchFamily="34" charset="0"/>
              <a:buNone/>
              <a:defRPr/>
            </a:pPr>
            <a:r>
              <a:rPr lang="en-US" sz="2000" dirty="0">
                <a:latin typeface="Trebuchet MS" pitchFamily="34" charset="0"/>
              </a:rPr>
              <a:t>	  </a:t>
            </a:r>
            <a:r>
              <a:rPr lang="en-US" sz="2000" dirty="0" err="1">
                <a:latin typeface="Trebuchet MS" pitchFamily="34" charset="0"/>
              </a:rPr>
              <a:t>tersedia</a:t>
            </a:r>
            <a:r>
              <a:rPr lang="en-US" sz="2000" dirty="0">
                <a:latin typeface="Trebuchet MS" pitchFamily="34" charset="0"/>
              </a:rPr>
              <a:t> menu </a:t>
            </a:r>
            <a:r>
              <a:rPr lang="en-US" sz="2000" dirty="0" err="1">
                <a:latin typeface="Trebuchet MS" pitchFamily="34" charset="0"/>
              </a:rPr>
              <a:t>kalibrasi</a:t>
            </a:r>
            <a:r>
              <a:rPr lang="en-US" sz="2000" dirty="0">
                <a:latin typeface="Trebuchet MS" pitchFamily="34" charset="0"/>
              </a:rPr>
              <a:t> internal.</a:t>
            </a:r>
          </a:p>
          <a:p>
            <a:pPr algn="just" eaLnBrk="1" fontAlgn="auto" hangingPunct="1">
              <a:spcAft>
                <a:spcPts val="0"/>
              </a:spcAft>
              <a:buFont typeface="Arial" panose="020B0604020202020204" pitchFamily="34" charset="0"/>
              <a:buNone/>
              <a:defRPr/>
            </a:pPr>
            <a:r>
              <a:rPr lang="en-US" sz="2000" dirty="0">
                <a:latin typeface="Trebuchet MS" pitchFamily="34" charset="0"/>
              </a:rPr>
              <a:t>	- </a:t>
            </a:r>
            <a:r>
              <a:rPr lang="en-US" sz="2000" dirty="0" err="1">
                <a:latin typeface="Trebuchet MS" pitchFamily="34" charset="0"/>
              </a:rPr>
              <a:t>Pembacaan</a:t>
            </a:r>
            <a:r>
              <a:rPr lang="en-US" sz="2000" dirty="0">
                <a:latin typeface="Trebuchet MS" pitchFamily="34" charset="0"/>
              </a:rPr>
              <a:t> </a:t>
            </a:r>
            <a:r>
              <a:rPr lang="en-US" sz="2000" dirty="0" err="1">
                <a:latin typeface="Trebuchet MS" pitchFamily="34" charset="0"/>
              </a:rPr>
              <a:t>sebaiknya</a:t>
            </a:r>
            <a:r>
              <a:rPr lang="en-US" sz="2000" dirty="0">
                <a:latin typeface="Trebuchet MS" pitchFamily="34" charset="0"/>
              </a:rPr>
              <a:t> </a:t>
            </a:r>
            <a:r>
              <a:rPr lang="en-US" sz="2000" dirty="0" err="1">
                <a:latin typeface="Trebuchet MS" pitchFamily="34" charset="0"/>
              </a:rPr>
              <a:t>menunggu</a:t>
            </a:r>
            <a:r>
              <a:rPr lang="en-US" sz="2000" dirty="0">
                <a:latin typeface="Trebuchet MS" pitchFamily="34" charset="0"/>
              </a:rPr>
              <a:t> </a:t>
            </a:r>
            <a:r>
              <a:rPr lang="en-US" sz="2000" dirty="0" err="1">
                <a:latin typeface="Trebuchet MS" pitchFamily="34" charset="0"/>
              </a:rPr>
              <a:t>setelah</a:t>
            </a:r>
            <a:endParaRPr lang="en-US" sz="2000" dirty="0">
              <a:latin typeface="Trebuchet MS" pitchFamily="34" charset="0"/>
            </a:endParaRPr>
          </a:p>
          <a:p>
            <a:pPr algn="just" eaLnBrk="1" fontAlgn="auto" hangingPunct="1">
              <a:spcAft>
                <a:spcPts val="0"/>
              </a:spcAft>
              <a:buFont typeface="Arial" panose="020B0604020202020204" pitchFamily="34" charset="0"/>
              <a:buNone/>
              <a:defRPr/>
            </a:pPr>
            <a:r>
              <a:rPr lang="en-US" sz="2000" dirty="0">
                <a:latin typeface="Trebuchet MS" pitchFamily="34" charset="0"/>
              </a:rPr>
              <a:t>	  </a:t>
            </a:r>
            <a:r>
              <a:rPr lang="en-US" sz="2000" dirty="0" err="1">
                <a:latin typeface="Trebuchet MS" pitchFamily="34" charset="0"/>
              </a:rPr>
              <a:t>peletakan</a:t>
            </a:r>
            <a:r>
              <a:rPr lang="en-US" sz="2000" dirty="0">
                <a:latin typeface="Trebuchet MS" pitchFamily="34" charset="0"/>
              </a:rPr>
              <a:t> </a:t>
            </a:r>
            <a:r>
              <a:rPr lang="en-US" sz="2000" dirty="0" err="1">
                <a:latin typeface="Trebuchet MS" pitchFamily="34" charset="0"/>
              </a:rPr>
              <a:t>beban</a:t>
            </a:r>
            <a:r>
              <a:rPr lang="en-US" sz="2000" dirty="0">
                <a:latin typeface="Trebuchet MS" pitchFamily="34" charset="0"/>
              </a:rPr>
              <a:t> </a:t>
            </a:r>
            <a:r>
              <a:rPr lang="en-US" sz="2000" dirty="0" err="1">
                <a:latin typeface="Trebuchet MS" pitchFamily="34" charset="0"/>
              </a:rPr>
              <a:t>sampai</a:t>
            </a:r>
            <a:r>
              <a:rPr lang="en-US" sz="2000" dirty="0">
                <a:latin typeface="Trebuchet MS" pitchFamily="34" charset="0"/>
              </a:rPr>
              <a:t> </a:t>
            </a:r>
            <a:r>
              <a:rPr lang="en-US" sz="2000" dirty="0" err="1">
                <a:latin typeface="Trebuchet MS" pitchFamily="34" charset="0"/>
              </a:rPr>
              <a:t>konstan</a:t>
            </a:r>
            <a:r>
              <a:rPr lang="en-US" sz="2000" dirty="0">
                <a:latin typeface="Trebuchet MS" pitchFamily="34" charset="0"/>
              </a:rPr>
              <a:t>, </a:t>
            </a:r>
            <a:r>
              <a:rPr lang="en-US" sz="2000" dirty="0" err="1">
                <a:latin typeface="Trebuchet MS" pitchFamily="34" charset="0"/>
              </a:rPr>
              <a:t>baru</a:t>
            </a:r>
            <a:r>
              <a:rPr lang="en-US" sz="2000" dirty="0">
                <a:latin typeface="Trebuchet MS" pitchFamily="34" charset="0"/>
              </a:rPr>
              <a:t> </a:t>
            </a:r>
            <a:r>
              <a:rPr lang="en-US" sz="2000" dirty="0" err="1">
                <a:latin typeface="Trebuchet MS" pitchFamily="34" charset="0"/>
              </a:rPr>
              <a:t>kemudian</a:t>
            </a:r>
            <a:r>
              <a:rPr lang="en-US" sz="2000" dirty="0">
                <a:latin typeface="Trebuchet MS" pitchFamily="34" charset="0"/>
              </a:rPr>
              <a:t> </a:t>
            </a:r>
            <a:r>
              <a:rPr lang="en-US" sz="2000" dirty="0" err="1">
                <a:latin typeface="Trebuchet MS" pitchFamily="34" charset="0"/>
              </a:rPr>
              <a:t>hasilnya</a:t>
            </a:r>
            <a:endParaRPr lang="en-US" sz="2000" dirty="0">
              <a:latin typeface="Trebuchet MS" pitchFamily="34" charset="0"/>
            </a:endParaRPr>
          </a:p>
          <a:p>
            <a:pPr algn="just" eaLnBrk="1" fontAlgn="auto" hangingPunct="1">
              <a:spcAft>
                <a:spcPts val="0"/>
              </a:spcAft>
              <a:buFont typeface="Arial" panose="020B0604020202020204" pitchFamily="34" charset="0"/>
              <a:buNone/>
              <a:defRPr/>
            </a:pPr>
            <a:r>
              <a:rPr lang="en-US" sz="2000" dirty="0">
                <a:latin typeface="Trebuchet MS" pitchFamily="34" charset="0"/>
              </a:rPr>
              <a:t>	  </a:t>
            </a:r>
            <a:r>
              <a:rPr lang="en-US" sz="2000" dirty="0" err="1">
                <a:latin typeface="Trebuchet MS" pitchFamily="34" charset="0"/>
              </a:rPr>
              <a:t>direkam</a:t>
            </a:r>
            <a:r>
              <a:rPr lang="en-US" sz="2000" dirty="0">
                <a:latin typeface="Trebuchet MS" pitchFamily="34" charset="0"/>
              </a:rPr>
              <a:t>. </a:t>
            </a:r>
            <a:r>
              <a:rPr lang="en-US" sz="2000" dirty="0" err="1">
                <a:latin typeface="Trebuchet MS" pitchFamily="34" charset="0"/>
              </a:rPr>
              <a:t>Lihat</a:t>
            </a:r>
            <a:r>
              <a:rPr lang="en-US" sz="2000" dirty="0">
                <a:latin typeface="Trebuchet MS" pitchFamily="34" charset="0"/>
              </a:rPr>
              <a:t> </a:t>
            </a:r>
            <a:r>
              <a:rPr lang="en-US" sz="2000" dirty="0" err="1">
                <a:latin typeface="Trebuchet MS" pitchFamily="34" charset="0"/>
              </a:rPr>
              <a:t>pada</a:t>
            </a:r>
            <a:r>
              <a:rPr lang="en-US" sz="2000" dirty="0">
                <a:latin typeface="Trebuchet MS" pitchFamily="34" charset="0"/>
              </a:rPr>
              <a:t> </a:t>
            </a:r>
            <a:r>
              <a:rPr lang="en-US" sz="2000" dirty="0" err="1">
                <a:latin typeface="Trebuchet MS" pitchFamily="34" charset="0"/>
              </a:rPr>
              <a:t>buku</a:t>
            </a:r>
            <a:r>
              <a:rPr lang="en-US" sz="2000" dirty="0">
                <a:latin typeface="Trebuchet MS" pitchFamily="34" charset="0"/>
              </a:rPr>
              <a:t> manual </a:t>
            </a:r>
            <a:r>
              <a:rPr lang="en-US" sz="2000" dirty="0" err="1">
                <a:latin typeface="Trebuchet MS" pitchFamily="34" charset="0"/>
              </a:rPr>
              <a:t>untuk</a:t>
            </a:r>
            <a:r>
              <a:rPr lang="en-US" sz="2000" dirty="0">
                <a:latin typeface="Trebuchet MS" pitchFamily="34" charset="0"/>
              </a:rPr>
              <a:t> </a:t>
            </a:r>
            <a:r>
              <a:rPr lang="en-US" sz="2000" dirty="0" err="1">
                <a:latin typeface="Trebuchet MS" pitchFamily="34" charset="0"/>
              </a:rPr>
              <a:t>lebih</a:t>
            </a:r>
            <a:r>
              <a:rPr lang="en-US" sz="2000" dirty="0">
                <a:latin typeface="Trebuchet MS" pitchFamily="34" charset="0"/>
              </a:rPr>
              <a:t> </a:t>
            </a:r>
            <a:r>
              <a:rPr lang="en-US" sz="2000" dirty="0" err="1">
                <a:latin typeface="Trebuchet MS" pitchFamily="34" charset="0"/>
              </a:rPr>
              <a:t>jelasnya</a:t>
            </a:r>
            <a:r>
              <a:rPr lang="en-US" sz="2000" dirty="0">
                <a:latin typeface="Trebuchet MS" pitchFamily="34" charset="0"/>
              </a:rPr>
              <a:t>.</a:t>
            </a:r>
          </a:p>
          <a:p>
            <a:pPr algn="just" eaLnBrk="1" fontAlgn="auto" hangingPunct="1">
              <a:spcAft>
                <a:spcPts val="0"/>
              </a:spcAft>
              <a:buFont typeface="Wingdings" pitchFamily="2" charset="2"/>
              <a:buNone/>
              <a:defRPr/>
            </a:pPr>
            <a:endParaRPr lang="en-US" sz="2000" dirty="0">
              <a:latin typeface="Trebuchet MS" pitchFamily="34" charset="0"/>
            </a:endParaRPr>
          </a:p>
          <a:p>
            <a:pPr algn="just" eaLnBrk="1" fontAlgn="auto" hangingPunct="1">
              <a:spcAft>
                <a:spcPts val="0"/>
              </a:spcAft>
              <a:buFont typeface="Wingdings" pitchFamily="2" charset="2"/>
              <a:buNone/>
              <a:defRPr/>
            </a:pPr>
            <a:endParaRPr lang="en-US" sz="2000" dirty="0">
              <a:latin typeface="Trebuchet MS" pitchFamily="34" charset="0"/>
            </a:endParaRPr>
          </a:p>
        </p:txBody>
      </p:sp>
      <p:sp>
        <p:nvSpPr>
          <p:cNvPr id="5632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632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632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632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1" name="Rectangle 10"/>
          <p:cNvSpPr/>
          <p:nvPr/>
        </p:nvSpPr>
        <p:spPr>
          <a:xfrm>
            <a:off x="0" y="0"/>
            <a:ext cx="12192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1228725" y="0"/>
            <a:ext cx="762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BA26F7AF-D8CE-410E-8677-7836CD69C39A}"/>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E221AFA3-22E6-4E18-B089-3CCCAA754E96}"/>
              </a:ext>
            </a:extLst>
          </p:cNvPr>
          <p:cNvSpPr>
            <a:spLocks noGrp="1"/>
          </p:cNvSpPr>
          <p:nvPr>
            <p:ph type="sldNum" sz="quarter" idx="12"/>
          </p:nvPr>
        </p:nvSpPr>
        <p:spPr/>
        <p:txBody>
          <a:bodyPr/>
          <a:lstStyle/>
          <a:p>
            <a:pPr>
              <a:defRPr/>
            </a:pPr>
            <a:fld id="{9CFDE734-A677-43FA-B556-980ADA408821}" type="slidenum">
              <a:rPr lang="en-US" altLang="en-US" smtClean="0"/>
              <a:pPr>
                <a:defRPr/>
              </a:pPr>
              <a:t>44</a:t>
            </a:fld>
            <a:endParaRPr lang="en-US" altLang="en-US"/>
          </a:p>
        </p:txBody>
      </p:sp>
    </p:spTree>
  </p:cSld>
  <p:clrMapOvr>
    <a:masterClrMapping/>
  </p:clrMapOvr>
  <p:transition spd="slow">
    <p:pull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12"/>
          <p:cNvSpPr>
            <a:spLocks noGrp="1"/>
          </p:cNvSpPr>
          <p:nvPr>
            <p:ph idx="1"/>
          </p:nvPr>
        </p:nvSpPr>
        <p:spPr>
          <a:xfrm>
            <a:off x="2710728" y="1519517"/>
            <a:ext cx="6248400" cy="821391"/>
          </a:xfrm>
        </p:spPr>
        <p:txBody>
          <a:bodyPr/>
          <a:lstStyle/>
          <a:p>
            <a:pPr marL="457200" indent="-457200" eaLnBrk="1" hangingPunct="1">
              <a:buFont typeface="Wingdings" panose="05000000000000000000" pitchFamily="2" charset="2"/>
              <a:buNone/>
            </a:pPr>
            <a:r>
              <a:rPr lang="en-US" altLang="en-US" sz="2000" b="1" dirty="0">
                <a:latin typeface="Trebuchet MS" panose="020B0603020202020204" pitchFamily="34" charset="0"/>
              </a:rPr>
              <a:t>6.1. </a:t>
            </a:r>
            <a:r>
              <a:rPr lang="en-US" altLang="en-US" sz="2000" b="1" dirty="0" err="1">
                <a:latin typeface="Trebuchet MS" panose="020B0603020202020204" pitchFamily="34" charset="0"/>
              </a:rPr>
              <a:t>Pemeriksaan</a:t>
            </a:r>
            <a:r>
              <a:rPr lang="en-US" altLang="en-US" sz="2000" b="1" dirty="0">
                <a:latin typeface="Trebuchet MS" panose="020B0603020202020204" pitchFamily="34" charset="0"/>
              </a:rPr>
              <a:t> </a:t>
            </a:r>
            <a:r>
              <a:rPr lang="en-US" altLang="en-US" sz="2000" b="1" dirty="0" err="1">
                <a:latin typeface="Trebuchet MS" panose="020B0603020202020204" pitchFamily="34" charset="0"/>
              </a:rPr>
              <a:t>nilai</a:t>
            </a:r>
            <a:r>
              <a:rPr lang="en-US" altLang="en-US" sz="2000" b="1" dirty="0">
                <a:latin typeface="Trebuchet MS" panose="020B0603020202020204" pitchFamily="34" charset="0"/>
              </a:rPr>
              <a:t> </a:t>
            </a:r>
            <a:r>
              <a:rPr lang="en-US" altLang="en-US" sz="2000" b="1" dirty="0" err="1">
                <a:latin typeface="Trebuchet MS" panose="020B0603020202020204" pitchFamily="34" charset="0"/>
              </a:rPr>
              <a:t>skala</a:t>
            </a:r>
            <a:r>
              <a:rPr lang="en-US" altLang="en-US" sz="2000" b="1" dirty="0">
                <a:latin typeface="Trebuchet MS" panose="020B0603020202020204" pitchFamily="34" charset="0"/>
              </a:rPr>
              <a:t>/</a:t>
            </a:r>
            <a:r>
              <a:rPr lang="en-US" altLang="en-US" sz="2000" b="1" dirty="0" err="1">
                <a:latin typeface="Trebuchet MS" panose="020B0603020202020204" pitchFamily="34" charset="0"/>
              </a:rPr>
              <a:t>massa</a:t>
            </a:r>
            <a:r>
              <a:rPr lang="en-US" altLang="en-US" sz="2000" b="1" dirty="0">
                <a:latin typeface="Trebuchet MS" panose="020B0603020202020204" pitchFamily="34" charset="0"/>
              </a:rPr>
              <a:t> </a:t>
            </a:r>
            <a:r>
              <a:rPr lang="en-US" altLang="en-US" sz="2000" b="1" dirty="0" err="1">
                <a:latin typeface="Trebuchet MS" panose="020B0603020202020204" pitchFamily="34" charset="0"/>
              </a:rPr>
              <a:t>kalibrasi</a:t>
            </a:r>
            <a:r>
              <a:rPr lang="en-US" altLang="en-US" sz="2000" b="1" dirty="0">
                <a:latin typeface="Trebuchet MS" panose="020B0603020202020204" pitchFamily="34" charset="0"/>
              </a:rPr>
              <a:t> </a:t>
            </a:r>
          </a:p>
          <a:p>
            <a:pPr marL="457200" indent="-457200" eaLnBrk="1" hangingPunct="1">
              <a:buFont typeface="Wingdings" panose="05000000000000000000" pitchFamily="2" charset="2"/>
              <a:buNone/>
            </a:pPr>
            <a:r>
              <a:rPr lang="en-US" altLang="en-US" sz="2000" b="1" i="1" dirty="0">
                <a:latin typeface="Trebuchet MS" panose="020B0603020202020204" pitchFamily="34" charset="0"/>
              </a:rPr>
              <a:t>(Pre-</a:t>
            </a:r>
            <a:r>
              <a:rPr lang="en-US" altLang="en-US" sz="2000" b="1" i="1" dirty="0" err="1">
                <a:latin typeface="Trebuchet MS" panose="020B0603020202020204" pitchFamily="34" charset="0"/>
              </a:rPr>
              <a:t>adjusment</a:t>
            </a:r>
            <a:r>
              <a:rPr lang="en-US" altLang="en-US" sz="2000" b="1" i="1" dirty="0">
                <a:latin typeface="Trebuchet MS" panose="020B0603020202020204" pitchFamily="34" charset="0"/>
              </a:rPr>
              <a:t> check)</a:t>
            </a:r>
          </a:p>
          <a:p>
            <a:pPr marL="457200" indent="-457200" eaLnBrk="1" hangingPunct="1">
              <a:buFont typeface="Wingdings" panose="05000000000000000000" pitchFamily="2" charset="2"/>
              <a:buNone/>
            </a:pPr>
            <a:endParaRPr lang="en-US" altLang="en-US" sz="2000" b="1" dirty="0">
              <a:solidFill>
                <a:srgbClr val="000000"/>
              </a:solidFill>
              <a:latin typeface="Trebuchet MS" panose="020B0603020202020204" pitchFamily="34" charset="0"/>
            </a:endParaRPr>
          </a:p>
          <a:p>
            <a:pPr marL="457200" indent="-457200" eaLnBrk="1" hangingPunct="1">
              <a:buFont typeface="Wingdings" panose="05000000000000000000" pitchFamily="2" charset="2"/>
              <a:buNone/>
            </a:pPr>
            <a:r>
              <a:rPr lang="en-US" altLang="en-US" sz="2000" dirty="0">
                <a:latin typeface="Trebuchet MS" panose="020B0603020202020204" pitchFamily="34" charset="0"/>
              </a:rPr>
              <a:t>	</a:t>
            </a:r>
          </a:p>
        </p:txBody>
      </p:sp>
      <p:sp>
        <p:nvSpPr>
          <p:cNvPr id="57348"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7349"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735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735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4" name="Rectangle 13"/>
          <p:cNvSpPr/>
          <p:nvPr/>
        </p:nvSpPr>
        <p:spPr>
          <a:xfrm>
            <a:off x="0" y="0"/>
            <a:ext cx="9144000" cy="1371600"/>
          </a:xfrm>
          <a:prstGeom prst="rect">
            <a:avLst/>
          </a:prstGeom>
          <a:no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6" name="Rectangle 8"/>
          <p:cNvSpPr txBox="1">
            <a:spLocks noChangeArrowheads="1"/>
          </p:cNvSpPr>
          <p:nvPr/>
        </p:nvSpPr>
        <p:spPr bwMode="auto">
          <a:xfrm>
            <a:off x="2667000" y="152400"/>
            <a:ext cx="6477000" cy="1143000"/>
          </a:xfrm>
          <a:prstGeom prst="rect">
            <a:avLst/>
          </a:prstGeom>
          <a:noFill/>
          <a:ln w="9525">
            <a:noFill/>
            <a:miter lim="800000"/>
            <a:headEnd/>
            <a:tailEnd/>
          </a:ln>
        </p:spPr>
        <p:txBody>
          <a:bodyPr anchor="ctr"/>
          <a:lstStyle/>
          <a:p>
            <a:pPr algn="ctr" eaLnBrk="1" hangingPunct="1">
              <a:defRPr/>
            </a:pPr>
            <a:r>
              <a:rPr lang="en-US" sz="2800" b="1" dirty="0">
                <a:latin typeface="Trebuchet MS" pitchFamily="34" charset="0"/>
              </a:rPr>
              <a:t>6. </a:t>
            </a:r>
            <a:r>
              <a:rPr lang="en-US" sz="2800" b="1" dirty="0" err="1">
                <a:latin typeface="Trebuchet MS" pitchFamily="34" charset="0"/>
              </a:rPr>
              <a:t>Langkah-langkah</a:t>
            </a:r>
            <a:r>
              <a:rPr lang="en-US" sz="2800" b="1" dirty="0">
                <a:latin typeface="Trebuchet MS" pitchFamily="34" charset="0"/>
              </a:rPr>
              <a:t> </a:t>
            </a:r>
            <a:r>
              <a:rPr lang="en-US" sz="2800" b="1" dirty="0" err="1">
                <a:latin typeface="Trebuchet MS" pitchFamily="34" charset="0"/>
              </a:rPr>
              <a:t>kalibrasi</a:t>
            </a:r>
            <a:endParaRPr lang="en-US" sz="2800" b="1" dirty="0">
              <a:latin typeface="Trebuchet MS" pitchFamily="34" charset="0"/>
              <a:ea typeface="+mj-ea"/>
              <a:cs typeface="+mj-cs"/>
            </a:endParaRPr>
          </a:p>
        </p:txBody>
      </p:sp>
      <p:pic>
        <p:nvPicPr>
          <p:cNvPr id="57356" name="Picture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111208" y="1600199"/>
            <a:ext cx="2414648" cy="2891117"/>
          </a:xfrm>
          <a:prstGeom prst="rect">
            <a:avLst/>
          </a:prstGeom>
        </p:spPr>
      </p:pic>
      <p:pic>
        <p:nvPicPr>
          <p:cNvPr id="3" name="Picture 2"/>
          <p:cNvPicPr>
            <a:picLocks noChangeAspect="1"/>
          </p:cNvPicPr>
          <p:nvPr/>
        </p:nvPicPr>
        <p:blipFill>
          <a:blip r:embed="rId4"/>
          <a:stretch>
            <a:fillRect/>
          </a:stretch>
        </p:blipFill>
        <p:spPr>
          <a:xfrm>
            <a:off x="2778208" y="2488825"/>
            <a:ext cx="2790825" cy="3333750"/>
          </a:xfrm>
          <a:prstGeom prst="rect">
            <a:avLst/>
          </a:prstGeom>
        </p:spPr>
      </p:pic>
      <p:sp>
        <p:nvSpPr>
          <p:cNvPr id="17" name="Rectangle 12"/>
          <p:cNvSpPr txBox="1">
            <a:spLocks/>
          </p:cNvSpPr>
          <p:nvPr/>
        </p:nvSpPr>
        <p:spPr bwMode="auto">
          <a:xfrm>
            <a:off x="5230215" y="2007482"/>
            <a:ext cx="3807464"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eaLnBrk="1" hangingPunct="1">
              <a:buFont typeface="Wingdings" panose="05000000000000000000" pitchFamily="2" charset="2"/>
              <a:buNone/>
            </a:pPr>
            <a:endParaRPr lang="en-US" altLang="en-US" sz="2000" b="1" dirty="0">
              <a:solidFill>
                <a:srgbClr val="000000"/>
              </a:solidFill>
              <a:latin typeface="Trebuchet MS" panose="020B0603020202020204" pitchFamily="34" charset="0"/>
            </a:endParaRPr>
          </a:p>
          <a:p>
            <a:pPr marL="457200" indent="-457200"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dirty="0" err="1">
                <a:latin typeface="Trebuchet MS" panose="020B0603020202020204" pitchFamily="34" charset="0"/>
              </a:rPr>
              <a:t>Untuk</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yang </a:t>
            </a:r>
            <a:r>
              <a:rPr lang="en-US" altLang="en-US" sz="2000" dirty="0" err="1">
                <a:latin typeface="Trebuchet MS" panose="020B0603020202020204" pitchFamily="34" charset="0"/>
              </a:rPr>
              <a:t>memiliki</a:t>
            </a:r>
            <a:r>
              <a:rPr lang="en-US" altLang="en-US" sz="2000" dirty="0">
                <a:latin typeface="Trebuchet MS" panose="020B0603020202020204" pitchFamily="34" charset="0"/>
              </a:rPr>
              <a:t> </a:t>
            </a:r>
            <a:r>
              <a:rPr lang="en-US" altLang="en-US" sz="2000" dirty="0" err="1">
                <a:latin typeface="Trebuchet MS" panose="020B0603020202020204" pitchFamily="34" charset="0"/>
              </a:rPr>
              <a:t>fasilitas</a:t>
            </a:r>
            <a:r>
              <a:rPr lang="en-US" altLang="en-US" sz="2000" dirty="0">
                <a:latin typeface="Trebuchet MS" panose="020B0603020202020204" pitchFamily="34" charset="0"/>
              </a:rPr>
              <a:t> Internal Calibration, </a:t>
            </a:r>
            <a:r>
              <a:rPr lang="en-US" altLang="en-US" sz="2000" dirty="0" err="1">
                <a:latin typeface="Trebuchet MS" panose="020B0603020202020204" pitchFamily="34" charset="0"/>
              </a:rPr>
              <a:t>cukup</a:t>
            </a:r>
            <a:r>
              <a:rPr lang="en-US" altLang="en-US" sz="2000" dirty="0">
                <a:latin typeface="Trebuchet MS" panose="020B0603020202020204" pitchFamily="34" charset="0"/>
              </a:rPr>
              <a:t> </a:t>
            </a:r>
            <a:r>
              <a:rPr lang="en-US" altLang="en-US" sz="2000" dirty="0" err="1">
                <a:latin typeface="Trebuchet MS" panose="020B0603020202020204" pitchFamily="34" charset="0"/>
              </a:rPr>
              <a:t>dengan</a:t>
            </a:r>
            <a:r>
              <a:rPr lang="en-US" altLang="en-US" sz="2000" dirty="0">
                <a:latin typeface="Trebuchet MS" panose="020B0603020202020204" pitchFamily="34" charset="0"/>
              </a:rPr>
              <a:t> </a:t>
            </a:r>
            <a:r>
              <a:rPr lang="en-US" altLang="en-US" sz="2000" dirty="0" err="1">
                <a:latin typeface="Trebuchet MS" panose="020B0603020202020204" pitchFamily="34" charset="0"/>
              </a:rPr>
              <a:t>menggunakan</a:t>
            </a:r>
            <a:r>
              <a:rPr lang="en-US" altLang="en-US" sz="2000" dirty="0">
                <a:latin typeface="Trebuchet MS" panose="020B0603020202020204" pitchFamily="34" charset="0"/>
              </a:rPr>
              <a:t> </a:t>
            </a:r>
            <a:r>
              <a:rPr lang="en-US" altLang="en-US" sz="2000" dirty="0" err="1">
                <a:latin typeface="Trebuchet MS" panose="020B0603020202020204" pitchFamily="34" charset="0"/>
              </a:rPr>
              <a:t>fungsi</a:t>
            </a:r>
            <a:r>
              <a:rPr lang="en-US" altLang="en-US" sz="2000" dirty="0">
                <a:latin typeface="Trebuchet MS" panose="020B0603020202020204" pitchFamily="34" charset="0"/>
              </a:rPr>
              <a:t> menu </a:t>
            </a:r>
            <a:r>
              <a:rPr lang="en-US" altLang="en-US" sz="2000" dirty="0" err="1">
                <a:latin typeface="Trebuchet MS" panose="020B0603020202020204" pitchFamily="34" charset="0"/>
              </a:rPr>
              <a:t>tersebut</a:t>
            </a:r>
            <a:r>
              <a:rPr lang="en-US" altLang="en-US" sz="2000" dirty="0">
                <a:latin typeface="Trebuchet MS" panose="020B0603020202020204" pitchFamily="34" charset="0"/>
              </a:rPr>
              <a:t>.</a:t>
            </a:r>
          </a:p>
          <a:p>
            <a:pPr marL="457200" indent="-457200" eaLnBrk="1" hangingPunct="1">
              <a:buFont typeface="Wingdings" panose="05000000000000000000" pitchFamily="2" charset="2"/>
              <a:buNone/>
            </a:pPr>
            <a:r>
              <a:rPr lang="en-US" altLang="en-US" sz="2000" dirty="0">
                <a:latin typeface="Trebuchet MS" panose="020B0603020202020204" pitchFamily="34" charset="0"/>
              </a:rPr>
              <a:t>	</a:t>
            </a:r>
            <a:r>
              <a:rPr lang="en-US" altLang="en-US" sz="2000" dirty="0" err="1">
                <a:latin typeface="Trebuchet MS" panose="020B0603020202020204" pitchFamily="34" charset="0"/>
              </a:rPr>
              <a:t>Jika</a:t>
            </a:r>
            <a:r>
              <a:rPr lang="en-US" altLang="en-US" sz="2000" dirty="0">
                <a:latin typeface="Trebuchet MS" panose="020B0603020202020204" pitchFamily="34" charset="0"/>
              </a:rPr>
              <a:t> </a:t>
            </a:r>
            <a:r>
              <a:rPr lang="en-US" altLang="en-US" sz="2000" dirty="0" err="1">
                <a:latin typeface="Trebuchet MS" panose="020B0603020202020204" pitchFamily="34" charset="0"/>
              </a:rPr>
              <a:t>tidak</a:t>
            </a:r>
            <a:r>
              <a:rPr lang="en-US" altLang="en-US" sz="2000" dirty="0">
                <a:latin typeface="Trebuchet MS" panose="020B0603020202020204" pitchFamily="34" charset="0"/>
              </a:rPr>
              <a:t> </a:t>
            </a:r>
            <a:r>
              <a:rPr lang="en-US" altLang="en-US" sz="2000" dirty="0" err="1">
                <a:latin typeface="Trebuchet MS" panose="020B0603020202020204" pitchFamily="34" charset="0"/>
              </a:rPr>
              <a:t>tersedia</a:t>
            </a:r>
            <a:r>
              <a:rPr lang="en-US" altLang="en-US" sz="2000" dirty="0">
                <a:latin typeface="Trebuchet MS" panose="020B0603020202020204" pitchFamily="34" charset="0"/>
              </a:rPr>
              <a:t>, </a:t>
            </a:r>
            <a:r>
              <a:rPr lang="en-US" altLang="en-US" sz="2000" dirty="0" err="1">
                <a:latin typeface="Trebuchet MS" panose="020B0603020202020204" pitchFamily="34" charset="0"/>
              </a:rPr>
              <a:t>maka</a:t>
            </a:r>
            <a:r>
              <a:rPr lang="en-US" altLang="en-US" sz="2000" dirty="0">
                <a:latin typeface="Trebuchet MS" panose="020B0603020202020204" pitchFamily="34" charset="0"/>
              </a:rPr>
              <a:t> </a:t>
            </a:r>
            <a:r>
              <a:rPr lang="en-US" altLang="en-US" sz="2000" dirty="0" err="1">
                <a:latin typeface="Trebuchet MS" panose="020B0603020202020204" pitchFamily="34" charset="0"/>
              </a:rPr>
              <a:t>harus</a:t>
            </a:r>
            <a:r>
              <a:rPr lang="en-US" altLang="en-US" sz="2000" dirty="0">
                <a:latin typeface="Trebuchet MS" panose="020B0603020202020204" pitchFamily="34" charset="0"/>
              </a:rPr>
              <a:t> </a:t>
            </a:r>
            <a:r>
              <a:rPr lang="en-US" altLang="en-US" sz="2000" dirty="0" err="1">
                <a:latin typeface="Trebuchet MS" panose="020B0603020202020204" pitchFamily="34" charset="0"/>
              </a:rPr>
              <a:t>dilakukan</a:t>
            </a:r>
            <a:r>
              <a:rPr lang="en-US" altLang="en-US" sz="2000" dirty="0">
                <a:latin typeface="Trebuchet MS" panose="020B0603020202020204" pitchFamily="34" charset="0"/>
              </a:rPr>
              <a:t> </a:t>
            </a:r>
            <a:r>
              <a:rPr lang="en-US" altLang="en-US" sz="2000" dirty="0" err="1">
                <a:latin typeface="Trebuchet MS" panose="020B0603020202020204" pitchFamily="34" charset="0"/>
              </a:rPr>
              <a:t>secara</a:t>
            </a:r>
            <a:r>
              <a:rPr lang="en-US" altLang="en-US" sz="2000" dirty="0">
                <a:latin typeface="Trebuchet MS" panose="020B0603020202020204" pitchFamily="34" charset="0"/>
              </a:rPr>
              <a:t> manual </a:t>
            </a:r>
            <a:r>
              <a:rPr lang="en-US" altLang="en-US" sz="2000" dirty="0" err="1">
                <a:latin typeface="Trebuchet MS" panose="020B0603020202020204" pitchFamily="34" charset="0"/>
              </a:rPr>
              <a:t>sesuai</a:t>
            </a:r>
            <a:r>
              <a:rPr lang="en-US" altLang="en-US" sz="2000" dirty="0">
                <a:latin typeface="Trebuchet MS" panose="020B0603020202020204" pitchFamily="34" charset="0"/>
              </a:rPr>
              <a:t> </a:t>
            </a:r>
            <a:r>
              <a:rPr lang="en-US" altLang="en-US" sz="2000" dirty="0" err="1">
                <a:latin typeface="Trebuchet MS" panose="020B0603020202020204" pitchFamily="34" charset="0"/>
              </a:rPr>
              <a:t>instruksi</a:t>
            </a:r>
            <a:r>
              <a:rPr lang="en-US" altLang="en-US" sz="2000" dirty="0">
                <a:latin typeface="Trebuchet MS" panose="020B0603020202020204" pitchFamily="34" charset="0"/>
              </a:rPr>
              <a:t> manual </a:t>
            </a:r>
            <a:r>
              <a:rPr lang="en-US" altLang="en-US" sz="2000" dirty="0" err="1">
                <a:latin typeface="Trebuchet MS" panose="020B0603020202020204" pitchFamily="34" charset="0"/>
              </a:rPr>
              <a:t>dari</a:t>
            </a:r>
            <a:r>
              <a:rPr lang="en-US" altLang="en-US" sz="2000" dirty="0">
                <a:latin typeface="Trebuchet MS" panose="020B0603020202020204" pitchFamily="34" charset="0"/>
              </a:rPr>
              <a:t> </a:t>
            </a:r>
            <a:r>
              <a:rPr lang="en-US" altLang="en-US" sz="2000" dirty="0" err="1">
                <a:latin typeface="Trebuchet MS" panose="020B0603020202020204" pitchFamily="34" charset="0"/>
              </a:rPr>
              <a:t>pabrik</a:t>
            </a:r>
            <a:r>
              <a:rPr lang="en-US" altLang="en-US" sz="2000" dirty="0">
                <a:latin typeface="Trebuchet MS" panose="020B0603020202020204" pitchFamily="34" charset="0"/>
              </a:rPr>
              <a:t> </a:t>
            </a:r>
            <a:r>
              <a:rPr lang="en-US" altLang="en-US" sz="2000" dirty="0" err="1">
                <a:latin typeface="Trebuchet MS" panose="020B0603020202020204" pitchFamily="34" charset="0"/>
              </a:rPr>
              <a:t>pembuat</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a:t>
            </a:r>
            <a:r>
              <a:rPr lang="en-US" altLang="en-US" sz="2000" dirty="0" err="1">
                <a:latin typeface="Trebuchet MS" panose="020B0603020202020204" pitchFamily="34" charset="0"/>
              </a:rPr>
              <a:t>tersebut</a:t>
            </a:r>
            <a:r>
              <a:rPr lang="en-US" altLang="en-US" sz="2000" dirty="0">
                <a:latin typeface="Trebuchet MS" panose="020B0603020202020204" pitchFamily="34" charset="0"/>
              </a:rPr>
              <a:t>.</a:t>
            </a:r>
          </a:p>
        </p:txBody>
      </p:sp>
      <p:sp>
        <p:nvSpPr>
          <p:cNvPr id="5" name="Bent-Up Arrow 4"/>
          <p:cNvSpPr/>
          <p:nvPr/>
        </p:nvSpPr>
        <p:spPr>
          <a:xfrm rot="5400000">
            <a:off x="1838432" y="4508944"/>
            <a:ext cx="685800" cy="853888"/>
          </a:xfrm>
          <a:prstGeom prst="ben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47E8AF6-7EEF-4426-9715-8B3327EDED32}"/>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6" name="Slide Number Placeholder 5">
            <a:extLst>
              <a:ext uri="{FF2B5EF4-FFF2-40B4-BE49-F238E27FC236}">
                <a16:creationId xmlns:a16="http://schemas.microsoft.com/office/drawing/2014/main" id="{F011783C-EF3C-4F79-B76F-CBECF889BDBC}"/>
              </a:ext>
            </a:extLst>
          </p:cNvPr>
          <p:cNvSpPr>
            <a:spLocks noGrp="1"/>
          </p:cNvSpPr>
          <p:nvPr>
            <p:ph type="sldNum" sz="quarter" idx="12"/>
          </p:nvPr>
        </p:nvSpPr>
        <p:spPr/>
        <p:txBody>
          <a:bodyPr/>
          <a:lstStyle/>
          <a:p>
            <a:pPr>
              <a:defRPr/>
            </a:pPr>
            <a:fld id="{9CFDE734-A677-43FA-B556-980ADA408821}" type="slidenum">
              <a:rPr lang="en-US" altLang="en-US" smtClean="0"/>
              <a:pPr>
                <a:defRPr/>
              </a:pPr>
              <a:t>45</a:t>
            </a:fld>
            <a:endParaRPr lang="en-US" altLang="en-US"/>
          </a:p>
        </p:txBody>
      </p:sp>
    </p:spTree>
  </p:cSld>
  <p:clrMapOvr>
    <a:masterClrMapping/>
  </p:clrMapOvr>
  <p:transition spd="slow">
    <p:pull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9"/>
          <p:cNvSpPr>
            <a:spLocks noGrp="1"/>
          </p:cNvSpPr>
          <p:nvPr>
            <p:ph idx="1"/>
          </p:nvPr>
        </p:nvSpPr>
        <p:spPr>
          <a:xfrm>
            <a:off x="457200" y="1676400"/>
            <a:ext cx="8686800" cy="5029200"/>
          </a:xfrm>
        </p:spPr>
        <p:txBody>
          <a:bodyPr/>
          <a:lstStyle/>
          <a:p>
            <a:pPr marL="457200" indent="-457200" eaLnBrk="1" hangingPunct="1">
              <a:lnSpc>
                <a:spcPct val="90000"/>
              </a:lnSpc>
              <a:buFont typeface="Wingdings" panose="05000000000000000000" pitchFamily="2" charset="2"/>
              <a:buNone/>
            </a:pPr>
            <a:r>
              <a:rPr lang="en-US" altLang="en-US" sz="2000" b="1" i="1" dirty="0">
                <a:latin typeface="Trebuchet MS" panose="020B0603020202020204" pitchFamily="34" charset="0"/>
              </a:rPr>
              <a:t>6.2. </a:t>
            </a:r>
            <a:r>
              <a:rPr lang="en-US" altLang="en-US" sz="2000" b="1" i="1" dirty="0" err="1">
                <a:latin typeface="Trebuchet MS" panose="020B0603020202020204" pitchFamily="34" charset="0"/>
              </a:rPr>
              <a:t>Kalibrasi</a:t>
            </a:r>
            <a:r>
              <a:rPr lang="en-US" altLang="en-US" sz="2000" b="1" i="1" dirty="0">
                <a:latin typeface="Trebuchet MS" panose="020B0603020202020204" pitchFamily="34" charset="0"/>
              </a:rPr>
              <a:t> “Repeatability of Reading”</a:t>
            </a:r>
          </a:p>
          <a:p>
            <a:pPr marL="457200" indent="-457200" eaLnBrk="1" hangingPunct="1">
              <a:lnSpc>
                <a:spcPct val="90000"/>
              </a:lnSpc>
              <a:buFont typeface="Wingdings" panose="05000000000000000000" pitchFamily="2" charset="2"/>
              <a:buNone/>
            </a:pPr>
            <a:r>
              <a:rPr lang="en-US" altLang="en-US" sz="2000" i="1" dirty="0">
                <a:latin typeface="Trebuchet MS" panose="020B0603020202020204" pitchFamily="34" charset="0"/>
              </a:rPr>
              <a:t>	</a:t>
            </a:r>
          </a:p>
          <a:p>
            <a:pPr eaLnBrk="1" hangingPunct="1">
              <a:lnSpc>
                <a:spcPct val="90000"/>
              </a:lnSpc>
              <a:buFont typeface="Wingdings" panose="05000000000000000000" pitchFamily="2" charset="2"/>
              <a:buNone/>
            </a:pPr>
            <a:r>
              <a:rPr lang="en-US" altLang="en-US" sz="2000" i="1" dirty="0">
                <a:latin typeface="Trebuchet MS" panose="020B0603020202020204" pitchFamily="34" charset="0"/>
              </a:rPr>
              <a:t>	</a:t>
            </a:r>
            <a:r>
              <a:rPr lang="en-US" altLang="en-US" sz="2000" dirty="0" err="1">
                <a:latin typeface="Trebuchet MS" panose="020B0603020202020204" pitchFamily="34" charset="0"/>
              </a:rPr>
              <a:t>Pemeriksaan</a:t>
            </a:r>
            <a:r>
              <a:rPr lang="en-US" altLang="en-US" sz="2000" dirty="0">
                <a:latin typeface="Trebuchet MS" panose="020B0603020202020204" pitchFamily="34" charset="0"/>
              </a:rPr>
              <a:t> </a:t>
            </a:r>
            <a:r>
              <a:rPr lang="en-US" altLang="en-US" sz="2000" i="1" dirty="0">
                <a:latin typeface="Trebuchet MS" panose="020B0603020202020204" pitchFamily="34" charset="0"/>
              </a:rPr>
              <a:t>repeatability of reading </a:t>
            </a:r>
            <a:r>
              <a:rPr lang="en-US" altLang="en-US" sz="2000" dirty="0" err="1">
                <a:latin typeface="Trebuchet MS" panose="020B0603020202020204" pitchFamily="34" charset="0"/>
              </a:rPr>
              <a:t>dilakukan</a:t>
            </a:r>
            <a:r>
              <a:rPr lang="en-US" altLang="en-US" sz="2000" dirty="0">
                <a:latin typeface="Trebuchet MS" panose="020B0603020202020204" pitchFamily="34" charset="0"/>
              </a:rPr>
              <a:t> </a:t>
            </a:r>
            <a:r>
              <a:rPr lang="en-US" altLang="en-US" sz="2000" dirty="0" err="1">
                <a:latin typeface="Trebuchet MS" panose="020B0603020202020204" pitchFamily="34" charset="0"/>
              </a:rPr>
              <a:t>menggunakan</a:t>
            </a:r>
            <a:r>
              <a:rPr lang="en-US" altLang="en-US" sz="2000" dirty="0">
                <a:latin typeface="Trebuchet MS" panose="020B0603020202020204" pitchFamily="34" charset="0"/>
              </a:rPr>
              <a:t> </a:t>
            </a:r>
            <a:r>
              <a:rPr lang="en-US" altLang="en-US" sz="2000" dirty="0" err="1">
                <a:latin typeface="Trebuchet MS" panose="020B0603020202020204" pitchFamily="34" charset="0"/>
              </a:rPr>
              <a:t>anak</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yang </a:t>
            </a:r>
            <a:r>
              <a:rPr lang="en-US" altLang="en-US" sz="2000" dirty="0" err="1">
                <a:latin typeface="Trebuchet MS" panose="020B0603020202020204" pitchFamily="34" charset="0"/>
              </a:rPr>
              <a:t>massanya</a:t>
            </a:r>
            <a:r>
              <a:rPr lang="en-US" altLang="en-US" sz="2000" dirty="0">
                <a:latin typeface="Trebuchet MS" panose="020B0603020202020204" pitchFamily="34" charset="0"/>
              </a:rPr>
              <a:t> </a:t>
            </a:r>
            <a:r>
              <a:rPr lang="en-US" altLang="en-US" sz="2000" dirty="0" err="1">
                <a:latin typeface="Trebuchet MS" panose="020B0603020202020204" pitchFamily="34" charset="0"/>
              </a:rPr>
              <a:t>sekitar</a:t>
            </a:r>
            <a:r>
              <a:rPr lang="en-US" altLang="en-US" sz="2000" dirty="0">
                <a:latin typeface="Trebuchet MS" panose="020B0603020202020204" pitchFamily="34" charset="0"/>
              </a:rPr>
              <a:t> 50 % </a:t>
            </a:r>
            <a:r>
              <a:rPr lang="en-US" altLang="en-US" sz="2000" dirty="0" err="1">
                <a:latin typeface="Trebuchet MS" panose="020B0603020202020204" pitchFamily="34" charset="0"/>
              </a:rPr>
              <a:t>dan</a:t>
            </a:r>
            <a:r>
              <a:rPr lang="en-US" altLang="en-US" sz="2000" dirty="0">
                <a:latin typeface="Trebuchet MS" panose="020B0603020202020204" pitchFamily="34" charset="0"/>
              </a:rPr>
              <a:t> 100% </a:t>
            </a:r>
            <a:r>
              <a:rPr lang="en-US" altLang="en-US" sz="2000" dirty="0" err="1">
                <a:latin typeface="Trebuchet MS" panose="020B0603020202020204" pitchFamily="34" charset="0"/>
              </a:rPr>
              <a:t>dari</a:t>
            </a:r>
            <a:r>
              <a:rPr lang="en-US" altLang="en-US" sz="2000" dirty="0">
                <a:latin typeface="Trebuchet MS" panose="020B0603020202020204" pitchFamily="34" charset="0"/>
              </a:rPr>
              <a:t> </a:t>
            </a:r>
            <a:r>
              <a:rPr lang="en-US" altLang="en-US" sz="2000" dirty="0" err="1">
                <a:latin typeface="Trebuchet MS" panose="020B0603020202020204" pitchFamily="34" charset="0"/>
              </a:rPr>
              <a:t>kapasitas</a:t>
            </a:r>
            <a:r>
              <a:rPr lang="en-US" altLang="en-US" sz="2000" dirty="0">
                <a:latin typeface="Trebuchet MS" panose="020B0603020202020204" pitchFamily="34" charset="0"/>
              </a:rPr>
              <a:t> </a:t>
            </a:r>
            <a:r>
              <a:rPr lang="en-US" altLang="en-US" sz="2000" dirty="0" err="1">
                <a:latin typeface="Trebuchet MS" panose="020B0603020202020204" pitchFamily="34" charset="0"/>
              </a:rPr>
              <a:t>maksimum</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yang </a:t>
            </a:r>
            <a:r>
              <a:rPr lang="en-US" altLang="en-US" sz="2000" dirty="0" err="1">
                <a:latin typeface="Trebuchet MS" panose="020B0603020202020204" pitchFamily="34" charset="0"/>
              </a:rPr>
              <a:t>dikalibrasi</a:t>
            </a:r>
            <a:r>
              <a:rPr lang="en-US" altLang="en-US" sz="2000" dirty="0">
                <a:latin typeface="Trebuchet MS" panose="020B0603020202020204" pitchFamily="34" charset="0"/>
              </a:rPr>
              <a:t>.</a:t>
            </a:r>
          </a:p>
          <a:p>
            <a:pPr marL="457200" indent="-457200" eaLnBrk="1" hangingPunct="1">
              <a:lnSpc>
                <a:spcPct val="90000"/>
              </a:lnSpc>
              <a:buFont typeface="Wingdings" panose="05000000000000000000" pitchFamily="2" charset="2"/>
              <a:buNone/>
            </a:pPr>
            <a:r>
              <a:rPr lang="en-US" altLang="en-US" sz="2000" i="1" dirty="0">
                <a:latin typeface="Trebuchet MS" panose="020B0603020202020204" pitchFamily="34" charset="0"/>
              </a:rPr>
              <a:t>     </a:t>
            </a:r>
          </a:p>
          <a:p>
            <a:pPr marL="457200" indent="-457200" eaLnBrk="1" hangingPunct="1">
              <a:lnSpc>
                <a:spcPct val="90000"/>
              </a:lnSpc>
              <a:buFont typeface="Wingdings" panose="05000000000000000000" pitchFamily="2" charset="2"/>
              <a:buNone/>
            </a:pPr>
            <a:r>
              <a:rPr lang="en-US" altLang="en-US" sz="2000" b="1" dirty="0" err="1">
                <a:solidFill>
                  <a:srgbClr val="000000"/>
                </a:solidFill>
                <a:latin typeface="Trebuchet MS" panose="020B0603020202020204" pitchFamily="34" charset="0"/>
              </a:rPr>
              <a:t>Caranya</a:t>
            </a:r>
            <a:r>
              <a:rPr lang="en-US" altLang="en-US" sz="2000" b="1" dirty="0">
                <a:solidFill>
                  <a:srgbClr val="000000"/>
                </a:solidFill>
                <a:latin typeface="Trebuchet MS" panose="020B0603020202020204" pitchFamily="34" charset="0"/>
              </a:rPr>
              <a:t>:</a:t>
            </a:r>
          </a:p>
          <a:p>
            <a:pPr marL="457200" indent="-457200" eaLnBrk="1" hangingPunct="1">
              <a:lnSpc>
                <a:spcPct val="90000"/>
              </a:lnSpc>
              <a:buFont typeface="Wingdings" panose="05000000000000000000" pitchFamily="2" charset="2"/>
              <a:buNone/>
            </a:pPr>
            <a:r>
              <a:rPr lang="en-US" altLang="en-US" sz="2000" dirty="0">
                <a:latin typeface="Trebuchet MS" panose="020B0603020202020204" pitchFamily="34" charset="0"/>
              </a:rPr>
              <a:t>	a. </a:t>
            </a:r>
            <a:r>
              <a:rPr lang="en-US" altLang="en-US" sz="2000" dirty="0" err="1">
                <a:latin typeface="Trebuchet MS" panose="020B0603020202020204" pitchFamily="34" charset="0"/>
              </a:rPr>
              <a:t>Nolkan</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a:t>
            </a:r>
            <a:r>
              <a:rPr lang="en-US" altLang="en-US" sz="2000" dirty="0" err="1">
                <a:latin typeface="Trebuchet MS" panose="020B0603020202020204" pitchFamily="34" charset="0"/>
              </a:rPr>
              <a:t>dan</a:t>
            </a:r>
            <a:r>
              <a:rPr lang="en-US" altLang="en-US" sz="2000" dirty="0">
                <a:latin typeface="Trebuchet MS" panose="020B0603020202020204" pitchFamily="34" charset="0"/>
              </a:rPr>
              <a:t> </a:t>
            </a:r>
            <a:r>
              <a:rPr lang="en-US" altLang="en-US" sz="2000" dirty="0" err="1">
                <a:latin typeface="Trebuchet MS" panose="020B0603020202020204" pitchFamily="34" charset="0"/>
              </a:rPr>
              <a:t>catat</a:t>
            </a:r>
            <a:r>
              <a:rPr lang="en-US" altLang="en-US" sz="2000" dirty="0">
                <a:latin typeface="Trebuchet MS" panose="020B0603020202020204" pitchFamily="34" charset="0"/>
              </a:rPr>
              <a:t> </a:t>
            </a:r>
            <a:r>
              <a:rPr lang="en-US" altLang="en-US" sz="2000" dirty="0" err="1">
                <a:latin typeface="Trebuchet MS" panose="020B0603020202020204" pitchFamily="34" charset="0"/>
              </a:rPr>
              <a:t>penunjukan</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(z1)</a:t>
            </a:r>
          </a:p>
          <a:p>
            <a:pPr marL="457200" indent="-457200" eaLnBrk="1" hangingPunct="1">
              <a:lnSpc>
                <a:spcPct val="90000"/>
              </a:lnSpc>
              <a:buFont typeface="Wingdings" panose="05000000000000000000" pitchFamily="2" charset="2"/>
              <a:buNone/>
            </a:pPr>
            <a:r>
              <a:rPr lang="en-US" altLang="en-US" sz="2000" dirty="0">
                <a:latin typeface="Trebuchet MS" panose="020B0603020202020204" pitchFamily="34" charset="0"/>
              </a:rPr>
              <a:t>	b. </a:t>
            </a:r>
            <a:r>
              <a:rPr lang="en-US" altLang="en-US" sz="2000" dirty="0" err="1">
                <a:latin typeface="Trebuchet MS" panose="020B0603020202020204" pitchFamily="34" charset="0"/>
              </a:rPr>
              <a:t>Letakkan</a:t>
            </a:r>
            <a:r>
              <a:rPr lang="en-US" altLang="en-US" sz="2000" dirty="0">
                <a:latin typeface="Trebuchet MS" panose="020B0603020202020204" pitchFamily="34" charset="0"/>
              </a:rPr>
              <a:t> </a:t>
            </a:r>
            <a:r>
              <a:rPr lang="en-US" altLang="en-US" sz="2000" dirty="0" err="1">
                <a:latin typeface="Trebuchet MS" panose="020B0603020202020204" pitchFamily="34" charset="0"/>
              </a:rPr>
              <a:t>anak</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a:t>
            </a:r>
            <a:r>
              <a:rPr lang="en-US" altLang="en-US" sz="2000" dirty="0" err="1">
                <a:latin typeface="Trebuchet MS" panose="020B0603020202020204" pitchFamily="34" charset="0"/>
              </a:rPr>
              <a:t>standar</a:t>
            </a:r>
            <a:r>
              <a:rPr lang="en-US" altLang="en-US" sz="2000" dirty="0">
                <a:latin typeface="Trebuchet MS" panose="020B0603020202020204" pitchFamily="34" charset="0"/>
              </a:rPr>
              <a:t> ½ </a:t>
            </a:r>
            <a:r>
              <a:rPr lang="en-US" altLang="en-US" sz="2000" dirty="0" err="1">
                <a:latin typeface="Trebuchet MS" panose="020B0603020202020204" pitchFamily="34" charset="0"/>
              </a:rPr>
              <a:t>kapasitas</a:t>
            </a:r>
            <a:r>
              <a:rPr lang="en-US" altLang="en-US" sz="2000" dirty="0">
                <a:latin typeface="Trebuchet MS" panose="020B0603020202020204" pitchFamily="34" charset="0"/>
              </a:rPr>
              <a:t> </a:t>
            </a:r>
            <a:r>
              <a:rPr lang="en-US" altLang="en-US" sz="2000" dirty="0" err="1">
                <a:latin typeface="Trebuchet MS" panose="020B0603020202020204" pitchFamily="34" charset="0"/>
              </a:rPr>
              <a:t>maksimal</a:t>
            </a:r>
            <a:endParaRPr lang="en-US" altLang="en-US" sz="2000" dirty="0">
              <a:latin typeface="Trebuchet MS" panose="020B0603020202020204" pitchFamily="34" charset="0"/>
            </a:endParaRPr>
          </a:p>
          <a:p>
            <a:pPr marL="457200" indent="-457200" eaLnBrk="1" hangingPunct="1">
              <a:lnSpc>
                <a:spcPct val="90000"/>
              </a:lnSpc>
              <a:buFont typeface="Wingdings" panose="05000000000000000000" pitchFamily="2" charset="2"/>
              <a:buNone/>
            </a:pP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a:t>
            </a:r>
            <a:r>
              <a:rPr lang="en-US" altLang="en-US" sz="2000" dirty="0" err="1">
                <a:latin typeface="Trebuchet MS" panose="020B0603020202020204" pitchFamily="34" charset="0"/>
              </a:rPr>
              <a:t>pada</a:t>
            </a:r>
            <a:r>
              <a:rPr lang="en-US" altLang="en-US" sz="2000" dirty="0">
                <a:latin typeface="Trebuchet MS" panose="020B0603020202020204" pitchFamily="34" charset="0"/>
              </a:rPr>
              <a:t> pan </a:t>
            </a:r>
            <a:r>
              <a:rPr lang="en-US" altLang="en-US" sz="2000" dirty="0" err="1">
                <a:latin typeface="Trebuchet MS" panose="020B0603020202020204" pitchFamily="34" charset="0"/>
              </a:rPr>
              <a:t>dan</a:t>
            </a:r>
            <a:r>
              <a:rPr lang="en-US" altLang="en-US" sz="2000" dirty="0">
                <a:latin typeface="Trebuchet MS" panose="020B0603020202020204" pitchFamily="34" charset="0"/>
              </a:rPr>
              <a:t> </a:t>
            </a:r>
            <a:r>
              <a:rPr lang="en-US" altLang="en-US" sz="2000" dirty="0" err="1">
                <a:latin typeface="Trebuchet MS" panose="020B0603020202020204" pitchFamily="34" charset="0"/>
              </a:rPr>
              <a:t>catat</a:t>
            </a:r>
            <a:r>
              <a:rPr lang="en-US" altLang="en-US" sz="2000" dirty="0">
                <a:latin typeface="Trebuchet MS" panose="020B0603020202020204" pitchFamily="34" charset="0"/>
              </a:rPr>
              <a:t> </a:t>
            </a:r>
            <a:r>
              <a:rPr lang="en-US" altLang="en-US" sz="2000" dirty="0" err="1">
                <a:latin typeface="Trebuchet MS" panose="020B0603020202020204" pitchFamily="34" charset="0"/>
              </a:rPr>
              <a:t>penunjukkan</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(m1)</a:t>
            </a:r>
          </a:p>
          <a:p>
            <a:pPr marL="457200" indent="-457200" eaLnBrk="1" hangingPunct="1">
              <a:lnSpc>
                <a:spcPct val="90000"/>
              </a:lnSpc>
              <a:buFont typeface="Wingdings" panose="05000000000000000000" pitchFamily="2" charset="2"/>
              <a:buNone/>
            </a:pPr>
            <a:r>
              <a:rPr lang="en-US" altLang="en-US" sz="2000" dirty="0">
                <a:latin typeface="Trebuchet MS" panose="020B0603020202020204" pitchFamily="34" charset="0"/>
              </a:rPr>
              <a:t>	c. </a:t>
            </a:r>
            <a:r>
              <a:rPr lang="en-US" altLang="en-US" sz="2000" dirty="0" err="1">
                <a:latin typeface="Trebuchet MS" panose="020B0603020202020204" pitchFamily="34" charset="0"/>
              </a:rPr>
              <a:t>Angkat</a:t>
            </a:r>
            <a:r>
              <a:rPr lang="en-US" altLang="en-US" sz="2000" dirty="0">
                <a:latin typeface="Trebuchet MS" panose="020B0603020202020204" pitchFamily="34" charset="0"/>
              </a:rPr>
              <a:t> </a:t>
            </a:r>
            <a:r>
              <a:rPr lang="en-US" altLang="en-US" sz="2000" dirty="0" err="1">
                <a:latin typeface="Trebuchet MS" panose="020B0603020202020204" pitchFamily="34" charset="0"/>
              </a:rPr>
              <a:t>anak</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 </a:t>
            </a:r>
            <a:r>
              <a:rPr lang="en-US" altLang="en-US" sz="2000" dirty="0" err="1">
                <a:latin typeface="Trebuchet MS" panose="020B0603020202020204" pitchFamily="34" charset="0"/>
              </a:rPr>
              <a:t>dari</a:t>
            </a:r>
            <a:r>
              <a:rPr lang="en-US" altLang="en-US" sz="2000" dirty="0">
                <a:latin typeface="Trebuchet MS" panose="020B0603020202020204" pitchFamily="34" charset="0"/>
              </a:rPr>
              <a:t> pan, </a:t>
            </a:r>
            <a:r>
              <a:rPr lang="en-US" altLang="en-US" sz="2000" dirty="0" err="1">
                <a:latin typeface="Trebuchet MS" panose="020B0603020202020204" pitchFamily="34" charset="0"/>
              </a:rPr>
              <a:t>catat</a:t>
            </a:r>
            <a:r>
              <a:rPr lang="en-US" altLang="en-US" sz="2000" dirty="0">
                <a:latin typeface="Trebuchet MS" panose="020B0603020202020204" pitchFamily="34" charset="0"/>
              </a:rPr>
              <a:t> </a:t>
            </a:r>
            <a:r>
              <a:rPr lang="en-US" altLang="en-US" sz="2000" dirty="0" err="1">
                <a:latin typeface="Trebuchet MS" panose="020B0603020202020204" pitchFamily="34" charset="0"/>
              </a:rPr>
              <a:t>penunjukkan</a:t>
            </a:r>
            <a:r>
              <a:rPr lang="en-US" altLang="en-US" sz="2000" dirty="0">
                <a:latin typeface="Trebuchet MS" panose="020B0603020202020204" pitchFamily="34" charset="0"/>
              </a:rPr>
              <a:t> (z2)</a:t>
            </a:r>
          </a:p>
          <a:p>
            <a:pPr marL="457200" indent="-457200" eaLnBrk="1" hangingPunct="1">
              <a:lnSpc>
                <a:spcPct val="90000"/>
              </a:lnSpc>
              <a:buFont typeface="Wingdings" panose="05000000000000000000" pitchFamily="2" charset="2"/>
              <a:buNone/>
            </a:pPr>
            <a:r>
              <a:rPr lang="en-US" altLang="en-US" sz="2000" dirty="0">
                <a:latin typeface="Trebuchet MS" panose="020B0603020202020204" pitchFamily="34" charset="0"/>
              </a:rPr>
              <a:t>	d. </a:t>
            </a:r>
            <a:r>
              <a:rPr lang="en-US" altLang="en-US" sz="2000" dirty="0" err="1">
                <a:latin typeface="Trebuchet MS" panose="020B0603020202020204" pitchFamily="34" charset="0"/>
              </a:rPr>
              <a:t>Ulangi</a:t>
            </a:r>
            <a:r>
              <a:rPr lang="en-US" altLang="en-US" sz="2000" dirty="0">
                <a:latin typeface="Trebuchet MS" panose="020B0603020202020204" pitchFamily="34" charset="0"/>
              </a:rPr>
              <a:t> </a:t>
            </a:r>
            <a:r>
              <a:rPr lang="en-US" altLang="en-US" sz="2000" dirty="0" err="1">
                <a:latin typeface="Trebuchet MS" panose="020B0603020202020204" pitchFamily="34" charset="0"/>
              </a:rPr>
              <a:t>langkah</a:t>
            </a:r>
            <a:r>
              <a:rPr lang="en-US" altLang="en-US" sz="2000" dirty="0">
                <a:latin typeface="Trebuchet MS" panose="020B0603020202020204" pitchFamily="34" charset="0"/>
              </a:rPr>
              <a:t> b </a:t>
            </a:r>
            <a:r>
              <a:rPr lang="en-US" altLang="en-US" sz="2000" dirty="0" err="1">
                <a:latin typeface="Trebuchet MS" panose="020B0603020202020204" pitchFamily="34" charset="0"/>
              </a:rPr>
              <a:t>dan</a:t>
            </a:r>
            <a:r>
              <a:rPr lang="en-US" altLang="en-US" sz="2000" dirty="0">
                <a:latin typeface="Trebuchet MS" panose="020B0603020202020204" pitchFamily="34" charset="0"/>
              </a:rPr>
              <a:t> c </a:t>
            </a:r>
            <a:r>
              <a:rPr lang="en-US" altLang="en-US" sz="2000" dirty="0" err="1">
                <a:latin typeface="Trebuchet MS" panose="020B0603020202020204" pitchFamily="34" charset="0"/>
              </a:rPr>
              <a:t>sampai</a:t>
            </a:r>
            <a:r>
              <a:rPr lang="en-US" altLang="en-US" sz="2000" dirty="0">
                <a:latin typeface="Trebuchet MS" panose="020B0603020202020204" pitchFamily="34" charset="0"/>
              </a:rPr>
              <a:t> 10 kali</a:t>
            </a:r>
          </a:p>
          <a:p>
            <a:pPr marL="457200" indent="-457200" eaLnBrk="1" hangingPunct="1">
              <a:lnSpc>
                <a:spcPct val="90000"/>
              </a:lnSpc>
              <a:buFont typeface="Wingdings" panose="05000000000000000000" pitchFamily="2" charset="2"/>
              <a:buNone/>
            </a:pPr>
            <a:r>
              <a:rPr lang="en-US" altLang="en-US" sz="2000" dirty="0">
                <a:latin typeface="Trebuchet MS" panose="020B0603020202020204" pitchFamily="34" charset="0"/>
              </a:rPr>
              <a:t>	e. </a:t>
            </a:r>
            <a:r>
              <a:rPr lang="en-US" altLang="en-US" sz="2000" dirty="0" err="1">
                <a:latin typeface="Trebuchet MS" panose="020B0603020202020204" pitchFamily="34" charset="0"/>
              </a:rPr>
              <a:t>Ulangi</a:t>
            </a:r>
            <a:r>
              <a:rPr lang="en-US" altLang="en-US" sz="2000" dirty="0">
                <a:latin typeface="Trebuchet MS" panose="020B0603020202020204" pitchFamily="34" charset="0"/>
              </a:rPr>
              <a:t> </a:t>
            </a:r>
            <a:r>
              <a:rPr lang="en-US" altLang="en-US" sz="2000" dirty="0" err="1">
                <a:latin typeface="Trebuchet MS" panose="020B0603020202020204" pitchFamily="34" charset="0"/>
              </a:rPr>
              <a:t>langkah</a:t>
            </a:r>
            <a:r>
              <a:rPr lang="en-US" altLang="en-US" sz="2000" dirty="0">
                <a:latin typeface="Trebuchet MS" panose="020B0603020202020204" pitchFamily="34" charset="0"/>
              </a:rPr>
              <a:t> a </a:t>
            </a:r>
            <a:r>
              <a:rPr lang="en-US" altLang="en-US" sz="2000" dirty="0" err="1">
                <a:latin typeface="Trebuchet MS" panose="020B0603020202020204" pitchFamily="34" charset="0"/>
              </a:rPr>
              <a:t>sampai</a:t>
            </a:r>
            <a:r>
              <a:rPr lang="en-US" altLang="en-US" sz="2000" dirty="0">
                <a:latin typeface="Trebuchet MS" panose="020B0603020202020204" pitchFamily="34" charset="0"/>
              </a:rPr>
              <a:t> d </a:t>
            </a:r>
            <a:r>
              <a:rPr lang="en-US" altLang="en-US" sz="2000" dirty="0" err="1">
                <a:latin typeface="Trebuchet MS" panose="020B0603020202020204" pitchFamily="34" charset="0"/>
              </a:rPr>
              <a:t>untuk</a:t>
            </a:r>
            <a:r>
              <a:rPr lang="en-US" altLang="en-US" sz="2000" dirty="0">
                <a:latin typeface="Trebuchet MS" panose="020B0603020202020204" pitchFamily="34" charset="0"/>
              </a:rPr>
              <a:t> </a:t>
            </a:r>
            <a:r>
              <a:rPr lang="en-US" altLang="en-US" sz="2000" dirty="0" err="1">
                <a:latin typeface="Trebuchet MS" panose="020B0603020202020204" pitchFamily="34" charset="0"/>
              </a:rPr>
              <a:t>kapasitas</a:t>
            </a:r>
            <a:r>
              <a:rPr lang="en-US" altLang="en-US" sz="2000" dirty="0">
                <a:latin typeface="Trebuchet MS" panose="020B0603020202020204" pitchFamily="34" charset="0"/>
              </a:rPr>
              <a:t> </a:t>
            </a:r>
            <a:r>
              <a:rPr lang="en-US" altLang="en-US" sz="2000" dirty="0" err="1">
                <a:latin typeface="Trebuchet MS" panose="020B0603020202020204" pitchFamily="34" charset="0"/>
              </a:rPr>
              <a:t>maksimum</a:t>
            </a:r>
            <a:r>
              <a:rPr lang="en-US" altLang="en-US" sz="2000" dirty="0">
                <a:latin typeface="Trebuchet MS" panose="020B0603020202020204" pitchFamily="34" charset="0"/>
              </a:rPr>
              <a:t> </a:t>
            </a:r>
            <a:r>
              <a:rPr lang="en-US" altLang="en-US" sz="2000" dirty="0" err="1">
                <a:latin typeface="Trebuchet MS" panose="020B0603020202020204" pitchFamily="34" charset="0"/>
              </a:rPr>
              <a:t>timbangan</a:t>
            </a:r>
            <a:r>
              <a:rPr lang="en-US" altLang="en-US" sz="2000" dirty="0">
                <a:latin typeface="Trebuchet MS" panose="020B0603020202020204" pitchFamily="34" charset="0"/>
              </a:rPr>
              <a:t>.</a:t>
            </a:r>
          </a:p>
        </p:txBody>
      </p:sp>
      <p:sp>
        <p:nvSpPr>
          <p:cNvPr id="5837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8372"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837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837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58375" name="Picture 1" descr="D:\hie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0"/>
            <a:ext cx="5867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1" descr="la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152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4800600" y="1295400"/>
            <a:ext cx="43434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28600" y="1371600"/>
            <a:ext cx="7010400" cy="4603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5A566B2D-8B64-45D6-93C6-3AD0C37A6595}"/>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418DE9CD-F593-4F00-AA47-1C78F8F08078}"/>
              </a:ext>
            </a:extLst>
          </p:cNvPr>
          <p:cNvSpPr>
            <a:spLocks noGrp="1"/>
          </p:cNvSpPr>
          <p:nvPr>
            <p:ph type="sldNum" sz="quarter" idx="12"/>
          </p:nvPr>
        </p:nvSpPr>
        <p:spPr/>
        <p:txBody>
          <a:bodyPr/>
          <a:lstStyle/>
          <a:p>
            <a:pPr>
              <a:defRPr/>
            </a:pPr>
            <a:fld id="{9CFDE734-A677-43FA-B556-980ADA408821}" type="slidenum">
              <a:rPr lang="en-US" altLang="en-US" smtClean="0"/>
              <a:pPr>
                <a:defRPr/>
              </a:pPr>
              <a:t>46</a:t>
            </a:fld>
            <a:endParaRPr lang="en-US" altLang="en-US"/>
          </a:p>
        </p:txBody>
      </p:sp>
    </p:spTree>
  </p:cSld>
  <p:clrMapOvr>
    <a:masterClrMapping/>
  </p:clrMapOvr>
  <p:transition spd="slow">
    <p:pull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9"/>
          <p:cNvSpPr>
            <a:spLocks noGrp="1"/>
          </p:cNvSpPr>
          <p:nvPr>
            <p:ph idx="1"/>
          </p:nvPr>
        </p:nvSpPr>
        <p:spPr>
          <a:xfrm>
            <a:off x="457200" y="1676400"/>
            <a:ext cx="8229600" cy="5029200"/>
          </a:xfrm>
        </p:spPr>
        <p:txBody>
          <a:bodyPr/>
          <a:lstStyle/>
          <a:p>
            <a:pPr marL="457200" indent="-457200" eaLnBrk="1" hangingPunct="1">
              <a:lnSpc>
                <a:spcPct val="90000"/>
              </a:lnSpc>
              <a:buFont typeface="Wingdings" panose="05000000000000000000" pitchFamily="2" charset="2"/>
              <a:buNone/>
            </a:pPr>
            <a:r>
              <a:rPr lang="en-US" altLang="en-US" sz="2000" b="1" i="1" dirty="0">
                <a:latin typeface="Trebuchet MS" panose="020B0603020202020204" pitchFamily="34" charset="0"/>
              </a:rPr>
              <a:t>6.2. </a:t>
            </a:r>
            <a:r>
              <a:rPr lang="en-US" altLang="en-US" sz="2000" b="1" i="1" dirty="0" err="1">
                <a:latin typeface="Trebuchet MS" panose="020B0603020202020204" pitchFamily="34" charset="0"/>
              </a:rPr>
              <a:t>Kalibrasi</a:t>
            </a:r>
            <a:r>
              <a:rPr lang="en-US" altLang="en-US" sz="2000" b="1" i="1" dirty="0">
                <a:latin typeface="Trebuchet MS" panose="020B0603020202020204" pitchFamily="34" charset="0"/>
              </a:rPr>
              <a:t> “Repeatability of Reading”</a:t>
            </a:r>
          </a:p>
          <a:p>
            <a:pPr marL="457200" indent="-457200" eaLnBrk="1" hangingPunct="1">
              <a:lnSpc>
                <a:spcPct val="90000"/>
              </a:lnSpc>
              <a:buFont typeface="Wingdings" panose="05000000000000000000" pitchFamily="2" charset="2"/>
              <a:buNone/>
            </a:pPr>
            <a:r>
              <a:rPr lang="en-US" altLang="en-US" sz="2000" i="1" dirty="0">
                <a:latin typeface="Trebuchet MS" panose="020B0603020202020204" pitchFamily="34" charset="0"/>
              </a:rPr>
              <a:t>	</a:t>
            </a:r>
          </a:p>
          <a:p>
            <a:pPr marL="457200" indent="-457200" eaLnBrk="1" hangingPunct="1">
              <a:lnSpc>
                <a:spcPct val="90000"/>
              </a:lnSpc>
              <a:buFont typeface="Wingdings" panose="05000000000000000000" pitchFamily="2" charset="2"/>
              <a:buNone/>
            </a:pPr>
            <a:r>
              <a:rPr lang="en-US" altLang="en-US" sz="2000" i="1" dirty="0">
                <a:latin typeface="Trebuchet MS" panose="020B0603020202020204" pitchFamily="34" charset="0"/>
              </a:rPr>
              <a:t>	</a:t>
            </a:r>
          </a:p>
          <a:p>
            <a:pPr marL="457200" indent="-457200" eaLnBrk="1" hangingPunct="1">
              <a:lnSpc>
                <a:spcPct val="90000"/>
              </a:lnSpc>
              <a:buFont typeface="Wingdings" panose="05000000000000000000" pitchFamily="2" charset="2"/>
              <a:buNone/>
            </a:pPr>
            <a:r>
              <a:rPr lang="en-US" altLang="en-US" sz="2000" i="1" dirty="0">
                <a:latin typeface="Trebuchet MS" panose="020B0603020202020204" pitchFamily="34" charset="0"/>
              </a:rPr>
              <a:t>	 	</a:t>
            </a:r>
            <a:endParaRPr lang="en-US" altLang="en-US" sz="2000" dirty="0">
              <a:latin typeface="Trebuchet MS" panose="020B0603020202020204" pitchFamily="34" charset="0"/>
            </a:endParaRPr>
          </a:p>
        </p:txBody>
      </p:sp>
      <p:sp>
        <p:nvSpPr>
          <p:cNvPr id="5837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8372"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837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5837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58375" name="Picture 1" descr="D:\hie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0"/>
            <a:ext cx="5867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1" descr="la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152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4800600" y="1295400"/>
            <a:ext cx="43434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28600" y="1371600"/>
            <a:ext cx="7010400" cy="4603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 name="Picture 1"/>
          <p:cNvPicPr>
            <a:picLocks noChangeAspect="1"/>
          </p:cNvPicPr>
          <p:nvPr/>
        </p:nvPicPr>
        <p:blipFill>
          <a:blip r:embed="rId5"/>
          <a:stretch>
            <a:fillRect/>
          </a:stretch>
        </p:blipFill>
        <p:spPr>
          <a:xfrm>
            <a:off x="2695575" y="2338194"/>
            <a:ext cx="6219825" cy="4276725"/>
          </a:xfrm>
          <a:prstGeom prst="rect">
            <a:avLst/>
          </a:prstGeom>
        </p:spPr>
      </p:pic>
      <p:sp>
        <p:nvSpPr>
          <p:cNvPr id="3" name="Rectangle 2"/>
          <p:cNvSpPr/>
          <p:nvPr/>
        </p:nvSpPr>
        <p:spPr>
          <a:xfrm>
            <a:off x="457200" y="2555623"/>
            <a:ext cx="1828800" cy="3333220"/>
          </a:xfrm>
          <a:prstGeom prst="rect">
            <a:avLst/>
          </a:prstGeom>
        </p:spPr>
        <p:txBody>
          <a:bodyPr wrap="square">
            <a:spAutoFit/>
          </a:bodyPr>
          <a:lstStyle/>
          <a:p>
            <a:pPr eaLnBrk="1" hangingPunct="1">
              <a:lnSpc>
                <a:spcPct val="90000"/>
              </a:lnSpc>
              <a:buFont typeface="Wingdings" panose="05000000000000000000" pitchFamily="2" charset="2"/>
              <a:buNone/>
            </a:pPr>
            <a:r>
              <a:rPr lang="en-US" altLang="en-US" dirty="0" err="1">
                <a:latin typeface="Trebuchet MS" panose="020B0603020202020204" pitchFamily="34" charset="0"/>
              </a:rPr>
              <a:t>Periksanaan</a:t>
            </a:r>
            <a:r>
              <a:rPr lang="en-US" altLang="en-US" dirty="0">
                <a:latin typeface="Trebuchet MS" panose="020B0603020202020204" pitchFamily="34" charset="0"/>
              </a:rPr>
              <a:t> repeatability of reading </a:t>
            </a:r>
            <a:r>
              <a:rPr lang="en-US" altLang="en-US" dirty="0" err="1">
                <a:latin typeface="Trebuchet MS" panose="020B0603020202020204" pitchFamily="34" charset="0"/>
              </a:rPr>
              <a:t>dilakukan</a:t>
            </a:r>
            <a:r>
              <a:rPr lang="en-US" altLang="en-US" dirty="0">
                <a:latin typeface="Trebuchet MS" panose="020B0603020202020204" pitchFamily="34" charset="0"/>
              </a:rPr>
              <a:t> </a:t>
            </a:r>
            <a:r>
              <a:rPr lang="en-US" altLang="en-US" dirty="0" err="1">
                <a:latin typeface="Trebuchet MS" panose="020B0603020202020204" pitchFamily="34" charset="0"/>
              </a:rPr>
              <a:t>menggunakan</a:t>
            </a:r>
            <a:r>
              <a:rPr lang="en-US" altLang="en-US" dirty="0">
                <a:latin typeface="Trebuchet MS" panose="020B0603020202020204" pitchFamily="34" charset="0"/>
              </a:rPr>
              <a:t> </a:t>
            </a:r>
            <a:r>
              <a:rPr lang="en-US" altLang="en-US" dirty="0" err="1">
                <a:latin typeface="Trebuchet MS" panose="020B0603020202020204" pitchFamily="34" charset="0"/>
              </a:rPr>
              <a:t>anak</a:t>
            </a:r>
            <a:r>
              <a:rPr lang="en-US" altLang="en-US" dirty="0">
                <a:latin typeface="Trebuchet MS" panose="020B0603020202020204" pitchFamily="34" charset="0"/>
              </a:rPr>
              <a:t> </a:t>
            </a:r>
            <a:r>
              <a:rPr lang="en-US" altLang="en-US" dirty="0" err="1">
                <a:latin typeface="Trebuchet MS" panose="020B0603020202020204" pitchFamily="34" charset="0"/>
              </a:rPr>
              <a:t>timbangan</a:t>
            </a:r>
            <a:r>
              <a:rPr lang="en-US" altLang="en-US" dirty="0">
                <a:latin typeface="Trebuchet MS" panose="020B0603020202020204" pitchFamily="34" charset="0"/>
              </a:rPr>
              <a:t> yang </a:t>
            </a:r>
            <a:r>
              <a:rPr lang="en-US" altLang="en-US" dirty="0" err="1">
                <a:latin typeface="Trebuchet MS" panose="020B0603020202020204" pitchFamily="34" charset="0"/>
              </a:rPr>
              <a:t>massanya</a:t>
            </a:r>
            <a:r>
              <a:rPr lang="en-US" altLang="en-US" dirty="0">
                <a:latin typeface="Trebuchet MS" panose="020B0603020202020204" pitchFamily="34" charset="0"/>
              </a:rPr>
              <a:t> </a:t>
            </a:r>
            <a:r>
              <a:rPr lang="en-US" altLang="en-US" dirty="0" err="1">
                <a:latin typeface="Trebuchet MS" panose="020B0603020202020204" pitchFamily="34" charset="0"/>
              </a:rPr>
              <a:t>sekitar</a:t>
            </a:r>
            <a:r>
              <a:rPr lang="en-US" altLang="en-US" dirty="0">
                <a:latin typeface="Trebuchet MS" panose="020B0603020202020204" pitchFamily="34" charset="0"/>
              </a:rPr>
              <a:t> 50 % </a:t>
            </a:r>
            <a:r>
              <a:rPr lang="en-US" altLang="en-US" dirty="0" err="1">
                <a:latin typeface="Trebuchet MS" panose="020B0603020202020204" pitchFamily="34" charset="0"/>
              </a:rPr>
              <a:t>dan</a:t>
            </a:r>
            <a:r>
              <a:rPr lang="en-US" altLang="en-US" dirty="0">
                <a:latin typeface="Trebuchet MS" panose="020B0603020202020204" pitchFamily="34" charset="0"/>
              </a:rPr>
              <a:t> 100% </a:t>
            </a:r>
            <a:r>
              <a:rPr lang="en-US" altLang="en-US" dirty="0" err="1">
                <a:latin typeface="Trebuchet MS" panose="020B0603020202020204" pitchFamily="34" charset="0"/>
              </a:rPr>
              <a:t>dari</a:t>
            </a:r>
            <a:r>
              <a:rPr lang="en-US" altLang="en-US" dirty="0">
                <a:latin typeface="Trebuchet MS" panose="020B0603020202020204" pitchFamily="34" charset="0"/>
              </a:rPr>
              <a:t> </a:t>
            </a:r>
            <a:r>
              <a:rPr lang="en-US" altLang="en-US" dirty="0" err="1">
                <a:latin typeface="Trebuchet MS" panose="020B0603020202020204" pitchFamily="34" charset="0"/>
              </a:rPr>
              <a:t>kapasitas</a:t>
            </a:r>
            <a:r>
              <a:rPr lang="en-US" altLang="en-US" dirty="0">
                <a:latin typeface="Trebuchet MS" panose="020B0603020202020204" pitchFamily="34" charset="0"/>
              </a:rPr>
              <a:t> </a:t>
            </a:r>
            <a:r>
              <a:rPr lang="en-US" altLang="en-US" dirty="0" err="1">
                <a:latin typeface="Trebuchet MS" panose="020B0603020202020204" pitchFamily="34" charset="0"/>
              </a:rPr>
              <a:t>maksimum</a:t>
            </a:r>
            <a:r>
              <a:rPr lang="en-US" altLang="en-US" dirty="0">
                <a:latin typeface="Trebuchet MS" panose="020B0603020202020204" pitchFamily="34" charset="0"/>
              </a:rPr>
              <a:t> </a:t>
            </a:r>
            <a:r>
              <a:rPr lang="en-US" altLang="en-US" dirty="0" err="1">
                <a:latin typeface="Trebuchet MS" panose="020B0603020202020204" pitchFamily="34" charset="0"/>
              </a:rPr>
              <a:t>timbangan</a:t>
            </a:r>
            <a:r>
              <a:rPr lang="en-US" altLang="en-US" dirty="0">
                <a:latin typeface="Trebuchet MS" panose="020B0603020202020204" pitchFamily="34" charset="0"/>
              </a:rPr>
              <a:t> yang </a:t>
            </a:r>
            <a:r>
              <a:rPr lang="en-US" altLang="en-US" dirty="0" err="1">
                <a:latin typeface="Trebuchet MS" panose="020B0603020202020204" pitchFamily="34" charset="0"/>
              </a:rPr>
              <a:t>dikalibrasi</a:t>
            </a:r>
            <a:r>
              <a:rPr lang="en-US" altLang="en-US" dirty="0">
                <a:latin typeface="Trebuchet MS" panose="020B0603020202020204" pitchFamily="34" charset="0"/>
              </a:rPr>
              <a:t>.</a:t>
            </a:r>
          </a:p>
        </p:txBody>
      </p:sp>
      <p:sp>
        <p:nvSpPr>
          <p:cNvPr id="4" name="Footer Placeholder 3">
            <a:extLst>
              <a:ext uri="{FF2B5EF4-FFF2-40B4-BE49-F238E27FC236}">
                <a16:creationId xmlns:a16="http://schemas.microsoft.com/office/drawing/2014/main" id="{4E06B1C1-D150-47FC-8A4F-B34D94BDF861}"/>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5" name="Slide Number Placeholder 4">
            <a:extLst>
              <a:ext uri="{FF2B5EF4-FFF2-40B4-BE49-F238E27FC236}">
                <a16:creationId xmlns:a16="http://schemas.microsoft.com/office/drawing/2014/main" id="{434BF99A-AEA6-4537-A3E3-EAE3641F37F6}"/>
              </a:ext>
            </a:extLst>
          </p:cNvPr>
          <p:cNvSpPr>
            <a:spLocks noGrp="1"/>
          </p:cNvSpPr>
          <p:nvPr>
            <p:ph type="sldNum" sz="quarter" idx="12"/>
          </p:nvPr>
        </p:nvSpPr>
        <p:spPr/>
        <p:txBody>
          <a:bodyPr/>
          <a:lstStyle/>
          <a:p>
            <a:pPr>
              <a:defRPr/>
            </a:pPr>
            <a:fld id="{9CFDE734-A677-43FA-B556-980ADA408821}" type="slidenum">
              <a:rPr lang="en-US" altLang="en-US" smtClean="0"/>
              <a:pPr>
                <a:defRPr/>
              </a:pPr>
              <a:t>47</a:t>
            </a:fld>
            <a:endParaRPr lang="en-US" altLang="en-US"/>
          </a:p>
        </p:txBody>
      </p:sp>
    </p:spTree>
    <p:extLst>
      <p:ext uri="{BB962C8B-B14F-4D97-AF65-F5344CB8AC3E}">
        <p14:creationId xmlns:p14="http://schemas.microsoft.com/office/powerpoint/2010/main" val="3343004656"/>
      </p:ext>
    </p:extLst>
  </p:cSld>
  <p:clrMapOvr>
    <a:masterClrMapping/>
  </p:clrMapOvr>
  <p:transition spd="slow">
    <p:pull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idx="1"/>
          </p:nvPr>
        </p:nvSpPr>
        <p:spPr>
          <a:xfrm>
            <a:off x="1219200" y="1752600"/>
            <a:ext cx="7696200" cy="4648200"/>
          </a:xfrm>
        </p:spPr>
        <p:txBody>
          <a:bodyPr rtlCol="0">
            <a:normAutofit fontScale="92500"/>
          </a:bodyPr>
          <a:lstStyle/>
          <a:p>
            <a:pPr marL="457200" indent="-457200" eaLnBrk="1" fontAlgn="auto" hangingPunct="1">
              <a:spcAft>
                <a:spcPts val="0"/>
              </a:spcAft>
              <a:buFont typeface="Wingdings" pitchFamily="2" charset="2"/>
              <a:buNone/>
              <a:defRPr/>
            </a:pPr>
            <a:r>
              <a:rPr lang="en-US" sz="2000" dirty="0">
                <a:latin typeface="Trebuchet MS" pitchFamily="34" charset="0"/>
              </a:rPr>
              <a:t>f. </a:t>
            </a:r>
            <a:r>
              <a:rPr lang="en-US" sz="2000" dirty="0" err="1">
                <a:latin typeface="Trebuchet MS" pitchFamily="34" charset="0"/>
              </a:rPr>
              <a:t>Hitung</a:t>
            </a:r>
            <a:r>
              <a:rPr lang="en-US" sz="2000" dirty="0">
                <a:latin typeface="Trebuchet MS" pitchFamily="34" charset="0"/>
              </a:rPr>
              <a:t> </a:t>
            </a:r>
            <a:r>
              <a:rPr lang="en-US" sz="2000" dirty="0" err="1">
                <a:latin typeface="Trebuchet MS" pitchFamily="34" charset="0"/>
              </a:rPr>
              <a:t>Standar</a:t>
            </a:r>
            <a:r>
              <a:rPr lang="en-US" sz="2000" dirty="0">
                <a:latin typeface="Trebuchet MS" pitchFamily="34" charset="0"/>
              </a:rPr>
              <a:t> </a:t>
            </a:r>
            <a:r>
              <a:rPr lang="en-US" sz="2000" dirty="0" err="1">
                <a:latin typeface="Trebuchet MS" pitchFamily="34" charset="0"/>
              </a:rPr>
              <a:t>deviasi</a:t>
            </a:r>
            <a:r>
              <a:rPr lang="en-US" sz="2000" dirty="0">
                <a:latin typeface="Trebuchet MS" pitchFamily="34" charset="0"/>
              </a:rPr>
              <a:t> </a:t>
            </a:r>
            <a:r>
              <a:rPr lang="en-US" sz="2000" dirty="0" err="1">
                <a:latin typeface="Trebuchet MS" pitchFamily="34" charset="0"/>
              </a:rPr>
              <a:t>dengan</a:t>
            </a:r>
            <a:r>
              <a:rPr lang="en-US" sz="2000" dirty="0">
                <a:latin typeface="Trebuchet MS" pitchFamily="34" charset="0"/>
              </a:rPr>
              <a:t> </a:t>
            </a:r>
            <a:r>
              <a:rPr lang="en-US" sz="2000" dirty="0" err="1">
                <a:latin typeface="Trebuchet MS" pitchFamily="34" charset="0"/>
              </a:rPr>
              <a:t>rumus</a:t>
            </a:r>
            <a:r>
              <a:rPr lang="en-US" sz="2000" dirty="0">
                <a:latin typeface="Trebuchet MS" pitchFamily="34" charset="0"/>
              </a:rPr>
              <a:t> :</a:t>
            </a:r>
          </a:p>
          <a:p>
            <a:pPr marL="457200" indent="-457200" eaLnBrk="1" fontAlgn="auto" hangingPunct="1">
              <a:spcAft>
                <a:spcPts val="0"/>
              </a:spcAft>
              <a:buFont typeface="Wingdings" pitchFamily="2" charset="2"/>
              <a:buNone/>
              <a:defRPr/>
            </a:pPr>
            <a:r>
              <a:rPr lang="en-US" sz="2000" dirty="0">
                <a:latin typeface="Trebuchet MS" pitchFamily="34" charset="0"/>
              </a:rPr>
              <a:t>		</a:t>
            </a:r>
          </a:p>
          <a:p>
            <a:pPr marL="457200" indent="-457200" eaLnBrk="1" fontAlgn="auto" hangingPunct="1">
              <a:spcAft>
                <a:spcPts val="0"/>
              </a:spcAft>
              <a:buFont typeface="Wingdings" pitchFamily="2" charset="2"/>
              <a:buNone/>
              <a:defRPr/>
            </a:pPr>
            <a:r>
              <a:rPr lang="en-US" b="1" dirty="0">
                <a:solidFill>
                  <a:srgbClr val="000000"/>
                </a:solidFill>
                <a:latin typeface="Symbol" pitchFamily="18" charset="2"/>
              </a:rPr>
              <a:t>			</a:t>
            </a:r>
            <a:r>
              <a:rPr lang="en-US" sz="2800" dirty="0">
                <a:solidFill>
                  <a:srgbClr val="000000"/>
                </a:solidFill>
                <a:latin typeface="Symbol" pitchFamily="18" charset="2"/>
              </a:rPr>
              <a:t>s = [ S(</a:t>
            </a:r>
            <a:r>
              <a:rPr lang="en-US" sz="2800" dirty="0" err="1">
                <a:solidFill>
                  <a:srgbClr val="000000"/>
                </a:solidFill>
                <a:latin typeface="Trebuchet MS" pitchFamily="34" charset="0"/>
              </a:rPr>
              <a:t>r</a:t>
            </a:r>
            <a:r>
              <a:rPr lang="en-US" sz="2800" baseline="-25000" dirty="0" err="1">
                <a:solidFill>
                  <a:srgbClr val="000000"/>
                </a:solidFill>
                <a:latin typeface="Trebuchet MS" pitchFamily="34" charset="0"/>
              </a:rPr>
              <a:t>i</a:t>
            </a:r>
            <a:r>
              <a:rPr lang="en-US" sz="2800" dirty="0">
                <a:solidFill>
                  <a:srgbClr val="000000"/>
                </a:solidFill>
                <a:latin typeface="Trebuchet MS" pitchFamily="34" charset="0"/>
              </a:rPr>
              <a:t> – r)</a:t>
            </a:r>
            <a:r>
              <a:rPr lang="en-US" sz="2800" baseline="30000" dirty="0">
                <a:solidFill>
                  <a:srgbClr val="000000"/>
                </a:solidFill>
                <a:latin typeface="Trebuchet MS" pitchFamily="34" charset="0"/>
              </a:rPr>
              <a:t>2</a:t>
            </a:r>
            <a:r>
              <a:rPr lang="en-US" sz="2800" dirty="0">
                <a:solidFill>
                  <a:srgbClr val="000000"/>
                </a:solidFill>
                <a:latin typeface="Trebuchet MS" pitchFamily="34" charset="0"/>
              </a:rPr>
              <a:t> / (n – 1) ]</a:t>
            </a:r>
            <a:r>
              <a:rPr lang="en-US" sz="2800" baseline="30000" dirty="0">
                <a:solidFill>
                  <a:srgbClr val="000000"/>
                </a:solidFill>
                <a:latin typeface="Trebuchet MS" pitchFamily="34" charset="0"/>
              </a:rPr>
              <a:t>1/2</a:t>
            </a:r>
            <a:endParaRPr lang="en-US" sz="2800"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endParaRPr lang="en-US" sz="2000" dirty="0">
              <a:latin typeface="Trebuchet MS" pitchFamily="34" charset="0"/>
            </a:endParaRPr>
          </a:p>
          <a:p>
            <a:pPr marL="457200" indent="-457200" eaLnBrk="1" fontAlgn="auto" hangingPunct="1">
              <a:spcAft>
                <a:spcPts val="0"/>
              </a:spcAft>
              <a:buFont typeface="Wingdings" pitchFamily="2" charset="2"/>
              <a:buNone/>
              <a:defRPr/>
            </a:pPr>
            <a:r>
              <a:rPr lang="en-US" sz="2000" dirty="0">
                <a:latin typeface="Trebuchet MS" pitchFamily="34" charset="0"/>
              </a:rPr>
              <a:t>	</a:t>
            </a:r>
            <a:r>
              <a:rPr lang="en-US" sz="2000" dirty="0" err="1">
                <a:latin typeface="Trebuchet MS" pitchFamily="34" charset="0"/>
              </a:rPr>
              <a:t>dengan</a:t>
            </a:r>
            <a:r>
              <a:rPr lang="en-US" sz="2000" dirty="0">
                <a:latin typeface="Trebuchet MS" pitchFamily="34" charset="0"/>
              </a:rPr>
              <a:t> :</a:t>
            </a:r>
          </a:p>
          <a:p>
            <a:pPr marL="457200" indent="-457200" eaLnBrk="1" fontAlgn="auto" hangingPunct="1">
              <a:spcAft>
                <a:spcPts val="0"/>
              </a:spcAft>
              <a:buFont typeface="Wingdings" pitchFamily="2" charset="2"/>
              <a:buNone/>
              <a:defRPr/>
            </a:pPr>
            <a:r>
              <a:rPr lang="en-US" dirty="0">
                <a:latin typeface="Trebuchet MS" pitchFamily="34" charset="0"/>
              </a:rPr>
              <a:t>		</a:t>
            </a:r>
            <a:r>
              <a:rPr lang="en-US" sz="2000" dirty="0">
                <a:latin typeface="Symbol" pitchFamily="18" charset="2"/>
              </a:rPr>
              <a:t>s 	</a:t>
            </a:r>
            <a:r>
              <a:rPr lang="en-US" sz="2000" dirty="0">
                <a:latin typeface="Trebuchet MS" pitchFamily="34" charset="0"/>
              </a:rPr>
              <a:t>=</a:t>
            </a:r>
            <a:r>
              <a:rPr lang="en-US" sz="2000" dirty="0">
                <a:latin typeface="Symbol" pitchFamily="18" charset="2"/>
              </a:rPr>
              <a:t> </a:t>
            </a:r>
            <a:r>
              <a:rPr lang="en-US" sz="2000" dirty="0" err="1">
                <a:latin typeface="Trebuchet MS" pitchFamily="34" charset="0"/>
              </a:rPr>
              <a:t>Standar</a:t>
            </a:r>
            <a:r>
              <a:rPr lang="en-US" sz="2000" dirty="0">
                <a:latin typeface="Trebuchet MS" pitchFamily="34" charset="0"/>
              </a:rPr>
              <a:t> </a:t>
            </a:r>
            <a:r>
              <a:rPr lang="en-US" sz="2000" dirty="0" err="1">
                <a:latin typeface="Trebuchet MS" pitchFamily="34" charset="0"/>
              </a:rPr>
              <a:t>Deviasi</a:t>
            </a:r>
            <a:endParaRPr lang="en-US" sz="2000" dirty="0">
              <a:latin typeface="Trebuchet MS" pitchFamily="34" charset="0"/>
            </a:endParaRPr>
          </a:p>
          <a:p>
            <a:pPr marL="457200" indent="-457200" eaLnBrk="1" fontAlgn="auto" hangingPunct="1">
              <a:spcAft>
                <a:spcPts val="0"/>
              </a:spcAft>
              <a:buFont typeface="Wingdings" pitchFamily="2" charset="2"/>
              <a:buNone/>
              <a:defRPr/>
            </a:pPr>
            <a:r>
              <a:rPr lang="en-US" sz="2000" dirty="0">
                <a:latin typeface="Trebuchet MS" pitchFamily="34" charset="0"/>
              </a:rPr>
              <a:t>		</a:t>
            </a:r>
            <a:r>
              <a:rPr lang="en-US" sz="2000" dirty="0" err="1">
                <a:latin typeface="Trebuchet MS" pitchFamily="34" charset="0"/>
              </a:rPr>
              <a:t>r</a:t>
            </a:r>
            <a:r>
              <a:rPr lang="en-US" sz="2000" baseline="-25000" dirty="0" err="1">
                <a:latin typeface="Trebuchet MS" pitchFamily="34" charset="0"/>
              </a:rPr>
              <a:t>i</a:t>
            </a:r>
            <a:r>
              <a:rPr lang="en-US" sz="2000" dirty="0">
                <a:latin typeface="Trebuchet MS" pitchFamily="34" charset="0"/>
              </a:rPr>
              <a:t>	= m</a:t>
            </a:r>
            <a:r>
              <a:rPr lang="en-US" sz="2000" baseline="-25000" dirty="0">
                <a:latin typeface="Trebuchet MS" pitchFamily="34" charset="0"/>
              </a:rPr>
              <a:t>i</a:t>
            </a:r>
            <a:r>
              <a:rPr lang="en-US" sz="2000" dirty="0">
                <a:latin typeface="Trebuchet MS" pitchFamily="34" charset="0"/>
              </a:rPr>
              <a:t> - </a:t>
            </a:r>
            <a:r>
              <a:rPr lang="en-US" sz="2000" dirty="0" err="1">
                <a:latin typeface="Trebuchet MS" pitchFamily="34" charset="0"/>
              </a:rPr>
              <a:t>z</a:t>
            </a:r>
            <a:r>
              <a:rPr lang="en-US" sz="2000" baseline="-25000" dirty="0" err="1">
                <a:latin typeface="Trebuchet MS" pitchFamily="34" charset="0"/>
              </a:rPr>
              <a:t>i</a:t>
            </a:r>
            <a:r>
              <a:rPr lang="en-US" sz="2000" dirty="0">
                <a:latin typeface="Trebuchet MS" pitchFamily="34" charset="0"/>
              </a:rPr>
              <a:t>	</a:t>
            </a:r>
          </a:p>
          <a:p>
            <a:pPr marL="457200" indent="-457200" eaLnBrk="1" fontAlgn="auto" hangingPunct="1">
              <a:spcAft>
                <a:spcPts val="0"/>
              </a:spcAft>
              <a:buFont typeface="Wingdings" pitchFamily="2" charset="2"/>
              <a:buNone/>
              <a:defRPr/>
            </a:pPr>
            <a:r>
              <a:rPr lang="en-US" sz="2000" dirty="0">
                <a:latin typeface="Trebuchet MS" pitchFamily="34" charset="0"/>
              </a:rPr>
              <a:t>		</a:t>
            </a:r>
            <a:r>
              <a:rPr lang="en-US" sz="2000" dirty="0" err="1">
                <a:latin typeface="Trebuchet MS" pitchFamily="34" charset="0"/>
              </a:rPr>
              <a:t>r</a:t>
            </a:r>
            <a:r>
              <a:rPr lang="en-US" sz="2000" baseline="-25000" dirty="0" err="1">
                <a:latin typeface="Trebuchet MS" pitchFamily="34" charset="0"/>
              </a:rPr>
              <a:t>i</a:t>
            </a:r>
            <a:r>
              <a:rPr lang="en-US" sz="2000" dirty="0">
                <a:latin typeface="Trebuchet MS" pitchFamily="34" charset="0"/>
              </a:rPr>
              <a:t>	= </a:t>
            </a:r>
            <a:r>
              <a:rPr lang="en-US" sz="2000" dirty="0" err="1">
                <a:latin typeface="Trebuchet MS" pitchFamily="34" charset="0"/>
              </a:rPr>
              <a:t>selisih</a:t>
            </a:r>
            <a:r>
              <a:rPr lang="en-US" sz="2000" dirty="0">
                <a:latin typeface="Trebuchet MS" pitchFamily="34" charset="0"/>
              </a:rPr>
              <a:t> </a:t>
            </a:r>
            <a:r>
              <a:rPr lang="en-US" sz="2000" dirty="0" err="1">
                <a:latin typeface="Trebuchet MS" pitchFamily="34" charset="0"/>
              </a:rPr>
              <a:t>penunjukan</a:t>
            </a:r>
            <a:r>
              <a:rPr lang="en-US" sz="2000" dirty="0">
                <a:latin typeface="Trebuchet MS" pitchFamily="34" charset="0"/>
              </a:rPr>
              <a:t> </a:t>
            </a:r>
            <a:r>
              <a:rPr lang="en-US" sz="2000" dirty="0" err="1">
                <a:latin typeface="Trebuchet MS" pitchFamily="34" charset="0"/>
              </a:rPr>
              <a:t>timbangan</a:t>
            </a:r>
            <a:endParaRPr lang="en-US" sz="2000" dirty="0">
              <a:latin typeface="Trebuchet MS" pitchFamily="34" charset="0"/>
            </a:endParaRPr>
          </a:p>
          <a:p>
            <a:pPr marL="457200" indent="-457200" eaLnBrk="1" fontAlgn="auto" hangingPunct="1">
              <a:spcAft>
                <a:spcPts val="0"/>
              </a:spcAft>
              <a:buFont typeface="Wingdings" pitchFamily="2" charset="2"/>
              <a:buNone/>
              <a:defRPr/>
            </a:pPr>
            <a:r>
              <a:rPr lang="en-US" sz="2000" dirty="0">
                <a:latin typeface="Trebuchet MS" pitchFamily="34" charset="0"/>
              </a:rPr>
              <a:t>		r	= </a:t>
            </a:r>
            <a:r>
              <a:rPr lang="en-US" sz="2000" dirty="0" err="1">
                <a:latin typeface="Trebuchet MS" pitchFamily="34" charset="0"/>
              </a:rPr>
              <a:t>nilai</a:t>
            </a:r>
            <a:r>
              <a:rPr lang="en-US" sz="2000" dirty="0">
                <a:latin typeface="Trebuchet MS" pitchFamily="34" charset="0"/>
              </a:rPr>
              <a:t> rata-rata </a:t>
            </a:r>
            <a:r>
              <a:rPr lang="en-US" sz="2000" dirty="0" err="1">
                <a:latin typeface="Trebuchet MS" pitchFamily="34" charset="0"/>
              </a:rPr>
              <a:t>dari</a:t>
            </a:r>
            <a:r>
              <a:rPr lang="en-US" sz="2000" dirty="0">
                <a:latin typeface="Trebuchet MS" pitchFamily="34" charset="0"/>
              </a:rPr>
              <a:t> </a:t>
            </a:r>
            <a:r>
              <a:rPr lang="en-US" sz="2000" dirty="0" err="1">
                <a:latin typeface="Trebuchet MS" pitchFamily="34" charset="0"/>
              </a:rPr>
              <a:t>selisih</a:t>
            </a:r>
            <a:r>
              <a:rPr lang="en-US" sz="2000" dirty="0">
                <a:latin typeface="Trebuchet MS" pitchFamily="34" charset="0"/>
              </a:rPr>
              <a:t> </a:t>
            </a:r>
            <a:r>
              <a:rPr lang="en-US" sz="2000" dirty="0" err="1">
                <a:latin typeface="Trebuchet MS" pitchFamily="34" charset="0"/>
              </a:rPr>
              <a:t>penunjukan</a:t>
            </a:r>
            <a:r>
              <a:rPr lang="en-US" sz="2000" dirty="0">
                <a:latin typeface="Trebuchet MS" pitchFamily="34" charset="0"/>
              </a:rPr>
              <a:t> </a:t>
            </a:r>
            <a:r>
              <a:rPr lang="en-US" sz="2000" dirty="0" err="1">
                <a:latin typeface="Trebuchet MS" pitchFamily="34" charset="0"/>
              </a:rPr>
              <a:t>timbangan</a:t>
            </a:r>
            <a:endParaRPr lang="en-US" sz="2000" dirty="0">
              <a:latin typeface="Trebuchet MS" pitchFamily="34" charset="0"/>
            </a:endParaRPr>
          </a:p>
          <a:p>
            <a:pPr marL="457200" indent="-457200" eaLnBrk="1" fontAlgn="auto" hangingPunct="1">
              <a:spcAft>
                <a:spcPts val="0"/>
              </a:spcAft>
              <a:buFont typeface="Wingdings" pitchFamily="2" charset="2"/>
              <a:buNone/>
              <a:defRPr/>
            </a:pPr>
            <a:r>
              <a:rPr lang="en-US" sz="2000" dirty="0">
                <a:latin typeface="Trebuchet MS" pitchFamily="34" charset="0"/>
              </a:rPr>
              <a:t>		m</a:t>
            </a:r>
            <a:r>
              <a:rPr lang="en-US" sz="2000" baseline="-25000" dirty="0">
                <a:latin typeface="Trebuchet MS" pitchFamily="34" charset="0"/>
              </a:rPr>
              <a:t>i</a:t>
            </a:r>
            <a:r>
              <a:rPr lang="en-US" sz="2000" dirty="0">
                <a:latin typeface="Trebuchet MS" pitchFamily="34" charset="0"/>
              </a:rPr>
              <a:t>	= </a:t>
            </a:r>
            <a:r>
              <a:rPr lang="en-US" sz="2000" dirty="0" err="1">
                <a:latin typeface="Trebuchet MS" pitchFamily="34" charset="0"/>
              </a:rPr>
              <a:t>penunjukan</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dengan</a:t>
            </a:r>
            <a:r>
              <a:rPr lang="en-US" sz="2000" dirty="0">
                <a:latin typeface="Trebuchet MS" pitchFamily="34" charset="0"/>
              </a:rPr>
              <a:t> </a:t>
            </a:r>
            <a:r>
              <a:rPr lang="en-US" sz="2000" dirty="0" err="1">
                <a:latin typeface="Trebuchet MS" pitchFamily="34" charset="0"/>
              </a:rPr>
              <a:t>beban</a:t>
            </a:r>
            <a:endParaRPr lang="en-US" sz="2000" dirty="0">
              <a:latin typeface="Trebuchet MS" pitchFamily="34" charset="0"/>
            </a:endParaRPr>
          </a:p>
          <a:p>
            <a:pPr marL="457200" indent="-457200" eaLnBrk="1" fontAlgn="auto" hangingPunct="1">
              <a:spcAft>
                <a:spcPts val="0"/>
              </a:spcAft>
              <a:buFont typeface="Wingdings" pitchFamily="2" charset="2"/>
              <a:buNone/>
              <a:defRPr/>
            </a:pPr>
            <a:r>
              <a:rPr lang="en-US" sz="2000" dirty="0">
                <a:latin typeface="Trebuchet MS" pitchFamily="34" charset="0"/>
              </a:rPr>
              <a:t>		</a:t>
            </a:r>
            <a:r>
              <a:rPr lang="en-US" sz="2000" dirty="0" err="1">
                <a:latin typeface="Trebuchet MS" pitchFamily="34" charset="0"/>
              </a:rPr>
              <a:t>z</a:t>
            </a:r>
            <a:r>
              <a:rPr lang="en-US" sz="2000" baseline="-25000" dirty="0" err="1">
                <a:latin typeface="Trebuchet MS" pitchFamily="34" charset="0"/>
              </a:rPr>
              <a:t>i</a:t>
            </a:r>
            <a:r>
              <a:rPr lang="en-US" sz="2000" dirty="0">
                <a:latin typeface="Trebuchet MS" pitchFamily="34" charset="0"/>
              </a:rPr>
              <a:t>	= </a:t>
            </a:r>
            <a:r>
              <a:rPr lang="en-US" sz="2000" dirty="0" err="1">
                <a:latin typeface="Trebuchet MS" pitchFamily="34" charset="0"/>
              </a:rPr>
              <a:t>penunjukkan</a:t>
            </a:r>
            <a:r>
              <a:rPr lang="en-US" sz="2000" dirty="0">
                <a:latin typeface="Trebuchet MS" pitchFamily="34" charset="0"/>
              </a:rPr>
              <a:t> </a:t>
            </a:r>
            <a:r>
              <a:rPr lang="en-US" sz="2000" dirty="0" err="1">
                <a:latin typeface="Trebuchet MS" pitchFamily="34" charset="0"/>
              </a:rPr>
              <a:t>timbangan</a:t>
            </a:r>
            <a:r>
              <a:rPr lang="en-US" sz="2000" dirty="0">
                <a:latin typeface="Trebuchet MS" pitchFamily="34" charset="0"/>
              </a:rPr>
              <a:t> </a:t>
            </a:r>
            <a:r>
              <a:rPr lang="en-US" sz="2000" dirty="0" err="1">
                <a:latin typeface="Trebuchet MS" pitchFamily="34" charset="0"/>
              </a:rPr>
              <a:t>tanpa</a:t>
            </a:r>
            <a:r>
              <a:rPr lang="en-US" sz="2000" dirty="0">
                <a:latin typeface="Trebuchet MS" pitchFamily="34" charset="0"/>
              </a:rPr>
              <a:t> </a:t>
            </a:r>
            <a:r>
              <a:rPr lang="en-US" sz="2000" dirty="0" err="1">
                <a:latin typeface="Trebuchet MS" pitchFamily="34" charset="0"/>
              </a:rPr>
              <a:t>beban</a:t>
            </a:r>
            <a:endParaRPr lang="en-US" sz="2000" dirty="0">
              <a:latin typeface="Trebuchet MS" pitchFamily="34" charset="0"/>
            </a:endParaRPr>
          </a:p>
          <a:p>
            <a:pPr marL="457200" indent="-457200" eaLnBrk="1" fontAlgn="auto" hangingPunct="1">
              <a:spcAft>
                <a:spcPts val="0"/>
              </a:spcAft>
              <a:buFont typeface="Wingdings" pitchFamily="2" charset="2"/>
              <a:buNone/>
              <a:defRPr/>
            </a:pPr>
            <a:r>
              <a:rPr lang="en-US" sz="2000" dirty="0">
                <a:latin typeface="Trebuchet MS" pitchFamily="34" charset="0"/>
              </a:rPr>
              <a:t>		n	= </a:t>
            </a:r>
            <a:r>
              <a:rPr lang="en-US" sz="2000" dirty="0" err="1">
                <a:latin typeface="Trebuchet MS" pitchFamily="34" charset="0"/>
              </a:rPr>
              <a:t>jumlah</a:t>
            </a:r>
            <a:r>
              <a:rPr lang="en-US" sz="2000" dirty="0">
                <a:latin typeface="Trebuchet MS" pitchFamily="34" charset="0"/>
              </a:rPr>
              <a:t> </a:t>
            </a:r>
            <a:r>
              <a:rPr lang="en-US" sz="2000" dirty="0" err="1">
                <a:latin typeface="Trebuchet MS" pitchFamily="34" charset="0"/>
              </a:rPr>
              <a:t>pembacaan</a:t>
            </a:r>
            <a:r>
              <a:rPr lang="en-US" sz="2000" dirty="0">
                <a:latin typeface="Trebuchet MS" pitchFamily="34" charset="0"/>
              </a:rPr>
              <a:t> (=10)</a:t>
            </a:r>
          </a:p>
        </p:txBody>
      </p:sp>
      <p:sp>
        <p:nvSpPr>
          <p:cNvPr id="60419"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0420"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042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0422"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042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042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042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60426" name="Picture 1" descr="D:\hie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0"/>
            <a:ext cx="5867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7" name="Picture 1" descr="l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152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4800600" y="1295400"/>
            <a:ext cx="43434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a:xfrm>
            <a:off x="228600" y="1371600"/>
            <a:ext cx="7010400" cy="4603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ectangle 16"/>
          <p:cNvSpPr/>
          <p:nvPr/>
        </p:nvSpPr>
        <p:spPr>
          <a:xfrm>
            <a:off x="0" y="4800600"/>
            <a:ext cx="685800" cy="2057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A3323809-6051-46DA-9BB9-42DAD3F95BFA}"/>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72BDF1EB-698E-4429-97F4-885F728FAD14}"/>
              </a:ext>
            </a:extLst>
          </p:cNvPr>
          <p:cNvSpPr>
            <a:spLocks noGrp="1"/>
          </p:cNvSpPr>
          <p:nvPr>
            <p:ph type="sldNum" sz="quarter" idx="12"/>
          </p:nvPr>
        </p:nvSpPr>
        <p:spPr/>
        <p:txBody>
          <a:bodyPr/>
          <a:lstStyle/>
          <a:p>
            <a:pPr>
              <a:defRPr/>
            </a:pPr>
            <a:fld id="{9CFDE734-A677-43FA-B556-980ADA408821}" type="slidenum">
              <a:rPr lang="en-US" altLang="en-US" smtClean="0"/>
              <a:pPr>
                <a:defRPr/>
              </a:pPr>
              <a:t>48</a:t>
            </a:fld>
            <a:endParaRPr lang="en-US" altLang="en-US"/>
          </a:p>
        </p:txBody>
      </p:sp>
    </p:spTree>
  </p:cSld>
  <p:clrMapOvr>
    <a:masterClrMapping/>
  </p:clrMapOvr>
  <p:transition spd="slow">
    <p:pull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idx="1"/>
          </p:nvPr>
        </p:nvSpPr>
        <p:spPr>
          <a:xfrm>
            <a:off x="457200" y="1828800"/>
            <a:ext cx="8458200" cy="4495800"/>
          </a:xfrm>
        </p:spPr>
        <p:txBody>
          <a:bodyPr/>
          <a:lstStyle/>
          <a:p>
            <a:pPr marL="457200" indent="-457200" eaLnBrk="1" hangingPunct="1">
              <a:lnSpc>
                <a:spcPct val="90000"/>
              </a:lnSpc>
              <a:buFont typeface="Wingdings" panose="05000000000000000000" pitchFamily="2" charset="2"/>
              <a:buNone/>
            </a:pPr>
            <a:r>
              <a:rPr lang="en-US" altLang="en-US" sz="1800" b="1" dirty="0">
                <a:solidFill>
                  <a:srgbClr val="000000"/>
                </a:solidFill>
                <a:latin typeface="Trebuchet MS" panose="020B0603020202020204" pitchFamily="34" charset="0"/>
              </a:rPr>
              <a:t>6.3. </a:t>
            </a:r>
            <a:r>
              <a:rPr lang="en-US" altLang="en-US" sz="1800" b="1" dirty="0" err="1">
                <a:solidFill>
                  <a:srgbClr val="000000"/>
                </a:solidFill>
                <a:latin typeface="Trebuchet MS" panose="020B0603020202020204" pitchFamily="34" charset="0"/>
              </a:rPr>
              <a:t>Kalibrasi</a:t>
            </a:r>
            <a:r>
              <a:rPr lang="en-US" altLang="en-US" sz="1800" b="1" dirty="0">
                <a:solidFill>
                  <a:srgbClr val="000000"/>
                </a:solidFill>
                <a:latin typeface="Trebuchet MS" panose="020B0603020202020204" pitchFamily="34" charset="0"/>
              </a:rPr>
              <a:t> </a:t>
            </a:r>
            <a:r>
              <a:rPr lang="en-US" altLang="en-US" sz="1800" b="1" i="1" dirty="0">
                <a:solidFill>
                  <a:srgbClr val="000000"/>
                </a:solidFill>
                <a:latin typeface="Trebuchet MS" panose="020B0603020202020204" pitchFamily="34" charset="0"/>
              </a:rPr>
              <a:t>“Scale </a:t>
            </a:r>
            <a:r>
              <a:rPr lang="en-US" altLang="en-US" sz="1800" b="1" i="1" dirty="0" err="1">
                <a:solidFill>
                  <a:srgbClr val="000000"/>
                </a:solidFill>
                <a:latin typeface="Trebuchet MS" panose="020B0603020202020204" pitchFamily="34" charset="0"/>
              </a:rPr>
              <a:t>Value”,”Departure</a:t>
            </a:r>
            <a:r>
              <a:rPr lang="en-US" altLang="en-US" sz="1800" b="1" i="1" dirty="0">
                <a:solidFill>
                  <a:srgbClr val="000000"/>
                </a:solidFill>
                <a:latin typeface="Trebuchet MS" panose="020B0603020202020204" pitchFamily="34" charset="0"/>
              </a:rPr>
              <a:t> from nominal scale value”, “uniformity of scale”.</a:t>
            </a:r>
          </a:p>
          <a:p>
            <a:pPr marL="457200" indent="-457200" eaLnBrk="1" hangingPunct="1">
              <a:lnSpc>
                <a:spcPct val="90000"/>
              </a:lnSpc>
              <a:buFont typeface="Wingdings" panose="05000000000000000000" pitchFamily="2" charset="2"/>
              <a:buNone/>
            </a:pPr>
            <a:r>
              <a:rPr lang="en-US" altLang="en-US" sz="1800" dirty="0">
                <a:latin typeface="Trebuchet MS" panose="020B0603020202020204" pitchFamily="34" charset="0"/>
              </a:rPr>
              <a:t>	</a:t>
            </a:r>
          </a:p>
          <a:p>
            <a:pPr marL="457200" indent="-457200" eaLnBrk="1" hangingPunct="1">
              <a:lnSpc>
                <a:spcPct val="9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Nilai</a:t>
            </a:r>
            <a:r>
              <a:rPr lang="en-US" altLang="en-US" sz="1800" dirty="0">
                <a:latin typeface="Trebuchet MS" panose="020B0603020202020204" pitchFamily="34" charset="0"/>
              </a:rPr>
              <a:t> nominal </a:t>
            </a:r>
            <a:r>
              <a:rPr lang="en-US" altLang="en-US" sz="1800" dirty="0" err="1">
                <a:latin typeface="Trebuchet MS" panose="020B0603020202020204" pitchFamily="34" charset="0"/>
              </a:rPr>
              <a:t>skala</a:t>
            </a:r>
            <a:r>
              <a:rPr lang="en-US" altLang="en-US" sz="1800" dirty="0">
                <a:latin typeface="Trebuchet MS" panose="020B0603020202020204" pitchFamily="34" charset="0"/>
              </a:rPr>
              <a:t> </a:t>
            </a:r>
            <a:r>
              <a:rPr lang="en-US" altLang="en-US" sz="1800" dirty="0" err="1">
                <a:latin typeface="Trebuchet MS" panose="020B0603020202020204" pitchFamily="34" charset="0"/>
              </a:rPr>
              <a:t>dikalibrasi</a:t>
            </a:r>
            <a:r>
              <a:rPr lang="en-US" altLang="en-US" sz="1800" dirty="0">
                <a:latin typeface="Trebuchet MS" panose="020B0603020202020204" pitchFamily="34" charset="0"/>
              </a:rPr>
              <a:t> </a:t>
            </a:r>
            <a:r>
              <a:rPr lang="en-US" altLang="en-US" sz="1800" dirty="0" err="1">
                <a:latin typeface="Trebuchet MS" panose="020B0603020202020204" pitchFamily="34" charset="0"/>
              </a:rPr>
              <a:t>dengan</a:t>
            </a:r>
            <a:r>
              <a:rPr lang="en-US" altLang="en-US" sz="1800" dirty="0">
                <a:latin typeface="Trebuchet MS" panose="020B0603020202020204" pitchFamily="34" charset="0"/>
              </a:rPr>
              <a:t> </a:t>
            </a:r>
            <a:r>
              <a:rPr lang="en-US" altLang="en-US" sz="1800" dirty="0" err="1">
                <a:latin typeface="Trebuchet MS" panose="020B0603020202020204" pitchFamily="34" charset="0"/>
              </a:rPr>
              <a:t>anak</a:t>
            </a:r>
            <a:r>
              <a:rPr lang="en-US" altLang="en-US" sz="1800" dirty="0">
                <a:latin typeface="Trebuchet MS" panose="020B0603020202020204" pitchFamily="34" charset="0"/>
              </a:rPr>
              <a:t>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 </a:t>
            </a:r>
            <a:r>
              <a:rPr lang="en-US" altLang="en-US" sz="1800" dirty="0" err="1">
                <a:latin typeface="Trebuchet MS" panose="020B0603020202020204" pitchFamily="34" charset="0"/>
              </a:rPr>
              <a:t>standar</a:t>
            </a:r>
            <a:r>
              <a:rPr lang="en-US" altLang="en-US" sz="1800" dirty="0">
                <a:latin typeface="Trebuchet MS" panose="020B0603020202020204" pitchFamily="34" charset="0"/>
              </a:rPr>
              <a:t> </a:t>
            </a:r>
            <a:r>
              <a:rPr lang="en-US" altLang="en-US" sz="1800" dirty="0" err="1">
                <a:latin typeface="Trebuchet MS" panose="020B0603020202020204" pitchFamily="34" charset="0"/>
              </a:rPr>
              <a:t>yg</a:t>
            </a:r>
            <a:r>
              <a:rPr lang="en-US" altLang="en-US" sz="1800" dirty="0">
                <a:latin typeface="Trebuchet MS" panose="020B0603020202020204" pitchFamily="34" charset="0"/>
              </a:rPr>
              <a:t> </a:t>
            </a:r>
            <a:r>
              <a:rPr lang="en-US" altLang="en-US" sz="1800" dirty="0" err="1">
                <a:latin typeface="Trebuchet MS" panose="020B0603020202020204" pitchFamily="34" charset="0"/>
              </a:rPr>
              <a:t>nilai</a:t>
            </a:r>
            <a:r>
              <a:rPr lang="en-US" altLang="en-US" sz="1800" dirty="0">
                <a:latin typeface="Trebuchet MS" panose="020B0603020202020204" pitchFamily="34" charset="0"/>
              </a:rPr>
              <a:t> </a:t>
            </a:r>
            <a:r>
              <a:rPr lang="en-US" altLang="en-US" sz="1800" dirty="0" err="1">
                <a:latin typeface="Trebuchet MS" panose="020B0603020202020204" pitchFamily="34" charset="0"/>
              </a:rPr>
              <a:t>massanya</a:t>
            </a:r>
            <a:r>
              <a:rPr lang="en-US" altLang="en-US" sz="1800" dirty="0">
                <a:latin typeface="Trebuchet MS" panose="020B0603020202020204" pitchFamily="34" charset="0"/>
              </a:rPr>
              <a:t> </a:t>
            </a:r>
            <a:r>
              <a:rPr lang="en-US" altLang="en-US" sz="1800" dirty="0" err="1">
                <a:latin typeface="Trebuchet MS" panose="020B0603020202020204" pitchFamily="34" charset="0"/>
              </a:rPr>
              <a:t>sama</a:t>
            </a:r>
            <a:r>
              <a:rPr lang="en-US" altLang="en-US" sz="1800" dirty="0">
                <a:latin typeface="Trebuchet MS" panose="020B0603020202020204" pitchFamily="34" charset="0"/>
              </a:rPr>
              <a:t> </a:t>
            </a:r>
            <a:r>
              <a:rPr lang="en-US" altLang="en-US" sz="1800" dirty="0" err="1">
                <a:latin typeface="Trebuchet MS" panose="020B0603020202020204" pitchFamily="34" charset="0"/>
              </a:rPr>
              <a:t>dengan</a:t>
            </a:r>
            <a:r>
              <a:rPr lang="en-US" altLang="en-US" sz="1800" dirty="0">
                <a:latin typeface="Trebuchet MS" panose="020B0603020202020204" pitchFamily="34" charset="0"/>
              </a:rPr>
              <a:t> </a:t>
            </a:r>
            <a:r>
              <a:rPr lang="en-US" altLang="en-US" sz="1800" dirty="0" err="1">
                <a:latin typeface="Trebuchet MS" panose="020B0603020202020204" pitchFamily="34" charset="0"/>
              </a:rPr>
              <a:t>nilai</a:t>
            </a:r>
            <a:r>
              <a:rPr lang="en-US" altLang="en-US" sz="1800" dirty="0">
                <a:latin typeface="Trebuchet MS" panose="020B0603020202020204" pitchFamily="34" charset="0"/>
              </a:rPr>
              <a:t> nominal </a:t>
            </a:r>
            <a:r>
              <a:rPr lang="en-US" altLang="en-US" sz="1800" dirty="0" err="1">
                <a:latin typeface="Trebuchet MS" panose="020B0603020202020204" pitchFamily="34" charset="0"/>
              </a:rPr>
              <a:t>skala</a:t>
            </a:r>
            <a:r>
              <a:rPr lang="en-US" altLang="en-US" sz="1800" dirty="0">
                <a:latin typeface="Trebuchet MS" panose="020B0603020202020204" pitchFamily="34" charset="0"/>
              </a:rPr>
              <a:t>.</a:t>
            </a:r>
          </a:p>
          <a:p>
            <a:pPr marL="457200" indent="-457200" eaLnBrk="1" hangingPunct="1">
              <a:lnSpc>
                <a:spcPct val="90000"/>
              </a:lnSpc>
              <a:buFont typeface="Wingdings" panose="05000000000000000000" pitchFamily="2" charset="2"/>
              <a:buNone/>
            </a:pPr>
            <a:r>
              <a:rPr lang="en-US" altLang="en-US" sz="1800" dirty="0">
                <a:latin typeface="Trebuchet MS" panose="020B0603020202020204" pitchFamily="34" charset="0"/>
              </a:rPr>
              <a:t>      </a:t>
            </a:r>
          </a:p>
          <a:p>
            <a:pPr marL="457200" indent="-457200" eaLnBrk="1" hangingPunct="1">
              <a:lnSpc>
                <a:spcPct val="9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solidFill>
                  <a:srgbClr val="000000"/>
                </a:solidFill>
                <a:latin typeface="Trebuchet MS" panose="020B0603020202020204" pitchFamily="34" charset="0"/>
              </a:rPr>
              <a:t>Caranya</a:t>
            </a:r>
            <a:r>
              <a:rPr lang="en-US" altLang="en-US" sz="1800" dirty="0">
                <a:solidFill>
                  <a:srgbClr val="000000"/>
                </a:solidFill>
                <a:latin typeface="Trebuchet MS" panose="020B0603020202020204" pitchFamily="34" charset="0"/>
              </a:rPr>
              <a:t>:</a:t>
            </a:r>
          </a:p>
          <a:p>
            <a:pPr marL="457200" indent="-457200" eaLnBrk="1" hangingPunct="1">
              <a:lnSpc>
                <a:spcPct val="90000"/>
              </a:lnSpc>
              <a:buFont typeface="Wingdings" panose="05000000000000000000" pitchFamily="2" charset="2"/>
              <a:buNone/>
            </a:pPr>
            <a:r>
              <a:rPr lang="en-US" altLang="en-US" sz="1800" dirty="0">
                <a:latin typeface="Trebuchet MS" panose="020B0603020202020204" pitchFamily="34" charset="0"/>
              </a:rPr>
              <a:t>	a.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 di set </a:t>
            </a:r>
            <a:r>
              <a:rPr lang="en-US" altLang="en-US" sz="1800" dirty="0" err="1">
                <a:latin typeface="Trebuchet MS" panose="020B0603020202020204" pitchFamily="34" charset="0"/>
              </a:rPr>
              <a:t>pada</a:t>
            </a:r>
            <a:r>
              <a:rPr lang="en-US" altLang="en-US" sz="1800" dirty="0">
                <a:latin typeface="Trebuchet MS" panose="020B0603020202020204" pitchFamily="34" charset="0"/>
              </a:rPr>
              <a:t> </a:t>
            </a:r>
            <a:r>
              <a:rPr lang="en-US" altLang="en-US" sz="1800" dirty="0" err="1">
                <a:latin typeface="Trebuchet MS" panose="020B0603020202020204" pitchFamily="34" charset="0"/>
              </a:rPr>
              <a:t>titik</a:t>
            </a:r>
            <a:r>
              <a:rPr lang="en-US" altLang="en-US" sz="1800" dirty="0">
                <a:latin typeface="Trebuchet MS" panose="020B0603020202020204" pitchFamily="34" charset="0"/>
              </a:rPr>
              <a:t> </a:t>
            </a:r>
            <a:r>
              <a:rPr lang="en-US" altLang="en-US" sz="1800" dirty="0" err="1">
                <a:latin typeface="Trebuchet MS" panose="020B0603020202020204" pitchFamily="34" charset="0"/>
              </a:rPr>
              <a:t>nol</a:t>
            </a:r>
            <a:r>
              <a:rPr lang="en-US" altLang="en-US" sz="1800" dirty="0">
                <a:latin typeface="Trebuchet MS" panose="020B0603020202020204" pitchFamily="34" charset="0"/>
              </a:rPr>
              <a:t> </a:t>
            </a:r>
            <a:r>
              <a:rPr lang="en-US" altLang="en-US" sz="1800" dirty="0" err="1">
                <a:latin typeface="Trebuchet MS" panose="020B0603020202020204" pitchFamily="34" charset="0"/>
              </a:rPr>
              <a:t>dan</a:t>
            </a:r>
            <a:r>
              <a:rPr lang="en-US" altLang="en-US" sz="1800" dirty="0">
                <a:latin typeface="Trebuchet MS" panose="020B0603020202020204" pitchFamily="34" charset="0"/>
              </a:rPr>
              <a:t> </a:t>
            </a:r>
            <a:r>
              <a:rPr lang="en-US" altLang="en-US" sz="1800" dirty="0" err="1">
                <a:latin typeface="Trebuchet MS" panose="020B0603020202020204" pitchFamily="34" charset="0"/>
              </a:rPr>
              <a:t>catat</a:t>
            </a:r>
            <a:r>
              <a:rPr lang="en-US" altLang="en-US" sz="1800" dirty="0">
                <a:latin typeface="Trebuchet MS" panose="020B0603020202020204" pitchFamily="34" charset="0"/>
              </a:rPr>
              <a:t> </a:t>
            </a:r>
            <a:r>
              <a:rPr lang="en-US" altLang="en-US" sz="1800" dirty="0" err="1">
                <a:latin typeface="Trebuchet MS" panose="020B0603020202020204" pitchFamily="34" charset="0"/>
              </a:rPr>
              <a:t>penunjukan</a:t>
            </a:r>
            <a:endParaRPr lang="en-US" altLang="en-US" sz="1800" dirty="0">
              <a:latin typeface="Trebuchet MS" panose="020B0603020202020204" pitchFamily="34" charset="0"/>
            </a:endParaRPr>
          </a:p>
          <a:p>
            <a:pPr marL="457200" indent="-457200" eaLnBrk="1" hangingPunct="1">
              <a:lnSpc>
                <a:spcPct val="9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 (z</a:t>
            </a:r>
            <a:r>
              <a:rPr lang="en-US" altLang="en-US" sz="1800" baseline="-25000" dirty="0">
                <a:latin typeface="Trebuchet MS" panose="020B0603020202020204" pitchFamily="34" charset="0"/>
              </a:rPr>
              <a:t>1</a:t>
            </a:r>
            <a:r>
              <a:rPr lang="en-US" altLang="en-US" sz="1800" dirty="0">
                <a:latin typeface="Trebuchet MS" panose="020B0603020202020204" pitchFamily="34" charset="0"/>
              </a:rPr>
              <a:t>)</a:t>
            </a:r>
          </a:p>
          <a:p>
            <a:pPr marL="457200" indent="-457200" eaLnBrk="1" hangingPunct="1">
              <a:lnSpc>
                <a:spcPct val="90000"/>
              </a:lnSpc>
              <a:buFont typeface="Wingdings" panose="05000000000000000000" pitchFamily="2" charset="2"/>
              <a:buNone/>
            </a:pPr>
            <a:r>
              <a:rPr lang="en-US" altLang="en-US" sz="1800" dirty="0">
                <a:latin typeface="Trebuchet MS" panose="020B0603020202020204" pitchFamily="34" charset="0"/>
              </a:rPr>
              <a:t>	b. </a:t>
            </a:r>
            <a:r>
              <a:rPr lang="en-US" altLang="en-US" sz="1800" dirty="0" err="1">
                <a:latin typeface="Trebuchet MS" panose="020B0603020202020204" pitchFamily="34" charset="0"/>
              </a:rPr>
              <a:t>Anak</a:t>
            </a:r>
            <a:r>
              <a:rPr lang="en-US" altLang="en-US" sz="1800" dirty="0">
                <a:latin typeface="Trebuchet MS" panose="020B0603020202020204" pitchFamily="34" charset="0"/>
              </a:rPr>
              <a:t>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 </a:t>
            </a:r>
            <a:r>
              <a:rPr lang="en-US" altLang="en-US" sz="1800" dirty="0" err="1">
                <a:latin typeface="Trebuchet MS" panose="020B0603020202020204" pitchFamily="34" charset="0"/>
              </a:rPr>
              <a:t>standar</a:t>
            </a:r>
            <a:r>
              <a:rPr lang="en-US" altLang="en-US" sz="1800" dirty="0">
                <a:latin typeface="Trebuchet MS" panose="020B0603020202020204" pitchFamily="34" charset="0"/>
              </a:rPr>
              <a:t> </a:t>
            </a:r>
            <a:r>
              <a:rPr lang="en-US" altLang="en-US" sz="1800" dirty="0" err="1">
                <a:latin typeface="Trebuchet MS" panose="020B0603020202020204" pitchFamily="34" charset="0"/>
              </a:rPr>
              <a:t>diletakkan</a:t>
            </a:r>
            <a:r>
              <a:rPr lang="en-US" altLang="en-US" sz="1800" dirty="0">
                <a:latin typeface="Trebuchet MS" panose="020B0603020202020204" pitchFamily="34" charset="0"/>
              </a:rPr>
              <a:t> </a:t>
            </a:r>
            <a:r>
              <a:rPr lang="en-US" altLang="en-US" sz="1800" dirty="0" err="1">
                <a:latin typeface="Trebuchet MS" panose="020B0603020202020204" pitchFamily="34" charset="0"/>
              </a:rPr>
              <a:t>pada</a:t>
            </a:r>
            <a:r>
              <a:rPr lang="en-US" altLang="en-US" sz="1800" dirty="0">
                <a:latin typeface="Trebuchet MS" panose="020B0603020202020204" pitchFamily="34" charset="0"/>
              </a:rPr>
              <a:t> pan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 </a:t>
            </a:r>
            <a:r>
              <a:rPr lang="en-US" altLang="en-US" sz="1800" dirty="0" err="1">
                <a:latin typeface="Trebuchet MS" panose="020B0603020202020204" pitchFamily="34" charset="0"/>
              </a:rPr>
              <a:t>dan</a:t>
            </a:r>
            <a:endParaRPr lang="en-US" altLang="en-US" sz="1800" dirty="0">
              <a:latin typeface="Trebuchet MS" panose="020B0603020202020204" pitchFamily="34" charset="0"/>
            </a:endParaRPr>
          </a:p>
          <a:p>
            <a:pPr marL="457200" indent="-457200" eaLnBrk="1" hangingPunct="1">
              <a:lnSpc>
                <a:spcPct val="9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catat</a:t>
            </a:r>
            <a:r>
              <a:rPr lang="en-US" altLang="en-US" sz="1800" dirty="0">
                <a:latin typeface="Trebuchet MS" panose="020B0603020202020204" pitchFamily="34" charset="0"/>
              </a:rPr>
              <a:t> </a:t>
            </a:r>
            <a:r>
              <a:rPr lang="en-US" altLang="en-US" sz="1800" dirty="0" err="1">
                <a:latin typeface="Trebuchet MS" panose="020B0603020202020204" pitchFamily="34" charset="0"/>
              </a:rPr>
              <a:t>penunjukkan</a:t>
            </a:r>
            <a:r>
              <a:rPr lang="en-US" altLang="en-US" sz="1800" dirty="0">
                <a:latin typeface="Trebuchet MS" panose="020B0603020202020204" pitchFamily="34" charset="0"/>
              </a:rPr>
              <a:t>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 (m</a:t>
            </a:r>
            <a:r>
              <a:rPr lang="en-US" altLang="en-US" sz="1800" baseline="-25000" dirty="0">
                <a:latin typeface="Trebuchet MS" panose="020B0603020202020204" pitchFamily="34" charset="0"/>
              </a:rPr>
              <a:t>1</a:t>
            </a:r>
            <a:r>
              <a:rPr lang="en-US" altLang="en-US" sz="1800" dirty="0">
                <a:latin typeface="Trebuchet MS" panose="020B0603020202020204" pitchFamily="34" charset="0"/>
              </a:rPr>
              <a:t>)</a:t>
            </a:r>
          </a:p>
          <a:p>
            <a:pPr marL="457200" indent="-457200" eaLnBrk="1" hangingPunct="1">
              <a:lnSpc>
                <a:spcPct val="90000"/>
              </a:lnSpc>
              <a:buFont typeface="Wingdings" panose="05000000000000000000" pitchFamily="2" charset="2"/>
              <a:buNone/>
            </a:pPr>
            <a:r>
              <a:rPr lang="en-US" altLang="en-US" sz="1800" dirty="0">
                <a:latin typeface="Trebuchet MS" panose="020B0603020202020204" pitchFamily="34" charset="0"/>
              </a:rPr>
              <a:t>	c. </a:t>
            </a:r>
            <a:r>
              <a:rPr lang="en-US" altLang="en-US" sz="1800" dirty="0" err="1">
                <a:latin typeface="Trebuchet MS" panose="020B0603020202020204" pitchFamily="34" charset="0"/>
              </a:rPr>
              <a:t>Ulangi</a:t>
            </a:r>
            <a:r>
              <a:rPr lang="en-US" altLang="en-US" sz="1800" dirty="0">
                <a:latin typeface="Trebuchet MS" panose="020B0603020202020204" pitchFamily="34" charset="0"/>
              </a:rPr>
              <a:t> </a:t>
            </a:r>
            <a:r>
              <a:rPr lang="en-US" altLang="en-US" sz="1800" dirty="0" err="1">
                <a:latin typeface="Trebuchet MS" panose="020B0603020202020204" pitchFamily="34" charset="0"/>
              </a:rPr>
              <a:t>langkah</a:t>
            </a:r>
            <a:r>
              <a:rPr lang="en-US" altLang="en-US" sz="1800" dirty="0">
                <a:latin typeface="Trebuchet MS" panose="020B0603020202020204" pitchFamily="34" charset="0"/>
              </a:rPr>
              <a:t> b (m</a:t>
            </a:r>
            <a:r>
              <a:rPr lang="en-US" altLang="en-US" sz="1800" baseline="-25000" dirty="0">
                <a:latin typeface="Trebuchet MS" panose="020B0603020202020204" pitchFamily="34" charset="0"/>
              </a:rPr>
              <a:t>2</a:t>
            </a:r>
            <a:r>
              <a:rPr lang="en-US" altLang="en-US" sz="1800" dirty="0">
                <a:latin typeface="Trebuchet MS" panose="020B0603020202020204" pitchFamily="34" charset="0"/>
              </a:rPr>
              <a:t>)</a:t>
            </a:r>
          </a:p>
          <a:p>
            <a:pPr marL="457200" indent="-457200" eaLnBrk="1" hangingPunct="1">
              <a:lnSpc>
                <a:spcPct val="90000"/>
              </a:lnSpc>
              <a:buFont typeface="Wingdings" panose="05000000000000000000" pitchFamily="2" charset="2"/>
              <a:buNone/>
            </a:pPr>
            <a:r>
              <a:rPr lang="en-US" altLang="en-US" sz="1800" dirty="0">
                <a:latin typeface="Trebuchet MS" panose="020B0603020202020204" pitchFamily="34" charset="0"/>
              </a:rPr>
              <a:t>	d. </a:t>
            </a:r>
            <a:r>
              <a:rPr lang="en-US" altLang="en-US" sz="1800" dirty="0" err="1">
                <a:latin typeface="Trebuchet MS" panose="020B0603020202020204" pitchFamily="34" charset="0"/>
              </a:rPr>
              <a:t>Ambil</a:t>
            </a:r>
            <a:r>
              <a:rPr lang="en-US" altLang="en-US" sz="1800" dirty="0">
                <a:latin typeface="Trebuchet MS" panose="020B0603020202020204" pitchFamily="34" charset="0"/>
              </a:rPr>
              <a:t> </a:t>
            </a:r>
            <a:r>
              <a:rPr lang="en-US" altLang="en-US" sz="1800" dirty="0" err="1">
                <a:latin typeface="Trebuchet MS" panose="020B0603020202020204" pitchFamily="34" charset="0"/>
              </a:rPr>
              <a:t>anak</a:t>
            </a:r>
            <a:r>
              <a:rPr lang="en-US" altLang="en-US" sz="1800" dirty="0">
                <a:latin typeface="Trebuchet MS" panose="020B0603020202020204" pitchFamily="34" charset="0"/>
              </a:rPr>
              <a:t>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 </a:t>
            </a:r>
            <a:r>
              <a:rPr lang="en-US" altLang="en-US" sz="1800" dirty="0" err="1">
                <a:latin typeface="Trebuchet MS" panose="020B0603020202020204" pitchFamily="34" charset="0"/>
              </a:rPr>
              <a:t>standar</a:t>
            </a:r>
            <a:r>
              <a:rPr lang="en-US" altLang="en-US" sz="1800" dirty="0">
                <a:latin typeface="Trebuchet MS" panose="020B0603020202020204" pitchFamily="34" charset="0"/>
              </a:rPr>
              <a:t> </a:t>
            </a:r>
            <a:r>
              <a:rPr lang="en-US" altLang="en-US" sz="1800" dirty="0" err="1">
                <a:latin typeface="Trebuchet MS" panose="020B0603020202020204" pitchFamily="34" charset="0"/>
              </a:rPr>
              <a:t>dari</a:t>
            </a:r>
            <a:r>
              <a:rPr lang="en-US" altLang="en-US" sz="1800" dirty="0">
                <a:latin typeface="Trebuchet MS" panose="020B0603020202020204" pitchFamily="34" charset="0"/>
              </a:rPr>
              <a:t> pan </a:t>
            </a:r>
            <a:r>
              <a:rPr lang="en-US" altLang="en-US" sz="1800" dirty="0" err="1">
                <a:latin typeface="Trebuchet MS" panose="020B0603020202020204" pitchFamily="34" charset="0"/>
              </a:rPr>
              <a:t>dan</a:t>
            </a:r>
            <a:r>
              <a:rPr lang="en-US" altLang="en-US" sz="1800" dirty="0">
                <a:latin typeface="Trebuchet MS" panose="020B0603020202020204" pitchFamily="34" charset="0"/>
              </a:rPr>
              <a:t> </a:t>
            </a:r>
            <a:r>
              <a:rPr lang="en-US" altLang="en-US" sz="1800" dirty="0" err="1">
                <a:latin typeface="Trebuchet MS" panose="020B0603020202020204" pitchFamily="34" charset="0"/>
              </a:rPr>
              <a:t>catat</a:t>
            </a:r>
            <a:r>
              <a:rPr lang="en-US" altLang="en-US" sz="1800" dirty="0">
                <a:latin typeface="Trebuchet MS" panose="020B0603020202020204" pitchFamily="34" charset="0"/>
              </a:rPr>
              <a:t> </a:t>
            </a:r>
            <a:r>
              <a:rPr lang="en-US" altLang="en-US" sz="1800" dirty="0" err="1">
                <a:latin typeface="Trebuchet MS" panose="020B0603020202020204" pitchFamily="34" charset="0"/>
              </a:rPr>
              <a:t>penunjukkan</a:t>
            </a:r>
            <a:endParaRPr lang="en-US" altLang="en-US" sz="1800" dirty="0">
              <a:latin typeface="Trebuchet MS" panose="020B0603020202020204" pitchFamily="34" charset="0"/>
            </a:endParaRPr>
          </a:p>
          <a:p>
            <a:pPr marL="457200" indent="-457200" eaLnBrk="1" hangingPunct="1">
              <a:lnSpc>
                <a:spcPct val="90000"/>
              </a:lnSpc>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 (z</a:t>
            </a:r>
            <a:r>
              <a:rPr lang="en-US" altLang="en-US" sz="1800" baseline="-25000" dirty="0">
                <a:latin typeface="Trebuchet MS" panose="020B0603020202020204" pitchFamily="34" charset="0"/>
              </a:rPr>
              <a:t>2</a:t>
            </a:r>
            <a:r>
              <a:rPr lang="en-US" altLang="en-US" sz="1800" dirty="0">
                <a:latin typeface="Trebuchet MS" panose="020B0603020202020204" pitchFamily="34" charset="0"/>
              </a:rPr>
              <a:t>)</a:t>
            </a:r>
          </a:p>
          <a:p>
            <a:pPr marL="457200" indent="-457200" eaLnBrk="1" hangingPunct="1">
              <a:lnSpc>
                <a:spcPct val="90000"/>
              </a:lnSpc>
              <a:buFont typeface="Wingdings" panose="05000000000000000000" pitchFamily="2" charset="2"/>
              <a:buNone/>
            </a:pPr>
            <a:endParaRPr lang="en-US" altLang="en-US" sz="1800" dirty="0">
              <a:latin typeface="Trebuchet MS" panose="020B0603020202020204" pitchFamily="34" charset="0"/>
            </a:endParaRPr>
          </a:p>
        </p:txBody>
      </p:sp>
      <p:sp>
        <p:nvSpPr>
          <p:cNvPr id="6144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144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144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144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144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144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144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145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145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145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61453" name="Picture 1" descr="D:\hie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0"/>
            <a:ext cx="5867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4" name="Picture 1" descr="l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152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4800600" y="1295400"/>
            <a:ext cx="43434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ectangle 18"/>
          <p:cNvSpPr/>
          <p:nvPr/>
        </p:nvSpPr>
        <p:spPr>
          <a:xfrm>
            <a:off x="228600" y="1371600"/>
            <a:ext cx="7010400" cy="4603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DD2D6308-0476-4083-9C77-7BC3E96068DB}"/>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6E5C0F33-F04C-4411-B471-C69F00A0ED0E}"/>
              </a:ext>
            </a:extLst>
          </p:cNvPr>
          <p:cNvSpPr>
            <a:spLocks noGrp="1"/>
          </p:cNvSpPr>
          <p:nvPr>
            <p:ph type="sldNum" sz="quarter" idx="12"/>
          </p:nvPr>
        </p:nvSpPr>
        <p:spPr/>
        <p:txBody>
          <a:bodyPr/>
          <a:lstStyle/>
          <a:p>
            <a:pPr>
              <a:defRPr/>
            </a:pPr>
            <a:fld id="{9CFDE734-A677-43FA-B556-980ADA408821}" type="slidenum">
              <a:rPr lang="en-US" altLang="en-US" smtClean="0"/>
              <a:pPr>
                <a:defRPr/>
              </a:pPr>
              <a:t>49</a:t>
            </a:fld>
            <a:endParaRPr lang="en-US" altLang="en-US"/>
          </a:p>
        </p:txBody>
      </p:sp>
    </p:spTree>
  </p:cSld>
  <p:clrMapOvr>
    <a:masterClrMapping/>
  </p:clrMapOvr>
  <p:transition spd="slow">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sil gambar untuk TIMBANGAN digital&quot;"/>
          <p:cNvPicPr>
            <a:picLocks noChangeAspect="1" noChangeArrowheads="1"/>
          </p:cNvPicPr>
          <p:nvPr/>
        </p:nvPicPr>
        <p:blipFill rotWithShape="1">
          <a:blip r:embed="rId3">
            <a:extLst>
              <a:ext uri="{28A0092B-C50C-407E-A947-70E740481C1C}">
                <a14:useLocalDpi xmlns:a14="http://schemas.microsoft.com/office/drawing/2010/main" val="0"/>
              </a:ext>
            </a:extLst>
          </a:blip>
          <a:srcRect t="16911" b="11312"/>
          <a:stretch/>
        </p:blipFill>
        <p:spPr bwMode="auto">
          <a:xfrm>
            <a:off x="1076325" y="1600200"/>
            <a:ext cx="6991350" cy="5018219"/>
          </a:xfrm>
          <a:prstGeom prst="rect">
            <a:avLst/>
          </a:prstGeom>
          <a:noFill/>
          <a:extLst>
            <a:ext uri="{909E8E84-426E-40DD-AFC4-6F175D3DCCD1}">
              <a14:hiddenFill xmlns:a14="http://schemas.microsoft.com/office/drawing/2010/main">
                <a:solidFill>
                  <a:srgbClr val="FFFFFF"/>
                </a:solidFill>
              </a14:hiddenFill>
            </a:ext>
          </a:extLst>
        </p:spPr>
      </p:pic>
      <p:sp>
        <p:nvSpPr>
          <p:cNvPr id="24584" name="Rectangle 1032"/>
          <p:cNvSpPr>
            <a:spLocks noGrp="1" noChangeArrowheads="1"/>
          </p:cNvSpPr>
          <p:nvPr>
            <p:ph type="ctrTitle" idx="4294967295"/>
          </p:nvPr>
        </p:nvSpPr>
        <p:spPr>
          <a:xfrm>
            <a:off x="0" y="228600"/>
            <a:ext cx="9144000" cy="882650"/>
          </a:xfrm>
          <a:noFill/>
          <a:ln/>
        </p:spPr>
        <p:txBody>
          <a:bodyPr>
            <a:normAutofit/>
          </a:bodyPr>
          <a:lstStyle/>
          <a:p>
            <a:pPr algn="ctr"/>
            <a:r>
              <a:rPr kumimoji="1" lang="en-US" sz="4000" noProof="1">
                <a:latin typeface="Arial Rounded MT Bold" pitchFamily="34" charset="0"/>
              </a:rPr>
              <a:t>Pilih Tera atau Kalibrasi?</a:t>
            </a:r>
            <a:endParaRPr kumimoji="1" lang="en-US" sz="4000" b="1" noProof="1">
              <a:solidFill>
                <a:schemeClr val="tx1"/>
              </a:solidFill>
              <a:effectLst/>
              <a:latin typeface="Arial Rounded MT Bold" pitchFamily="34" charset="0"/>
            </a:endParaRPr>
          </a:p>
        </p:txBody>
      </p:sp>
      <p:sp>
        <p:nvSpPr>
          <p:cNvPr id="16395" name="Rectangle 11"/>
          <p:cNvSpPr>
            <a:spLocks noChangeArrowheads="1"/>
          </p:cNvSpPr>
          <p:nvPr/>
        </p:nvSpPr>
        <p:spPr bwMode="auto">
          <a:xfrm>
            <a:off x="304800" y="1524000"/>
            <a:ext cx="8534400" cy="5245100"/>
          </a:xfrm>
          <a:prstGeom prst="rect">
            <a:avLst/>
          </a:prstGeom>
          <a:solidFill>
            <a:schemeClr val="bg1">
              <a:alpha val="84000"/>
            </a:schemeClr>
          </a:solidFill>
          <a:ln w="9525">
            <a:noFill/>
            <a:miter lim="800000"/>
            <a:headEnd/>
            <a:tailEnd/>
          </a:ln>
          <a:effectLst/>
        </p:spPr>
        <p:txBody>
          <a:bodyPr/>
          <a:lstStyle/>
          <a:p>
            <a:pPr algn="r">
              <a:lnSpc>
                <a:spcPct val="160000"/>
              </a:lnSpc>
              <a:spcBef>
                <a:spcPct val="20000"/>
              </a:spcBef>
              <a:buClr>
                <a:schemeClr val="folHlink"/>
              </a:buClr>
              <a:buSzPct val="75000"/>
            </a:pPr>
            <a:r>
              <a:rPr lang="en-US" sz="2000" b="1" dirty="0" err="1"/>
              <a:t>Menera</a:t>
            </a:r>
            <a:r>
              <a:rPr lang="en-US" sz="2000" b="1" dirty="0"/>
              <a:t> </a:t>
            </a:r>
            <a:r>
              <a:rPr lang="en-US" sz="2000" b="1" dirty="0" err="1"/>
              <a:t>ialah</a:t>
            </a:r>
            <a:r>
              <a:rPr lang="en-US" sz="2000" b="1" dirty="0"/>
              <a:t> </a:t>
            </a:r>
            <a:r>
              <a:rPr lang="en-US" sz="2000" b="1" dirty="0" err="1"/>
              <a:t>hal</a:t>
            </a:r>
            <a:r>
              <a:rPr lang="en-US" sz="2000" b="1" dirty="0"/>
              <a:t> </a:t>
            </a:r>
            <a:r>
              <a:rPr lang="en-US" sz="2000" b="1" dirty="0" err="1"/>
              <a:t>menandai</a:t>
            </a:r>
            <a:r>
              <a:rPr lang="en-US" sz="2000" b="1" dirty="0"/>
              <a:t> </a:t>
            </a:r>
            <a:r>
              <a:rPr lang="en-US" sz="2000" b="1" dirty="0" err="1"/>
              <a:t>dengan</a:t>
            </a:r>
            <a:r>
              <a:rPr lang="en-US" sz="2000" b="1" dirty="0"/>
              <a:t> </a:t>
            </a:r>
            <a:r>
              <a:rPr lang="en-US" sz="2000" b="1" dirty="0" err="1"/>
              <a:t>tandatera</a:t>
            </a:r>
            <a:r>
              <a:rPr lang="en-US" sz="2000" b="1" dirty="0"/>
              <a:t> </a:t>
            </a:r>
            <a:r>
              <a:rPr lang="en-US" sz="2000" b="1" dirty="0" err="1"/>
              <a:t>sah</a:t>
            </a:r>
            <a:r>
              <a:rPr lang="en-US" sz="2000" b="1" dirty="0"/>
              <a:t> </a:t>
            </a:r>
            <a:r>
              <a:rPr lang="en-US" sz="2000" b="1" dirty="0" err="1"/>
              <a:t>atau</a:t>
            </a:r>
            <a:r>
              <a:rPr lang="en-US" sz="2000" b="1" dirty="0"/>
              <a:t> </a:t>
            </a:r>
            <a:r>
              <a:rPr lang="en-US" sz="2000" b="1" dirty="0" err="1"/>
              <a:t>tanda</a:t>
            </a:r>
            <a:r>
              <a:rPr lang="en-US" sz="2000" b="1" dirty="0"/>
              <a:t> </a:t>
            </a:r>
            <a:r>
              <a:rPr lang="en-US" sz="2000" b="1" dirty="0" err="1"/>
              <a:t>tera</a:t>
            </a:r>
            <a:r>
              <a:rPr lang="en-US" sz="2000" b="1" dirty="0"/>
              <a:t> </a:t>
            </a:r>
            <a:r>
              <a:rPr lang="en-US" sz="2000" b="1" dirty="0" err="1"/>
              <a:t>batal</a:t>
            </a:r>
            <a:r>
              <a:rPr lang="en-US" sz="2000" b="1" dirty="0"/>
              <a:t> yang </a:t>
            </a:r>
            <a:r>
              <a:rPr lang="en-US" sz="2000" b="1" dirty="0" err="1"/>
              <a:t>berlaku</a:t>
            </a:r>
            <a:r>
              <a:rPr lang="en-US" sz="2000" b="1" dirty="0"/>
              <a:t>, </a:t>
            </a:r>
            <a:r>
              <a:rPr lang="en-US" sz="2000" b="1" dirty="0" err="1"/>
              <a:t>atau</a:t>
            </a:r>
            <a:r>
              <a:rPr lang="en-US" sz="2000" b="1" dirty="0"/>
              <a:t> </a:t>
            </a:r>
            <a:r>
              <a:rPr lang="en-US" sz="2000" b="1" dirty="0" err="1"/>
              <a:t>memberikan</a:t>
            </a:r>
            <a:r>
              <a:rPr lang="en-US" sz="2000" b="1" dirty="0"/>
              <a:t> </a:t>
            </a:r>
            <a:r>
              <a:rPr lang="en-US" sz="2000" b="1" dirty="0" err="1"/>
              <a:t>keterangan-keterangan</a:t>
            </a:r>
            <a:r>
              <a:rPr lang="en-US" sz="2000" b="1" dirty="0"/>
              <a:t> </a:t>
            </a:r>
            <a:r>
              <a:rPr lang="en-US" sz="2000" b="1" dirty="0" err="1"/>
              <a:t>tertulis</a:t>
            </a:r>
            <a:r>
              <a:rPr lang="en-US" sz="2000" b="1" dirty="0"/>
              <a:t> yang </a:t>
            </a:r>
            <a:r>
              <a:rPr lang="en-US" sz="2000" b="1" dirty="0" err="1"/>
              <a:t>bertanda</a:t>
            </a:r>
            <a:r>
              <a:rPr lang="en-US" sz="2000" b="1" dirty="0"/>
              <a:t> </a:t>
            </a:r>
            <a:r>
              <a:rPr lang="en-US" sz="2000" b="1" dirty="0" err="1"/>
              <a:t>tera</a:t>
            </a:r>
            <a:r>
              <a:rPr lang="en-US" sz="2000" b="1" dirty="0"/>
              <a:t> </a:t>
            </a:r>
            <a:r>
              <a:rPr lang="en-US" sz="2000" b="1" dirty="0" err="1"/>
              <a:t>sah</a:t>
            </a:r>
            <a:r>
              <a:rPr lang="en-US" sz="2000" b="1" dirty="0"/>
              <a:t> </a:t>
            </a:r>
            <a:r>
              <a:rPr lang="en-US" sz="2000" b="1" dirty="0" err="1"/>
              <a:t>atau</a:t>
            </a:r>
            <a:r>
              <a:rPr lang="en-US" sz="2000" b="1" dirty="0"/>
              <a:t> </a:t>
            </a:r>
            <a:r>
              <a:rPr lang="en-US" sz="2000" b="1" dirty="0" err="1"/>
              <a:t>tanda</a:t>
            </a:r>
            <a:r>
              <a:rPr lang="en-US" sz="2000" b="1" dirty="0"/>
              <a:t> </a:t>
            </a:r>
            <a:r>
              <a:rPr lang="en-US" sz="2000" b="1" dirty="0" err="1"/>
              <a:t>tera</a:t>
            </a:r>
            <a:r>
              <a:rPr lang="en-US" sz="2000" b="1" dirty="0"/>
              <a:t> </a:t>
            </a:r>
            <a:r>
              <a:rPr lang="en-US" sz="2000" b="1" dirty="0" err="1"/>
              <a:t>batal</a:t>
            </a:r>
            <a:r>
              <a:rPr lang="en-US" sz="2000" b="1" dirty="0"/>
              <a:t>* yang </a:t>
            </a:r>
            <a:r>
              <a:rPr lang="en-US" sz="2000" b="1" dirty="0" err="1"/>
              <a:t>berlaku</a:t>
            </a:r>
            <a:r>
              <a:rPr lang="en-US" sz="2000" b="1" dirty="0"/>
              <a:t>, </a:t>
            </a:r>
            <a:r>
              <a:rPr lang="en-US" sz="2000" b="1" dirty="0" err="1"/>
              <a:t>dilakukan</a:t>
            </a:r>
            <a:r>
              <a:rPr lang="en-US" sz="2000" b="1" dirty="0"/>
              <a:t> </a:t>
            </a:r>
            <a:r>
              <a:rPr lang="en-US" sz="2000" b="1" dirty="0" err="1"/>
              <a:t>oleh</a:t>
            </a:r>
            <a:r>
              <a:rPr lang="en-US" sz="2000" b="1" dirty="0"/>
              <a:t> </a:t>
            </a:r>
            <a:r>
              <a:rPr lang="en-US" sz="2000" b="1" dirty="0" err="1"/>
              <a:t>pegawai-pegawai</a:t>
            </a:r>
            <a:r>
              <a:rPr lang="en-US" sz="2000" b="1" dirty="0"/>
              <a:t> yang </a:t>
            </a:r>
            <a:r>
              <a:rPr lang="en-US" sz="2000" b="1" dirty="0" err="1"/>
              <a:t>berhak</a:t>
            </a:r>
            <a:endParaRPr lang="en-US" sz="2000" b="1" dirty="0"/>
          </a:p>
          <a:p>
            <a:pPr algn="r">
              <a:lnSpc>
                <a:spcPct val="160000"/>
              </a:lnSpc>
              <a:spcBef>
                <a:spcPct val="20000"/>
              </a:spcBef>
              <a:buClr>
                <a:schemeClr val="folHlink"/>
              </a:buClr>
              <a:buSzPct val="75000"/>
            </a:pPr>
            <a:r>
              <a:rPr lang="en-US" sz="1600" b="1" dirty="0"/>
              <a:t>(UNDANG-UNDANG REPUBLIK INDONESIA NOMOR 2 TAHUN 1981 </a:t>
            </a:r>
            <a:r>
              <a:rPr lang="en-US" sz="1600" b="1" dirty="0" err="1"/>
              <a:t>Pasal</a:t>
            </a:r>
            <a:r>
              <a:rPr lang="en-US" sz="1600" b="1" dirty="0"/>
              <a:t> 1)</a:t>
            </a:r>
          </a:p>
          <a:p>
            <a:pPr algn="l"/>
            <a:endParaRPr lang="sv-SE" sz="1800" dirty="0"/>
          </a:p>
          <a:p>
            <a:pPr algn="l"/>
            <a:endParaRPr lang="sv-SE" sz="1800" dirty="0"/>
          </a:p>
          <a:p>
            <a:pPr algn="l"/>
            <a:endParaRPr lang="sv-SE" sz="1800" b="1" dirty="0"/>
          </a:p>
          <a:p>
            <a:pPr algn="l"/>
            <a:endParaRPr lang="sv-SE" b="1" dirty="0"/>
          </a:p>
          <a:p>
            <a:pPr algn="l"/>
            <a:endParaRPr lang="sv-SE" sz="1800" b="1" dirty="0"/>
          </a:p>
          <a:p>
            <a:pPr algn="l"/>
            <a:r>
              <a:rPr lang="sv-SE" b="1" dirty="0"/>
              <a:t>* </a:t>
            </a:r>
            <a:r>
              <a:rPr lang="sv-SE" sz="1800" b="1" dirty="0"/>
              <a:t>Maksud pemberian tanda batal itu ialah untuk menunjukkan bahwa alat-alat ukur, takar, </a:t>
            </a:r>
            <a:r>
              <a:rPr lang="en-US" sz="1800" b="1" dirty="0" err="1"/>
              <a:t>timbang</a:t>
            </a:r>
            <a:r>
              <a:rPr lang="en-US" sz="1800" b="1" dirty="0"/>
              <a:t> </a:t>
            </a:r>
            <a:r>
              <a:rPr lang="en-US" sz="1800" b="1" dirty="0" err="1"/>
              <a:t>atau</a:t>
            </a:r>
            <a:r>
              <a:rPr lang="en-US" sz="1800" b="1" dirty="0"/>
              <a:t> </a:t>
            </a:r>
            <a:r>
              <a:rPr lang="en-US" sz="1800" b="1" dirty="0" err="1"/>
              <a:t>perlengkapannya</a:t>
            </a:r>
            <a:r>
              <a:rPr lang="en-US" sz="1800" b="1" dirty="0"/>
              <a:t> </a:t>
            </a:r>
            <a:r>
              <a:rPr lang="en-US" sz="1800" b="1" dirty="0" err="1"/>
              <a:t>tidak</a:t>
            </a:r>
            <a:r>
              <a:rPr lang="en-US" sz="1800" b="1" dirty="0"/>
              <a:t> </a:t>
            </a:r>
            <a:r>
              <a:rPr lang="en-US" sz="1800" b="1" dirty="0" err="1"/>
              <a:t>memenuhi</a:t>
            </a:r>
            <a:r>
              <a:rPr lang="en-US" sz="1800" b="1" dirty="0"/>
              <a:t> </a:t>
            </a:r>
            <a:r>
              <a:rPr lang="en-US" sz="1800" b="1" dirty="0" err="1"/>
              <a:t>persyaratan</a:t>
            </a:r>
            <a:r>
              <a:rPr lang="en-US" sz="1800" b="1" dirty="0"/>
              <a:t> yang </a:t>
            </a:r>
            <a:r>
              <a:rPr lang="en-US" sz="1800" b="1" dirty="0" err="1"/>
              <a:t>diatur</a:t>
            </a:r>
            <a:r>
              <a:rPr lang="en-US" sz="1800" b="1" dirty="0"/>
              <a:t> </a:t>
            </a:r>
            <a:r>
              <a:rPr lang="en-US" sz="1800" b="1" dirty="0" err="1"/>
              <a:t>berdasarkan</a:t>
            </a:r>
            <a:r>
              <a:rPr lang="en-US" sz="1800" b="1" dirty="0"/>
              <a:t> </a:t>
            </a:r>
            <a:r>
              <a:rPr lang="en-US" sz="1800" b="1" dirty="0" err="1"/>
              <a:t>Pasal</a:t>
            </a:r>
            <a:r>
              <a:rPr lang="en-US" sz="1800" b="1" dirty="0"/>
              <a:t> 12 </a:t>
            </a:r>
            <a:r>
              <a:rPr lang="en-US" sz="1800" b="1" dirty="0" err="1"/>
              <a:t>Undang-undang</a:t>
            </a:r>
            <a:r>
              <a:rPr lang="en-US" sz="1800" b="1" dirty="0"/>
              <a:t> </a:t>
            </a:r>
            <a:r>
              <a:rPr lang="en-US" sz="1800" b="1" dirty="0" err="1"/>
              <a:t>ini</a:t>
            </a:r>
            <a:r>
              <a:rPr lang="en-US" sz="1800" b="1" dirty="0"/>
              <a:t>.</a:t>
            </a:r>
            <a:endParaRPr kumimoji="1" lang="en-US" sz="1800" b="1" noProof="1">
              <a:latin typeface="Book Antiqua" pitchFamily="18" charset="0"/>
            </a:endParaRPr>
          </a:p>
        </p:txBody>
      </p:sp>
      <p:sp>
        <p:nvSpPr>
          <p:cNvPr id="2" name="Footer Placeholder 1">
            <a:extLst>
              <a:ext uri="{FF2B5EF4-FFF2-40B4-BE49-F238E27FC236}">
                <a16:creationId xmlns:a16="http://schemas.microsoft.com/office/drawing/2014/main" id="{A962342A-2796-403A-A98C-4FCAF19CEBAA}"/>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3F11E60B-F7A2-452B-9234-136DA614FDE1}"/>
              </a:ext>
            </a:extLst>
          </p:cNvPr>
          <p:cNvSpPr>
            <a:spLocks noGrp="1"/>
          </p:cNvSpPr>
          <p:nvPr>
            <p:ph type="sldNum" sz="quarter" idx="12"/>
          </p:nvPr>
        </p:nvSpPr>
        <p:spPr/>
        <p:txBody>
          <a:bodyPr/>
          <a:lstStyle/>
          <a:p>
            <a:pPr>
              <a:defRPr/>
            </a:pPr>
            <a:fld id="{538C6DC4-1A64-43A9-B7CB-BB4564DEDEE9}" type="slidenum">
              <a:rPr lang="en-US" altLang="en-US" smtClean="0"/>
              <a:pPr>
                <a:defRPr/>
              </a:pPr>
              <a:t>5</a:t>
            </a:fld>
            <a:endParaRPr lang="en-US" altLang="en-US"/>
          </a:p>
        </p:txBody>
      </p:sp>
    </p:spTree>
    <p:extLst>
      <p:ext uri="{BB962C8B-B14F-4D97-AF65-F5344CB8AC3E}">
        <p14:creationId xmlns:p14="http://schemas.microsoft.com/office/powerpoint/2010/main" val="20213849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95">
                                            <p:txEl>
                                              <p:pRg st="0" end="0"/>
                                            </p:txEl>
                                          </p:spTgt>
                                        </p:tgtEl>
                                        <p:attrNameLst>
                                          <p:attrName>style.visibility</p:attrName>
                                        </p:attrNameLst>
                                      </p:cBhvr>
                                      <p:to>
                                        <p:strVal val="visible"/>
                                      </p:to>
                                    </p:set>
                                    <p:animEffect transition="in" filter="fade">
                                      <p:cBhvr>
                                        <p:cTn id="7" dur="1000"/>
                                        <p:tgtEl>
                                          <p:spTgt spid="163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95">
                                            <p:txEl>
                                              <p:pRg st="1" end="1"/>
                                            </p:txEl>
                                          </p:spTgt>
                                        </p:tgtEl>
                                        <p:attrNameLst>
                                          <p:attrName>style.visibility</p:attrName>
                                        </p:attrNameLst>
                                      </p:cBhvr>
                                      <p:to>
                                        <p:strVal val="visible"/>
                                      </p:to>
                                    </p:set>
                                    <p:animEffect transition="in" filter="fade">
                                      <p:cBhvr>
                                        <p:cTn id="12" dur="1000"/>
                                        <p:tgtEl>
                                          <p:spTgt spid="163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95">
                                            <p:txEl>
                                              <p:pRg st="7" end="7"/>
                                            </p:txEl>
                                          </p:spTgt>
                                        </p:tgtEl>
                                        <p:attrNameLst>
                                          <p:attrName>style.visibility</p:attrName>
                                        </p:attrNameLst>
                                      </p:cBhvr>
                                      <p:to>
                                        <p:strVal val="visible"/>
                                      </p:to>
                                    </p:set>
                                    <p:animEffect transition="in" filter="fade">
                                      <p:cBhvr>
                                        <p:cTn id="17" dur="1000"/>
                                        <p:tgtEl>
                                          <p:spTgt spid="163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idx="1"/>
          </p:nvPr>
        </p:nvSpPr>
        <p:spPr>
          <a:xfrm>
            <a:off x="457200" y="1676400"/>
            <a:ext cx="6400800" cy="4724400"/>
          </a:xfrm>
        </p:spPr>
        <p:txBody>
          <a:bodyPr rtlCol="0">
            <a:normAutofit/>
          </a:bodyPr>
          <a:lstStyle/>
          <a:p>
            <a:pPr marL="0" indent="0" eaLnBrk="1" fontAlgn="auto" hangingPunct="1">
              <a:spcAft>
                <a:spcPts val="0"/>
              </a:spcAft>
              <a:buFont typeface="Wingdings" pitchFamily="2" charset="2"/>
              <a:buNone/>
              <a:defRPr/>
            </a:pPr>
            <a:r>
              <a:rPr lang="en-US" sz="1600" dirty="0" err="1">
                <a:latin typeface="Trebuchet MS" pitchFamily="34" charset="0"/>
              </a:rPr>
              <a:t>Untuk</a:t>
            </a:r>
            <a:r>
              <a:rPr lang="en-US" sz="1600" dirty="0">
                <a:latin typeface="Trebuchet MS" pitchFamily="34" charset="0"/>
              </a:rPr>
              <a:t> </a:t>
            </a:r>
            <a:r>
              <a:rPr lang="en-US" sz="1600" dirty="0" err="1">
                <a:latin typeface="Trebuchet MS" pitchFamily="34" charset="0"/>
              </a:rPr>
              <a:t>timbangan</a:t>
            </a:r>
            <a:r>
              <a:rPr lang="en-US" sz="1600" dirty="0">
                <a:latin typeface="Trebuchet MS" pitchFamily="34" charset="0"/>
              </a:rPr>
              <a:t> </a:t>
            </a:r>
            <a:r>
              <a:rPr lang="en-US" sz="1600" dirty="0" err="1">
                <a:latin typeface="Trebuchet MS" pitchFamily="34" charset="0"/>
              </a:rPr>
              <a:t>elektronik</a:t>
            </a:r>
            <a:r>
              <a:rPr lang="en-US" sz="1600" dirty="0">
                <a:latin typeface="Trebuchet MS" pitchFamily="34" charset="0"/>
              </a:rPr>
              <a:t> </a:t>
            </a:r>
            <a:r>
              <a:rPr lang="en-US" sz="1600" dirty="0" err="1">
                <a:latin typeface="Trebuchet MS" pitchFamily="34" charset="0"/>
              </a:rPr>
              <a:t>dilakukan</a:t>
            </a:r>
            <a:r>
              <a:rPr lang="en-US" sz="1600" dirty="0">
                <a:latin typeface="Trebuchet MS" pitchFamily="34" charset="0"/>
              </a:rPr>
              <a:t> </a:t>
            </a:r>
            <a:r>
              <a:rPr lang="en-US" sz="1600" dirty="0" err="1">
                <a:latin typeface="Trebuchet MS" pitchFamily="34" charset="0"/>
              </a:rPr>
              <a:t>kalibrasi</a:t>
            </a:r>
            <a:r>
              <a:rPr lang="en-US" sz="1600" dirty="0">
                <a:latin typeface="Trebuchet MS" pitchFamily="34" charset="0"/>
              </a:rPr>
              <a:t> </a:t>
            </a:r>
            <a:r>
              <a:rPr lang="en-US" sz="1600" dirty="0" err="1">
                <a:latin typeface="Trebuchet MS" pitchFamily="34" charset="0"/>
              </a:rPr>
              <a:t>keseragaman</a:t>
            </a:r>
            <a:r>
              <a:rPr lang="en-US" sz="1600" dirty="0">
                <a:latin typeface="Trebuchet MS" pitchFamily="34" charset="0"/>
              </a:rPr>
              <a:t> </a:t>
            </a:r>
            <a:r>
              <a:rPr lang="en-US" sz="1600" dirty="0" err="1">
                <a:latin typeface="Trebuchet MS" pitchFamily="34" charset="0"/>
              </a:rPr>
              <a:t>skala</a:t>
            </a:r>
            <a:r>
              <a:rPr lang="en-US" sz="1600" dirty="0">
                <a:latin typeface="Trebuchet MS" pitchFamily="34" charset="0"/>
              </a:rPr>
              <a:t> (</a:t>
            </a:r>
            <a:r>
              <a:rPr lang="en-US" sz="1600" i="1" dirty="0">
                <a:latin typeface="Trebuchet MS" pitchFamily="34" charset="0"/>
              </a:rPr>
              <a:t>uniformity of scale</a:t>
            </a:r>
            <a:r>
              <a:rPr lang="en-US" sz="1600" dirty="0">
                <a:latin typeface="Trebuchet MS" pitchFamily="34" charset="0"/>
              </a:rPr>
              <a:t>), </a:t>
            </a:r>
            <a:r>
              <a:rPr lang="en-US" sz="1600" dirty="0" err="1">
                <a:latin typeface="Trebuchet MS" pitchFamily="34" charset="0"/>
              </a:rPr>
              <a:t>yaitu</a:t>
            </a:r>
            <a:r>
              <a:rPr lang="en-US" sz="1600" dirty="0">
                <a:latin typeface="Trebuchet MS" pitchFamily="34" charset="0"/>
              </a:rPr>
              <a:t> </a:t>
            </a:r>
            <a:r>
              <a:rPr lang="en-US" sz="1600" dirty="0" err="1">
                <a:latin typeface="Trebuchet MS" pitchFamily="34" charset="0"/>
              </a:rPr>
              <a:t>semua</a:t>
            </a:r>
            <a:r>
              <a:rPr lang="en-US" sz="1600" dirty="0">
                <a:latin typeface="Trebuchet MS" pitchFamily="34" charset="0"/>
              </a:rPr>
              <a:t> </a:t>
            </a:r>
            <a:r>
              <a:rPr lang="en-US" sz="1600" dirty="0" err="1">
                <a:latin typeface="Trebuchet MS" pitchFamily="34" charset="0"/>
              </a:rPr>
              <a:t>rentang</a:t>
            </a:r>
            <a:r>
              <a:rPr lang="en-US" sz="1600" dirty="0">
                <a:latin typeface="Trebuchet MS" pitchFamily="34" charset="0"/>
              </a:rPr>
              <a:t> </a:t>
            </a:r>
            <a:r>
              <a:rPr lang="en-US" sz="1600" dirty="0" err="1">
                <a:latin typeface="Trebuchet MS" pitchFamily="34" charset="0"/>
              </a:rPr>
              <a:t>skala</a:t>
            </a:r>
            <a:r>
              <a:rPr lang="en-US" sz="1600" dirty="0">
                <a:latin typeface="Trebuchet MS" pitchFamily="34" charset="0"/>
              </a:rPr>
              <a:t> </a:t>
            </a:r>
            <a:r>
              <a:rPr lang="en-US" sz="1600" dirty="0" err="1">
                <a:latin typeface="Trebuchet MS" pitchFamily="34" charset="0"/>
              </a:rPr>
              <a:t>dikalibrasi</a:t>
            </a:r>
            <a:r>
              <a:rPr lang="en-US" sz="1600" dirty="0">
                <a:latin typeface="Trebuchet MS" pitchFamily="34" charset="0"/>
              </a:rPr>
              <a:t> </a:t>
            </a:r>
            <a:r>
              <a:rPr lang="en-US" sz="1600" dirty="0" err="1">
                <a:latin typeface="Trebuchet MS" pitchFamily="34" charset="0"/>
              </a:rPr>
              <a:t>dengan</a:t>
            </a:r>
            <a:r>
              <a:rPr lang="en-US" sz="1600" dirty="0">
                <a:latin typeface="Trebuchet MS" pitchFamily="34" charset="0"/>
              </a:rPr>
              <a:t> </a:t>
            </a:r>
            <a:r>
              <a:rPr lang="en-US" sz="1600" dirty="0" err="1">
                <a:latin typeface="Trebuchet MS" pitchFamily="34" charset="0"/>
              </a:rPr>
              <a:t>massa</a:t>
            </a:r>
            <a:r>
              <a:rPr lang="en-US" sz="1600" dirty="0">
                <a:latin typeface="Trebuchet MS" pitchFamily="34" charset="0"/>
              </a:rPr>
              <a:t> </a:t>
            </a:r>
            <a:r>
              <a:rPr lang="en-US" sz="1600" dirty="0" err="1">
                <a:latin typeface="Trebuchet MS" pitchFamily="34" charset="0"/>
              </a:rPr>
              <a:t>standar</a:t>
            </a:r>
            <a:r>
              <a:rPr lang="en-US" sz="1600" dirty="0">
                <a:latin typeface="Trebuchet MS" pitchFamily="34" charset="0"/>
              </a:rPr>
              <a:t>. Minimal </a:t>
            </a:r>
            <a:r>
              <a:rPr lang="en-US" sz="1600" dirty="0" err="1">
                <a:latin typeface="Trebuchet MS" pitchFamily="34" charset="0"/>
              </a:rPr>
              <a:t>dilakukan</a:t>
            </a:r>
            <a:r>
              <a:rPr lang="en-US" sz="1600" dirty="0">
                <a:latin typeface="Trebuchet MS" pitchFamily="34" charset="0"/>
              </a:rPr>
              <a:t> 10 </a:t>
            </a:r>
            <a:r>
              <a:rPr lang="en-US" sz="1600" dirty="0" err="1">
                <a:latin typeface="Trebuchet MS" pitchFamily="34" charset="0"/>
              </a:rPr>
              <a:t>titik</a:t>
            </a:r>
            <a:r>
              <a:rPr lang="en-US" sz="1600" dirty="0">
                <a:latin typeface="Trebuchet MS" pitchFamily="34" charset="0"/>
              </a:rPr>
              <a:t> </a:t>
            </a:r>
            <a:r>
              <a:rPr lang="en-US" sz="1600" dirty="0" err="1">
                <a:latin typeface="Trebuchet MS" pitchFamily="34" charset="0"/>
              </a:rPr>
              <a:t>ukur</a:t>
            </a:r>
            <a:r>
              <a:rPr lang="en-US" sz="1600" dirty="0">
                <a:latin typeface="Trebuchet MS" pitchFamily="34" charset="0"/>
              </a:rPr>
              <a:t> </a:t>
            </a:r>
            <a:r>
              <a:rPr lang="en-US" sz="1600" dirty="0" err="1">
                <a:latin typeface="Trebuchet MS" pitchFamily="34" charset="0"/>
              </a:rPr>
              <a:t>dengan</a:t>
            </a:r>
            <a:r>
              <a:rPr lang="en-US" sz="1600" dirty="0">
                <a:latin typeface="Trebuchet MS" pitchFamily="34" charset="0"/>
              </a:rPr>
              <a:t> </a:t>
            </a:r>
            <a:r>
              <a:rPr lang="en-US" sz="1600" i="1" dirty="0">
                <a:latin typeface="Trebuchet MS" pitchFamily="34" charset="0"/>
              </a:rPr>
              <a:t>increment</a:t>
            </a:r>
            <a:r>
              <a:rPr lang="en-US" sz="1600" dirty="0">
                <a:latin typeface="Trebuchet MS" pitchFamily="34" charset="0"/>
              </a:rPr>
              <a:t> yang </a:t>
            </a:r>
            <a:r>
              <a:rPr lang="en-US" sz="1600" dirty="0" err="1">
                <a:latin typeface="Trebuchet MS" pitchFamily="34" charset="0"/>
              </a:rPr>
              <a:t>sama</a:t>
            </a:r>
            <a:r>
              <a:rPr lang="en-US" sz="1600" dirty="0">
                <a:latin typeface="Trebuchet MS" pitchFamily="34" charset="0"/>
              </a:rPr>
              <a:t>.</a:t>
            </a:r>
          </a:p>
          <a:p>
            <a:pPr marL="457200" indent="-457200" eaLnBrk="1" fontAlgn="auto" hangingPunct="1">
              <a:spcAft>
                <a:spcPts val="0"/>
              </a:spcAft>
              <a:buFont typeface="Wingdings" pitchFamily="2" charset="2"/>
              <a:buNone/>
              <a:defRPr/>
            </a:pPr>
            <a:r>
              <a:rPr lang="en-US" sz="1600" dirty="0">
                <a:latin typeface="Trebuchet MS" pitchFamily="34" charset="0"/>
              </a:rPr>
              <a:t>      </a:t>
            </a:r>
          </a:p>
          <a:p>
            <a:pPr marL="457200" indent="-457200" eaLnBrk="1" fontAlgn="auto" hangingPunct="1">
              <a:spcAft>
                <a:spcPts val="0"/>
              </a:spcAft>
              <a:buFont typeface="Wingdings" pitchFamily="2" charset="2"/>
              <a:buNone/>
              <a:defRPr/>
            </a:pPr>
            <a:r>
              <a:rPr lang="en-US" sz="1600" dirty="0" err="1">
                <a:solidFill>
                  <a:srgbClr val="000000"/>
                </a:solidFill>
                <a:latin typeface="Trebuchet MS" pitchFamily="34" charset="0"/>
              </a:rPr>
              <a:t>Caranya</a:t>
            </a:r>
            <a:r>
              <a:rPr lang="en-US" sz="1600" dirty="0">
                <a:solidFill>
                  <a:srgbClr val="000000"/>
                </a:solidFill>
                <a:latin typeface="Trebuchet MS" pitchFamily="34" charset="0"/>
              </a:rPr>
              <a:t>:</a:t>
            </a:r>
          </a:p>
          <a:p>
            <a:pPr eaLnBrk="1" fontAlgn="auto" hangingPunct="1">
              <a:spcAft>
                <a:spcPts val="0"/>
              </a:spcAft>
              <a:buFont typeface="+mj-lt"/>
              <a:buAutoNum type="alphaLcPeriod"/>
              <a:defRPr/>
            </a:pPr>
            <a:r>
              <a:rPr lang="en-US" sz="1600" dirty="0" err="1">
                <a:latin typeface="Trebuchet MS" pitchFamily="34" charset="0"/>
              </a:rPr>
              <a:t>Nol-kan</a:t>
            </a:r>
            <a:r>
              <a:rPr lang="en-US" sz="1600" dirty="0">
                <a:latin typeface="Trebuchet MS" pitchFamily="34" charset="0"/>
              </a:rPr>
              <a:t> </a:t>
            </a:r>
            <a:r>
              <a:rPr lang="en-US" sz="1600" dirty="0" err="1">
                <a:latin typeface="Trebuchet MS" pitchFamily="34" charset="0"/>
              </a:rPr>
              <a:t>timbangan</a:t>
            </a:r>
            <a:r>
              <a:rPr lang="en-US" sz="1600" dirty="0">
                <a:latin typeface="Trebuchet MS" pitchFamily="34" charset="0"/>
              </a:rPr>
              <a:t>, </a:t>
            </a:r>
            <a:r>
              <a:rPr lang="en-US" sz="1600" dirty="0" err="1">
                <a:latin typeface="Trebuchet MS" pitchFamily="34" charset="0"/>
              </a:rPr>
              <a:t>catat</a:t>
            </a:r>
            <a:r>
              <a:rPr lang="en-US" sz="1600" dirty="0">
                <a:latin typeface="Trebuchet MS" pitchFamily="34" charset="0"/>
              </a:rPr>
              <a:t> </a:t>
            </a:r>
            <a:r>
              <a:rPr lang="en-US" sz="1600" dirty="0" err="1">
                <a:latin typeface="Trebuchet MS" pitchFamily="34" charset="0"/>
              </a:rPr>
              <a:t>penunjukkan</a:t>
            </a:r>
            <a:r>
              <a:rPr lang="en-US" sz="1600" dirty="0">
                <a:latin typeface="Trebuchet MS" pitchFamily="34" charset="0"/>
              </a:rPr>
              <a:t>.</a:t>
            </a:r>
          </a:p>
          <a:p>
            <a:pPr eaLnBrk="1" fontAlgn="auto" hangingPunct="1">
              <a:spcAft>
                <a:spcPts val="0"/>
              </a:spcAft>
              <a:buFont typeface="+mj-lt"/>
              <a:buAutoNum type="alphaLcPeriod"/>
              <a:defRPr/>
            </a:pPr>
            <a:r>
              <a:rPr lang="en-US" sz="1600" dirty="0" err="1">
                <a:latin typeface="Trebuchet MS" pitchFamily="34" charset="0"/>
              </a:rPr>
              <a:t>Letakkan</a:t>
            </a:r>
            <a:r>
              <a:rPr lang="en-US" sz="1600" dirty="0">
                <a:latin typeface="Trebuchet MS" pitchFamily="34" charset="0"/>
              </a:rPr>
              <a:t> </a:t>
            </a:r>
            <a:r>
              <a:rPr lang="en-US" sz="1600" dirty="0" err="1">
                <a:latin typeface="Trebuchet MS" pitchFamily="34" charset="0"/>
              </a:rPr>
              <a:t>massa</a:t>
            </a:r>
            <a:r>
              <a:rPr lang="en-US" sz="1600" dirty="0">
                <a:latin typeface="Trebuchet MS" pitchFamily="34" charset="0"/>
              </a:rPr>
              <a:t> </a:t>
            </a:r>
            <a:r>
              <a:rPr lang="en-US" sz="1600" dirty="0" err="1">
                <a:latin typeface="Trebuchet MS" pitchFamily="34" charset="0"/>
              </a:rPr>
              <a:t>standar</a:t>
            </a:r>
            <a:r>
              <a:rPr lang="en-US" sz="1600" dirty="0">
                <a:latin typeface="Trebuchet MS" pitchFamily="34" charset="0"/>
              </a:rPr>
              <a:t> </a:t>
            </a:r>
            <a:r>
              <a:rPr lang="en-US" sz="1600" dirty="0">
                <a:solidFill>
                  <a:srgbClr val="000000"/>
                </a:solidFill>
                <a:latin typeface="Trebuchet MS" pitchFamily="34" charset="0"/>
              </a:rPr>
              <a:t>(M)</a:t>
            </a:r>
            <a:r>
              <a:rPr lang="en-US" sz="1600" dirty="0">
                <a:latin typeface="Trebuchet MS" pitchFamily="34" charset="0"/>
              </a:rPr>
              <a:t> yang </a:t>
            </a:r>
            <a:r>
              <a:rPr lang="en-US" sz="1600" dirty="0" err="1">
                <a:latin typeface="Trebuchet MS" pitchFamily="34" charset="0"/>
              </a:rPr>
              <a:t>massanya</a:t>
            </a:r>
            <a:r>
              <a:rPr lang="en-US" sz="1600" dirty="0">
                <a:latin typeface="Trebuchet MS" pitchFamily="34" charset="0"/>
              </a:rPr>
              <a:t> </a:t>
            </a:r>
            <a:r>
              <a:rPr lang="en-US" sz="1600" dirty="0" err="1">
                <a:latin typeface="Trebuchet MS" pitchFamily="34" charset="0"/>
              </a:rPr>
              <a:t>sekitar</a:t>
            </a:r>
            <a:r>
              <a:rPr lang="en-US" sz="1600" dirty="0">
                <a:latin typeface="Trebuchet MS" pitchFamily="34" charset="0"/>
              </a:rPr>
              <a:t> 10% </a:t>
            </a:r>
            <a:r>
              <a:rPr lang="en-US" sz="1600" dirty="0" err="1">
                <a:latin typeface="Trebuchet MS" pitchFamily="34" charset="0"/>
              </a:rPr>
              <a:t>kapasitas</a:t>
            </a:r>
            <a:r>
              <a:rPr lang="en-US" sz="1600" dirty="0">
                <a:latin typeface="Trebuchet MS" pitchFamily="34" charset="0"/>
              </a:rPr>
              <a:t> </a:t>
            </a:r>
            <a:r>
              <a:rPr lang="en-US" sz="1600" dirty="0" err="1">
                <a:latin typeface="Trebuchet MS" pitchFamily="34" charset="0"/>
              </a:rPr>
              <a:t>maksimum</a:t>
            </a:r>
            <a:r>
              <a:rPr lang="en-US" sz="1600" dirty="0">
                <a:latin typeface="Trebuchet MS" pitchFamily="34" charset="0"/>
              </a:rPr>
              <a:t> </a:t>
            </a:r>
            <a:r>
              <a:rPr lang="en-US" sz="1600" dirty="0" err="1">
                <a:latin typeface="Trebuchet MS" pitchFamily="34" charset="0"/>
              </a:rPr>
              <a:t>timbangan</a:t>
            </a:r>
            <a:r>
              <a:rPr lang="en-US" sz="1600" dirty="0">
                <a:latin typeface="Trebuchet MS" pitchFamily="34" charset="0"/>
              </a:rPr>
              <a:t> </a:t>
            </a:r>
            <a:r>
              <a:rPr lang="en-US" sz="1600" dirty="0" err="1">
                <a:latin typeface="Trebuchet MS" pitchFamily="34" charset="0"/>
              </a:rPr>
              <a:t>pada</a:t>
            </a:r>
            <a:r>
              <a:rPr lang="en-US" sz="1600" dirty="0">
                <a:latin typeface="Trebuchet MS" pitchFamily="34" charset="0"/>
              </a:rPr>
              <a:t> pan, </a:t>
            </a:r>
            <a:r>
              <a:rPr lang="en-US" sz="1600" dirty="0" err="1">
                <a:latin typeface="Trebuchet MS" pitchFamily="34" charset="0"/>
              </a:rPr>
              <a:t>catat</a:t>
            </a:r>
            <a:r>
              <a:rPr lang="en-US" sz="1600" dirty="0">
                <a:latin typeface="Trebuchet MS" pitchFamily="34" charset="0"/>
              </a:rPr>
              <a:t> </a:t>
            </a:r>
            <a:r>
              <a:rPr lang="en-US" sz="1600" dirty="0" err="1">
                <a:latin typeface="Trebuchet MS" pitchFamily="34" charset="0"/>
              </a:rPr>
              <a:t>penunjukkan</a:t>
            </a:r>
            <a:r>
              <a:rPr lang="en-US" sz="1600" dirty="0">
                <a:latin typeface="Trebuchet MS" pitchFamily="34" charset="0"/>
              </a:rPr>
              <a:t>.</a:t>
            </a:r>
          </a:p>
          <a:p>
            <a:pPr eaLnBrk="1" fontAlgn="auto" hangingPunct="1">
              <a:spcAft>
                <a:spcPts val="0"/>
              </a:spcAft>
              <a:buFont typeface="+mj-lt"/>
              <a:buAutoNum type="alphaLcPeriod"/>
              <a:defRPr/>
            </a:pPr>
            <a:r>
              <a:rPr lang="en-US" sz="1600" dirty="0" err="1">
                <a:latin typeface="Trebuchet MS" pitchFamily="34" charset="0"/>
              </a:rPr>
              <a:t>Berikan</a:t>
            </a:r>
            <a:r>
              <a:rPr lang="en-US" sz="1600" dirty="0">
                <a:latin typeface="Trebuchet MS" pitchFamily="34" charset="0"/>
              </a:rPr>
              <a:t> </a:t>
            </a:r>
            <a:r>
              <a:rPr lang="en-US" sz="1600" dirty="0" err="1">
                <a:latin typeface="Trebuchet MS" pitchFamily="34" charset="0"/>
              </a:rPr>
              <a:t>sentuhan</a:t>
            </a:r>
            <a:r>
              <a:rPr lang="en-US" sz="1600" dirty="0">
                <a:latin typeface="Trebuchet MS" pitchFamily="34" charset="0"/>
              </a:rPr>
              <a:t> </a:t>
            </a:r>
            <a:r>
              <a:rPr lang="en-US" sz="1600" dirty="0" err="1">
                <a:latin typeface="Trebuchet MS" pitchFamily="34" charset="0"/>
              </a:rPr>
              <a:t>ringan</a:t>
            </a:r>
            <a:r>
              <a:rPr lang="en-US" sz="1600" dirty="0">
                <a:latin typeface="Trebuchet MS" pitchFamily="34" charset="0"/>
              </a:rPr>
              <a:t> </a:t>
            </a:r>
            <a:r>
              <a:rPr lang="en-US" sz="1600" dirty="0" err="1">
                <a:latin typeface="Trebuchet MS" pitchFamily="34" charset="0"/>
              </a:rPr>
              <a:t>pada</a:t>
            </a:r>
            <a:r>
              <a:rPr lang="en-US" sz="1600" dirty="0">
                <a:latin typeface="Trebuchet MS" pitchFamily="34" charset="0"/>
              </a:rPr>
              <a:t> pan, </a:t>
            </a:r>
            <a:r>
              <a:rPr lang="en-US" sz="1600" dirty="0" err="1">
                <a:latin typeface="Trebuchet MS" pitchFamily="34" charset="0"/>
              </a:rPr>
              <a:t>maka</a:t>
            </a:r>
            <a:r>
              <a:rPr lang="en-US" sz="1600" dirty="0">
                <a:latin typeface="Trebuchet MS" pitchFamily="34" charset="0"/>
              </a:rPr>
              <a:t> display </a:t>
            </a:r>
            <a:r>
              <a:rPr lang="en-US" sz="1600" dirty="0" err="1">
                <a:latin typeface="Trebuchet MS" pitchFamily="34" charset="0"/>
              </a:rPr>
              <a:t>berubah</a:t>
            </a:r>
            <a:r>
              <a:rPr lang="en-US" sz="1600" dirty="0">
                <a:latin typeface="Trebuchet MS" pitchFamily="34" charset="0"/>
              </a:rPr>
              <a:t>. </a:t>
            </a:r>
            <a:r>
              <a:rPr lang="en-US" sz="1600" dirty="0" err="1">
                <a:latin typeface="Trebuchet MS" pitchFamily="34" charset="0"/>
              </a:rPr>
              <a:t>Diamkan</a:t>
            </a:r>
            <a:r>
              <a:rPr lang="en-US" sz="1600" dirty="0">
                <a:latin typeface="Trebuchet MS" pitchFamily="34" charset="0"/>
              </a:rPr>
              <a:t> </a:t>
            </a:r>
            <a:r>
              <a:rPr lang="en-US" sz="1600" dirty="0" err="1">
                <a:latin typeface="Trebuchet MS" pitchFamily="34" charset="0"/>
              </a:rPr>
              <a:t>hingga</a:t>
            </a:r>
            <a:r>
              <a:rPr lang="en-US" sz="1600" dirty="0">
                <a:latin typeface="Trebuchet MS" pitchFamily="34" charset="0"/>
              </a:rPr>
              <a:t> </a:t>
            </a:r>
            <a:r>
              <a:rPr lang="en-US" sz="1600" dirty="0" err="1">
                <a:latin typeface="Trebuchet MS" pitchFamily="34" charset="0"/>
              </a:rPr>
              <a:t>pembacaan</a:t>
            </a:r>
            <a:r>
              <a:rPr lang="en-US" sz="1600" dirty="0">
                <a:latin typeface="Trebuchet MS" pitchFamily="34" charset="0"/>
              </a:rPr>
              <a:t> </a:t>
            </a:r>
            <a:r>
              <a:rPr lang="en-US" sz="1600" dirty="0" err="1">
                <a:latin typeface="Trebuchet MS" pitchFamily="34" charset="0"/>
              </a:rPr>
              <a:t>stabil</a:t>
            </a:r>
            <a:r>
              <a:rPr lang="en-US" sz="1600" dirty="0">
                <a:latin typeface="Trebuchet MS" pitchFamily="34" charset="0"/>
              </a:rPr>
              <a:t> (</a:t>
            </a:r>
            <a:r>
              <a:rPr lang="en-US" sz="1600" dirty="0" err="1">
                <a:latin typeface="Trebuchet MS" pitchFamily="34" charset="0"/>
              </a:rPr>
              <a:t>lihat</a:t>
            </a:r>
            <a:r>
              <a:rPr lang="en-US" sz="1600" dirty="0">
                <a:latin typeface="Trebuchet MS" pitchFamily="34" charset="0"/>
              </a:rPr>
              <a:t> </a:t>
            </a:r>
            <a:r>
              <a:rPr lang="en-US" sz="1600" dirty="0" err="1">
                <a:latin typeface="Trebuchet MS" pitchFamily="34" charset="0"/>
              </a:rPr>
              <a:t>buku</a:t>
            </a:r>
            <a:r>
              <a:rPr lang="en-US" sz="1600" dirty="0">
                <a:latin typeface="Trebuchet MS" pitchFamily="34" charset="0"/>
              </a:rPr>
              <a:t> </a:t>
            </a:r>
            <a:r>
              <a:rPr lang="en-US" sz="1600" dirty="0" err="1">
                <a:latin typeface="Trebuchet MS" pitchFamily="34" charset="0"/>
              </a:rPr>
              <a:t>petunjuk</a:t>
            </a:r>
            <a:r>
              <a:rPr lang="en-US" sz="1600" dirty="0">
                <a:latin typeface="Trebuchet MS" pitchFamily="34" charset="0"/>
              </a:rPr>
              <a:t> </a:t>
            </a:r>
            <a:r>
              <a:rPr lang="en-US" sz="1600" dirty="0" err="1">
                <a:latin typeface="Trebuchet MS" pitchFamily="34" charset="0"/>
              </a:rPr>
              <a:t>untuk</a:t>
            </a:r>
            <a:r>
              <a:rPr lang="en-US" sz="1600" dirty="0">
                <a:latin typeface="Trebuchet MS" pitchFamily="34" charset="0"/>
              </a:rPr>
              <a:t> </a:t>
            </a:r>
            <a:r>
              <a:rPr lang="en-US" sz="1600" dirty="0" err="1">
                <a:latin typeface="Trebuchet MS" pitchFamily="34" charset="0"/>
              </a:rPr>
              <a:t>informasi</a:t>
            </a:r>
            <a:r>
              <a:rPr lang="en-US" sz="1600" dirty="0">
                <a:latin typeface="Trebuchet MS" pitchFamily="34" charset="0"/>
              </a:rPr>
              <a:t> </a:t>
            </a:r>
            <a:r>
              <a:rPr lang="en-US" sz="1600" dirty="0" err="1">
                <a:latin typeface="Trebuchet MS" pitchFamily="34" charset="0"/>
              </a:rPr>
              <a:t>lebih</a:t>
            </a:r>
            <a:r>
              <a:rPr lang="en-US" sz="1600" dirty="0">
                <a:latin typeface="Trebuchet MS" pitchFamily="34" charset="0"/>
              </a:rPr>
              <a:t> </a:t>
            </a:r>
            <a:r>
              <a:rPr lang="en-US" sz="1600" dirty="0" err="1">
                <a:latin typeface="Trebuchet MS" pitchFamily="34" charset="0"/>
              </a:rPr>
              <a:t>lanjut</a:t>
            </a:r>
            <a:r>
              <a:rPr lang="en-US" sz="1600" dirty="0">
                <a:latin typeface="Trebuchet MS" pitchFamily="34" charset="0"/>
              </a:rPr>
              <a:t>), </a:t>
            </a:r>
            <a:r>
              <a:rPr lang="en-US" sz="1600" dirty="0" err="1">
                <a:latin typeface="Trebuchet MS" pitchFamily="34" charset="0"/>
              </a:rPr>
              <a:t>kemudian</a:t>
            </a:r>
            <a:r>
              <a:rPr lang="en-US" sz="1600" dirty="0">
                <a:latin typeface="Trebuchet MS" pitchFamily="34" charset="0"/>
              </a:rPr>
              <a:t> </a:t>
            </a:r>
            <a:r>
              <a:rPr lang="en-US" sz="1600" dirty="0" err="1">
                <a:latin typeface="Trebuchet MS" pitchFamily="34" charset="0"/>
              </a:rPr>
              <a:t>catat</a:t>
            </a:r>
            <a:r>
              <a:rPr lang="en-US" sz="1600" dirty="0">
                <a:latin typeface="Trebuchet MS" pitchFamily="34" charset="0"/>
              </a:rPr>
              <a:t> </a:t>
            </a:r>
            <a:r>
              <a:rPr lang="en-US" sz="1600" dirty="0" err="1">
                <a:latin typeface="Trebuchet MS" pitchFamily="34" charset="0"/>
              </a:rPr>
              <a:t>penunjukkan</a:t>
            </a:r>
            <a:r>
              <a:rPr lang="en-US" sz="1600" dirty="0">
                <a:latin typeface="Trebuchet MS" pitchFamily="34" charset="0"/>
              </a:rPr>
              <a:t>.</a:t>
            </a:r>
          </a:p>
          <a:p>
            <a:pPr eaLnBrk="1" fontAlgn="auto" hangingPunct="1">
              <a:spcAft>
                <a:spcPts val="0"/>
              </a:spcAft>
              <a:buFont typeface="+mj-lt"/>
              <a:buAutoNum type="alphaLcPeriod"/>
              <a:defRPr/>
            </a:pPr>
            <a:r>
              <a:rPr lang="en-US" sz="1600" dirty="0" err="1">
                <a:latin typeface="Trebuchet MS" pitchFamily="34" charset="0"/>
              </a:rPr>
              <a:t>Angkat</a:t>
            </a:r>
            <a:r>
              <a:rPr lang="en-US" sz="1600" dirty="0">
                <a:latin typeface="Trebuchet MS" pitchFamily="34" charset="0"/>
              </a:rPr>
              <a:t> </a:t>
            </a:r>
            <a:r>
              <a:rPr lang="en-US" sz="1600" dirty="0" err="1">
                <a:latin typeface="Trebuchet MS" pitchFamily="34" charset="0"/>
              </a:rPr>
              <a:t>massa</a:t>
            </a:r>
            <a:r>
              <a:rPr lang="en-US" sz="1600" dirty="0">
                <a:latin typeface="Trebuchet MS" pitchFamily="34" charset="0"/>
              </a:rPr>
              <a:t> </a:t>
            </a:r>
            <a:r>
              <a:rPr lang="en-US" sz="1600" dirty="0" err="1">
                <a:latin typeface="Trebuchet MS" pitchFamily="34" charset="0"/>
              </a:rPr>
              <a:t>standar</a:t>
            </a:r>
            <a:r>
              <a:rPr lang="en-US" sz="1600" dirty="0">
                <a:latin typeface="Trebuchet MS" pitchFamily="34" charset="0"/>
              </a:rPr>
              <a:t> </a:t>
            </a:r>
            <a:r>
              <a:rPr lang="en-US" sz="1600" dirty="0" err="1">
                <a:latin typeface="Trebuchet MS" pitchFamily="34" charset="0"/>
              </a:rPr>
              <a:t>dari</a:t>
            </a:r>
            <a:r>
              <a:rPr lang="en-US" sz="1600" dirty="0">
                <a:latin typeface="Trebuchet MS" pitchFamily="34" charset="0"/>
              </a:rPr>
              <a:t> pan, </a:t>
            </a:r>
            <a:r>
              <a:rPr lang="en-US" sz="1600" dirty="0" err="1">
                <a:latin typeface="Trebuchet MS" pitchFamily="34" charset="0"/>
              </a:rPr>
              <a:t>catat</a:t>
            </a:r>
            <a:r>
              <a:rPr lang="en-US" sz="1600" dirty="0">
                <a:latin typeface="Trebuchet MS" pitchFamily="34" charset="0"/>
              </a:rPr>
              <a:t> </a:t>
            </a:r>
            <a:r>
              <a:rPr lang="en-US" sz="1600" dirty="0" err="1">
                <a:latin typeface="Trebuchet MS" pitchFamily="34" charset="0"/>
              </a:rPr>
              <a:t>penunjukkannya</a:t>
            </a:r>
            <a:r>
              <a:rPr lang="en-US" sz="1600" dirty="0">
                <a:latin typeface="Trebuchet MS" pitchFamily="34" charset="0"/>
              </a:rPr>
              <a:t> </a:t>
            </a:r>
            <a:r>
              <a:rPr lang="en-US" sz="1600" dirty="0" err="1">
                <a:latin typeface="Trebuchet MS" pitchFamily="34" charset="0"/>
              </a:rPr>
              <a:t>tanpa</a:t>
            </a:r>
            <a:r>
              <a:rPr lang="en-US" sz="1600" dirty="0">
                <a:latin typeface="Trebuchet MS" pitchFamily="34" charset="0"/>
              </a:rPr>
              <a:t> me-</a:t>
            </a:r>
            <a:r>
              <a:rPr lang="en-US" sz="1600" dirty="0" err="1">
                <a:latin typeface="Trebuchet MS" pitchFamily="34" charset="0"/>
              </a:rPr>
              <a:t>nolkan</a:t>
            </a:r>
            <a:r>
              <a:rPr lang="en-US" sz="1600" dirty="0">
                <a:latin typeface="Trebuchet MS" pitchFamily="34" charset="0"/>
              </a:rPr>
              <a:t> </a:t>
            </a:r>
            <a:r>
              <a:rPr lang="en-US" sz="1600" dirty="0" err="1">
                <a:latin typeface="Trebuchet MS" pitchFamily="34" charset="0"/>
              </a:rPr>
              <a:t>timbangan</a:t>
            </a:r>
            <a:r>
              <a:rPr lang="en-US" sz="1600" dirty="0">
                <a:latin typeface="Trebuchet MS" pitchFamily="34" charset="0"/>
              </a:rPr>
              <a:t>.</a:t>
            </a:r>
          </a:p>
          <a:p>
            <a:pPr eaLnBrk="1" fontAlgn="auto" hangingPunct="1">
              <a:spcAft>
                <a:spcPts val="0"/>
              </a:spcAft>
              <a:buFont typeface="+mj-lt"/>
              <a:buAutoNum type="alphaLcPeriod"/>
              <a:defRPr/>
            </a:pPr>
            <a:r>
              <a:rPr lang="en-US" sz="1600" dirty="0" err="1">
                <a:latin typeface="Trebuchet MS" pitchFamily="34" charset="0"/>
              </a:rPr>
              <a:t>Hitung</a:t>
            </a:r>
            <a:r>
              <a:rPr lang="en-US" sz="1600" dirty="0">
                <a:latin typeface="Trebuchet MS" pitchFamily="34" charset="0"/>
              </a:rPr>
              <a:t> rata-rata </a:t>
            </a:r>
            <a:r>
              <a:rPr lang="en-US" sz="1600" dirty="0" err="1">
                <a:latin typeface="Trebuchet MS" pitchFamily="34" charset="0"/>
              </a:rPr>
              <a:t>dari</a:t>
            </a:r>
            <a:r>
              <a:rPr lang="en-US" sz="1600" dirty="0">
                <a:latin typeface="Trebuchet MS" pitchFamily="34" charset="0"/>
              </a:rPr>
              <a:t> </a:t>
            </a:r>
            <a:r>
              <a:rPr lang="en-US" sz="1600" dirty="0" err="1">
                <a:latin typeface="Trebuchet MS" pitchFamily="34" charset="0"/>
              </a:rPr>
              <a:t>dua</a:t>
            </a:r>
            <a:r>
              <a:rPr lang="en-US" sz="1600" dirty="0">
                <a:latin typeface="Trebuchet MS" pitchFamily="34" charset="0"/>
              </a:rPr>
              <a:t> </a:t>
            </a:r>
            <a:r>
              <a:rPr lang="en-US" sz="1600" dirty="0" err="1">
                <a:latin typeface="Trebuchet MS" pitchFamily="34" charset="0"/>
              </a:rPr>
              <a:t>pembacaan</a:t>
            </a:r>
            <a:r>
              <a:rPr lang="en-US" sz="1600" dirty="0">
                <a:latin typeface="Trebuchet MS" pitchFamily="34" charset="0"/>
              </a:rPr>
              <a:t> </a:t>
            </a:r>
            <a:r>
              <a:rPr lang="en-US" sz="1600" dirty="0" err="1">
                <a:latin typeface="Trebuchet MS" pitchFamily="34" charset="0"/>
              </a:rPr>
              <a:t>nol</a:t>
            </a:r>
            <a:r>
              <a:rPr lang="en-US" sz="1600" dirty="0">
                <a:latin typeface="Trebuchet MS" pitchFamily="34" charset="0"/>
              </a:rPr>
              <a:t> </a:t>
            </a:r>
            <a:r>
              <a:rPr lang="en-US" sz="1600" dirty="0" err="1">
                <a:latin typeface="Trebuchet MS" pitchFamily="34" charset="0"/>
              </a:rPr>
              <a:t>sebelum</a:t>
            </a:r>
            <a:r>
              <a:rPr lang="en-US" sz="1600" dirty="0">
                <a:latin typeface="Trebuchet MS" pitchFamily="34" charset="0"/>
              </a:rPr>
              <a:t> </a:t>
            </a:r>
            <a:r>
              <a:rPr lang="en-US" sz="1600" dirty="0" err="1">
                <a:latin typeface="Trebuchet MS" pitchFamily="34" charset="0"/>
              </a:rPr>
              <a:t>dan</a:t>
            </a:r>
            <a:r>
              <a:rPr lang="en-US" sz="1600" dirty="0">
                <a:latin typeface="Trebuchet MS" pitchFamily="34" charset="0"/>
              </a:rPr>
              <a:t> </a:t>
            </a:r>
            <a:r>
              <a:rPr lang="en-US" sz="1600" dirty="0" err="1">
                <a:latin typeface="Trebuchet MS" pitchFamily="34" charset="0"/>
              </a:rPr>
              <a:t>sesudah</a:t>
            </a:r>
            <a:r>
              <a:rPr lang="en-US" sz="1600" dirty="0">
                <a:latin typeface="Trebuchet MS" pitchFamily="34" charset="0"/>
              </a:rPr>
              <a:t>    </a:t>
            </a:r>
            <a:r>
              <a:rPr lang="en-US" sz="1600" dirty="0" err="1">
                <a:latin typeface="Trebuchet MS" pitchFamily="34" charset="0"/>
              </a:rPr>
              <a:t>penggunaan</a:t>
            </a:r>
            <a:r>
              <a:rPr lang="en-US" sz="1600" dirty="0">
                <a:latin typeface="Trebuchet MS" pitchFamily="34" charset="0"/>
              </a:rPr>
              <a:t> </a:t>
            </a:r>
            <a:r>
              <a:rPr lang="en-US" sz="1600" dirty="0" err="1">
                <a:latin typeface="Trebuchet MS" pitchFamily="34" charset="0"/>
              </a:rPr>
              <a:t>massa</a:t>
            </a:r>
            <a:r>
              <a:rPr lang="en-US" sz="1600" dirty="0">
                <a:latin typeface="Trebuchet MS" pitchFamily="34" charset="0"/>
              </a:rPr>
              <a:t> </a:t>
            </a:r>
            <a:r>
              <a:rPr lang="en-US" sz="1600" dirty="0">
                <a:solidFill>
                  <a:srgbClr val="000000"/>
                </a:solidFill>
                <a:latin typeface="Trebuchet MS" pitchFamily="34" charset="0"/>
              </a:rPr>
              <a:t>(</a:t>
            </a:r>
            <a:r>
              <a:rPr lang="en-US" sz="1600" dirty="0" err="1">
                <a:solidFill>
                  <a:srgbClr val="000000"/>
                </a:solidFill>
                <a:latin typeface="Trebuchet MS" pitchFamily="34" charset="0"/>
              </a:rPr>
              <a:t>z</a:t>
            </a:r>
            <a:r>
              <a:rPr lang="en-US" sz="1600" baseline="-25000" dirty="0" err="1">
                <a:solidFill>
                  <a:srgbClr val="000000"/>
                </a:solidFill>
                <a:latin typeface="Trebuchet MS" pitchFamily="34" charset="0"/>
              </a:rPr>
              <a:t>i</a:t>
            </a:r>
            <a:r>
              <a:rPr lang="en-US" sz="1600" dirty="0">
                <a:solidFill>
                  <a:srgbClr val="000000"/>
                </a:solidFill>
                <a:latin typeface="Trebuchet MS" pitchFamily="34" charset="0"/>
              </a:rPr>
              <a:t>)</a:t>
            </a:r>
            <a:r>
              <a:rPr lang="en-US" sz="1600" dirty="0">
                <a:latin typeface="Trebuchet MS" pitchFamily="34" charset="0"/>
              </a:rPr>
              <a:t> </a:t>
            </a:r>
            <a:r>
              <a:rPr lang="en-US" sz="1600" dirty="0" err="1">
                <a:latin typeface="Trebuchet MS" pitchFamily="34" charset="0"/>
              </a:rPr>
              <a:t>dan</a:t>
            </a:r>
            <a:r>
              <a:rPr lang="en-US" sz="1600" dirty="0">
                <a:latin typeface="Trebuchet MS" pitchFamily="34" charset="0"/>
              </a:rPr>
              <a:t> </a:t>
            </a:r>
            <a:r>
              <a:rPr lang="en-US" sz="1600" dirty="0" err="1">
                <a:latin typeface="Trebuchet MS" pitchFamily="34" charset="0"/>
              </a:rPr>
              <a:t>dua</a:t>
            </a:r>
            <a:r>
              <a:rPr lang="en-US" sz="1600" dirty="0">
                <a:latin typeface="Trebuchet MS" pitchFamily="34" charset="0"/>
              </a:rPr>
              <a:t> </a:t>
            </a:r>
            <a:r>
              <a:rPr lang="en-US" sz="1600" dirty="0" err="1">
                <a:latin typeface="Trebuchet MS" pitchFamily="34" charset="0"/>
              </a:rPr>
              <a:t>pembacaan</a:t>
            </a:r>
            <a:r>
              <a:rPr lang="en-US" sz="1600" dirty="0">
                <a:latin typeface="Trebuchet MS" pitchFamily="34" charset="0"/>
              </a:rPr>
              <a:t> </a:t>
            </a:r>
            <a:r>
              <a:rPr lang="en-US" sz="1600" dirty="0" err="1">
                <a:latin typeface="Trebuchet MS" pitchFamily="34" charset="0"/>
              </a:rPr>
              <a:t>massa</a:t>
            </a:r>
            <a:r>
              <a:rPr lang="en-US" sz="1600" dirty="0">
                <a:latin typeface="Trebuchet MS" pitchFamily="34" charset="0"/>
              </a:rPr>
              <a:t> </a:t>
            </a:r>
            <a:r>
              <a:rPr lang="en-US" sz="1600" dirty="0" err="1">
                <a:latin typeface="Trebuchet MS" pitchFamily="34" charset="0"/>
              </a:rPr>
              <a:t>yg</a:t>
            </a:r>
            <a:r>
              <a:rPr lang="en-US" sz="1600" dirty="0">
                <a:latin typeface="Trebuchet MS" pitchFamily="34" charset="0"/>
              </a:rPr>
              <a:t> </a:t>
            </a:r>
            <a:r>
              <a:rPr lang="en-US" sz="1600" dirty="0" err="1">
                <a:latin typeface="Trebuchet MS" pitchFamily="34" charset="0"/>
              </a:rPr>
              <a:t>digunakan</a:t>
            </a:r>
            <a:r>
              <a:rPr lang="en-US" sz="1600" dirty="0">
                <a:latin typeface="Trebuchet MS" pitchFamily="34" charset="0"/>
              </a:rPr>
              <a:t> </a:t>
            </a:r>
            <a:r>
              <a:rPr lang="en-US" sz="1600" dirty="0">
                <a:solidFill>
                  <a:srgbClr val="000000"/>
                </a:solidFill>
                <a:latin typeface="Trebuchet MS" pitchFamily="34" charset="0"/>
              </a:rPr>
              <a:t>(</a:t>
            </a:r>
            <a:r>
              <a:rPr lang="en-US" sz="1600" dirty="0" err="1">
                <a:solidFill>
                  <a:srgbClr val="000000"/>
                </a:solidFill>
                <a:latin typeface="Trebuchet MS" pitchFamily="34" charset="0"/>
              </a:rPr>
              <a:t>r</a:t>
            </a:r>
            <a:r>
              <a:rPr lang="en-US" sz="1600" baseline="-25000" dirty="0" err="1">
                <a:solidFill>
                  <a:srgbClr val="000000"/>
                </a:solidFill>
                <a:latin typeface="Trebuchet MS" pitchFamily="34" charset="0"/>
              </a:rPr>
              <a:t>i</a:t>
            </a:r>
            <a:r>
              <a:rPr lang="en-US" sz="1600" dirty="0">
                <a:solidFill>
                  <a:srgbClr val="000000"/>
                </a:solidFill>
                <a:latin typeface="Trebuchet MS" pitchFamily="34" charset="0"/>
              </a:rPr>
              <a:t>)</a:t>
            </a:r>
            <a:r>
              <a:rPr lang="en-US" sz="1600" dirty="0">
                <a:latin typeface="Trebuchet MS" pitchFamily="34" charset="0"/>
              </a:rPr>
              <a:t>.</a:t>
            </a:r>
          </a:p>
        </p:txBody>
      </p:sp>
      <p:sp>
        <p:nvSpPr>
          <p:cNvPr id="6246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68"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6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70"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7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7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7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74"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7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7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7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7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247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62480" name="Picture 1" descr="D:\hie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0"/>
            <a:ext cx="5867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1" name="Picture 1" descr="l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152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4800600" y="1295400"/>
            <a:ext cx="43434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p:cNvSpPr/>
          <p:nvPr/>
        </p:nvSpPr>
        <p:spPr>
          <a:xfrm>
            <a:off x="228600" y="1371600"/>
            <a:ext cx="7010400" cy="4603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 name="Picture 1"/>
          <p:cNvPicPr>
            <a:picLocks noChangeAspect="1"/>
          </p:cNvPicPr>
          <p:nvPr/>
        </p:nvPicPr>
        <p:blipFill>
          <a:blip r:embed="rId4"/>
          <a:stretch>
            <a:fillRect/>
          </a:stretch>
        </p:blipFill>
        <p:spPr>
          <a:xfrm>
            <a:off x="6972300" y="1770528"/>
            <a:ext cx="2046492" cy="2191871"/>
          </a:xfrm>
          <a:prstGeom prst="rect">
            <a:avLst/>
          </a:prstGeom>
        </p:spPr>
      </p:pic>
      <p:pic>
        <p:nvPicPr>
          <p:cNvPr id="3" name="Picture 2"/>
          <p:cNvPicPr>
            <a:picLocks noChangeAspect="1"/>
          </p:cNvPicPr>
          <p:nvPr/>
        </p:nvPicPr>
        <p:blipFill>
          <a:blip r:embed="rId5"/>
          <a:stretch>
            <a:fillRect/>
          </a:stretch>
        </p:blipFill>
        <p:spPr>
          <a:xfrm>
            <a:off x="6972300" y="4177550"/>
            <a:ext cx="2046492" cy="2150905"/>
          </a:xfrm>
          <a:prstGeom prst="rect">
            <a:avLst/>
          </a:prstGeom>
        </p:spPr>
      </p:pic>
      <p:sp>
        <p:nvSpPr>
          <p:cNvPr id="4" name="Footer Placeholder 3">
            <a:extLst>
              <a:ext uri="{FF2B5EF4-FFF2-40B4-BE49-F238E27FC236}">
                <a16:creationId xmlns:a16="http://schemas.microsoft.com/office/drawing/2014/main" id="{844F7EB5-C682-41C2-8CED-5119804D50D0}"/>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5" name="Slide Number Placeholder 4">
            <a:extLst>
              <a:ext uri="{FF2B5EF4-FFF2-40B4-BE49-F238E27FC236}">
                <a16:creationId xmlns:a16="http://schemas.microsoft.com/office/drawing/2014/main" id="{23B72A1E-EDD0-4816-BC4F-3ABD137E5E0C}"/>
              </a:ext>
            </a:extLst>
          </p:cNvPr>
          <p:cNvSpPr>
            <a:spLocks noGrp="1"/>
          </p:cNvSpPr>
          <p:nvPr>
            <p:ph type="sldNum" sz="quarter" idx="12"/>
          </p:nvPr>
        </p:nvSpPr>
        <p:spPr/>
        <p:txBody>
          <a:bodyPr/>
          <a:lstStyle/>
          <a:p>
            <a:pPr>
              <a:defRPr/>
            </a:pPr>
            <a:fld id="{9CFDE734-A677-43FA-B556-980ADA408821}" type="slidenum">
              <a:rPr lang="en-US" altLang="en-US" smtClean="0"/>
              <a:pPr>
                <a:defRPr/>
              </a:pPr>
              <a:t>50</a:t>
            </a:fld>
            <a:endParaRPr lang="en-US" altLang="en-US"/>
          </a:p>
        </p:txBody>
      </p:sp>
    </p:spTree>
  </p:cSld>
  <p:clrMapOvr>
    <a:masterClrMapping/>
  </p:clrMapOvr>
  <p:transition spd="slow">
    <p:pull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443376"/>
            <a:ext cx="9144000" cy="34146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90" name="Rectangle 2"/>
          <p:cNvSpPr>
            <a:spLocks noGrp="1"/>
          </p:cNvSpPr>
          <p:nvPr>
            <p:ph idx="1"/>
          </p:nvPr>
        </p:nvSpPr>
        <p:spPr>
          <a:xfrm>
            <a:off x="609600" y="342988"/>
            <a:ext cx="8229600" cy="3390812"/>
          </a:xfrm>
        </p:spPr>
        <p:txBody>
          <a:bodyPr/>
          <a:lstStyle/>
          <a:p>
            <a:pPr marL="457200" indent="-457200" eaLnBrk="1" hangingPunct="1">
              <a:buFont typeface="Wingdings" panose="05000000000000000000" pitchFamily="2" charset="2"/>
              <a:buNone/>
            </a:pPr>
            <a:r>
              <a:rPr lang="en-US" altLang="en-US" sz="1800" dirty="0">
                <a:latin typeface="Trebuchet MS" panose="020B0603020202020204" pitchFamily="34" charset="0"/>
              </a:rPr>
              <a:t>	f. </a:t>
            </a:r>
            <a:r>
              <a:rPr lang="en-US" altLang="en-US" sz="1800" dirty="0" err="1">
                <a:latin typeface="Trebuchet MS" panose="020B0603020202020204" pitchFamily="34" charset="0"/>
              </a:rPr>
              <a:t>Kurangkan</a:t>
            </a:r>
            <a:r>
              <a:rPr lang="en-US" altLang="en-US" sz="1800" dirty="0">
                <a:latin typeface="Trebuchet MS" panose="020B0603020202020204" pitchFamily="34" charset="0"/>
              </a:rPr>
              <a:t> rata-rata </a:t>
            </a:r>
            <a:r>
              <a:rPr lang="en-US" altLang="en-US" sz="1800" dirty="0" err="1">
                <a:latin typeface="Trebuchet MS" panose="020B0603020202020204" pitchFamily="34" charset="0"/>
              </a:rPr>
              <a:t>pembacaan</a:t>
            </a:r>
            <a:r>
              <a:rPr lang="en-US" altLang="en-US" sz="1800" dirty="0">
                <a:latin typeface="Trebuchet MS" panose="020B0603020202020204" pitchFamily="34" charset="0"/>
              </a:rPr>
              <a:t> </a:t>
            </a:r>
            <a:r>
              <a:rPr lang="en-US" altLang="en-US" sz="1800" dirty="0" err="1">
                <a:latin typeface="Trebuchet MS" panose="020B0603020202020204" pitchFamily="34" charset="0"/>
              </a:rPr>
              <a:t>massa</a:t>
            </a:r>
            <a:r>
              <a:rPr lang="en-US" altLang="en-US" sz="1800" dirty="0">
                <a:latin typeface="Trebuchet MS" panose="020B0603020202020204" pitchFamily="34" charset="0"/>
              </a:rPr>
              <a:t> </a:t>
            </a:r>
            <a:r>
              <a:rPr lang="en-US" altLang="en-US" sz="1800" dirty="0" err="1">
                <a:latin typeface="Trebuchet MS" panose="020B0603020202020204" pitchFamily="34" charset="0"/>
              </a:rPr>
              <a:t>dengan</a:t>
            </a:r>
            <a:r>
              <a:rPr lang="en-US" altLang="en-US" sz="1800" dirty="0">
                <a:latin typeface="Trebuchet MS" panose="020B0603020202020204" pitchFamily="34" charset="0"/>
              </a:rPr>
              <a:t> rata-rata</a:t>
            </a:r>
          </a:p>
          <a:p>
            <a:pPr marL="457200" indent="-457200" eaLnBrk="1" hangingPunct="1">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pembacaan</a:t>
            </a:r>
            <a:r>
              <a:rPr lang="en-US" altLang="en-US" sz="1800" dirty="0">
                <a:latin typeface="Trebuchet MS" panose="020B0603020202020204" pitchFamily="34" charset="0"/>
              </a:rPr>
              <a:t> nol.</a:t>
            </a:r>
          </a:p>
          <a:p>
            <a:pPr marL="457200" indent="-457200" eaLnBrk="1" hangingPunct="1">
              <a:buFont typeface="Wingdings" panose="05000000000000000000" pitchFamily="2" charset="2"/>
              <a:buNone/>
            </a:pPr>
            <a:r>
              <a:rPr lang="en-US" altLang="en-US" sz="1800" dirty="0">
                <a:latin typeface="Trebuchet MS" panose="020B0603020202020204" pitchFamily="34" charset="0"/>
              </a:rPr>
              <a:t>	g. </a:t>
            </a:r>
            <a:r>
              <a:rPr lang="en-US" altLang="en-US" sz="1800" dirty="0" err="1">
                <a:latin typeface="Trebuchet MS" panose="020B0603020202020204" pitchFamily="34" charset="0"/>
              </a:rPr>
              <a:t>Ulangi</a:t>
            </a:r>
            <a:r>
              <a:rPr lang="en-US" altLang="en-US" sz="1800" dirty="0">
                <a:latin typeface="Trebuchet MS" panose="020B0603020202020204" pitchFamily="34" charset="0"/>
              </a:rPr>
              <a:t> </a:t>
            </a:r>
            <a:r>
              <a:rPr lang="en-US" altLang="en-US" sz="1800" dirty="0" err="1">
                <a:latin typeface="Trebuchet MS" panose="020B0603020202020204" pitchFamily="34" charset="0"/>
              </a:rPr>
              <a:t>langkah</a:t>
            </a:r>
            <a:r>
              <a:rPr lang="en-US" altLang="en-US" sz="1800" dirty="0">
                <a:latin typeface="Trebuchet MS" panose="020B0603020202020204" pitchFamily="34" charset="0"/>
              </a:rPr>
              <a:t> b s/d f </a:t>
            </a:r>
            <a:r>
              <a:rPr lang="en-US" altLang="en-US" sz="1800" dirty="0" err="1">
                <a:latin typeface="Trebuchet MS" panose="020B0603020202020204" pitchFamily="34" charset="0"/>
              </a:rPr>
              <a:t>dengan</a:t>
            </a:r>
            <a:r>
              <a:rPr lang="en-US" altLang="en-US" sz="1800" dirty="0">
                <a:latin typeface="Trebuchet MS" panose="020B0603020202020204" pitchFamily="34" charset="0"/>
              </a:rPr>
              <a:t> </a:t>
            </a:r>
            <a:r>
              <a:rPr lang="en-US" altLang="en-US" sz="1800" dirty="0" err="1">
                <a:latin typeface="Trebuchet MS" panose="020B0603020202020204" pitchFamily="34" charset="0"/>
              </a:rPr>
              <a:t>massa</a:t>
            </a:r>
            <a:r>
              <a:rPr lang="en-US" altLang="en-US" sz="1800" dirty="0">
                <a:latin typeface="Trebuchet MS" panose="020B0603020202020204" pitchFamily="34" charset="0"/>
              </a:rPr>
              <a:t> </a:t>
            </a:r>
            <a:r>
              <a:rPr lang="en-US" altLang="en-US" sz="1800" dirty="0" err="1">
                <a:latin typeface="Trebuchet MS" panose="020B0603020202020204" pitchFamily="34" charset="0"/>
              </a:rPr>
              <a:t>standar</a:t>
            </a:r>
            <a:r>
              <a:rPr lang="en-US" altLang="en-US" sz="1800" dirty="0">
                <a:latin typeface="Trebuchet MS" panose="020B0603020202020204" pitchFamily="34" charset="0"/>
              </a:rPr>
              <a:t> 20%, 30% </a:t>
            </a:r>
          </a:p>
          <a:p>
            <a:pPr marL="457200" indent="-457200" eaLnBrk="1" hangingPunct="1">
              <a:buFont typeface="Wingdings" panose="05000000000000000000" pitchFamily="2" charset="2"/>
              <a:buNone/>
            </a:pPr>
            <a:r>
              <a:rPr lang="en-US" altLang="en-US" sz="1800" dirty="0">
                <a:latin typeface="Trebuchet MS" panose="020B0603020202020204" pitchFamily="34" charset="0"/>
              </a:rPr>
              <a:t>	    </a:t>
            </a:r>
            <a:r>
              <a:rPr lang="en-US" altLang="en-US" sz="1800" dirty="0" err="1">
                <a:latin typeface="Trebuchet MS" panose="020B0603020202020204" pitchFamily="34" charset="0"/>
              </a:rPr>
              <a:t>seterusnya</a:t>
            </a:r>
            <a:r>
              <a:rPr lang="en-US" altLang="en-US" sz="1800" dirty="0">
                <a:latin typeface="Trebuchet MS" panose="020B0603020202020204" pitchFamily="34" charset="0"/>
              </a:rPr>
              <a:t> </a:t>
            </a:r>
            <a:r>
              <a:rPr lang="en-US" altLang="en-US" sz="1800" dirty="0" err="1">
                <a:latin typeface="Trebuchet MS" panose="020B0603020202020204" pitchFamily="34" charset="0"/>
              </a:rPr>
              <a:t>hingga</a:t>
            </a:r>
            <a:r>
              <a:rPr lang="en-US" altLang="en-US" sz="1800" dirty="0">
                <a:latin typeface="Trebuchet MS" panose="020B0603020202020204" pitchFamily="34" charset="0"/>
              </a:rPr>
              <a:t> 100% </a:t>
            </a:r>
            <a:r>
              <a:rPr lang="en-US" altLang="en-US" sz="1800" dirty="0" err="1">
                <a:latin typeface="Trebuchet MS" panose="020B0603020202020204" pitchFamily="34" charset="0"/>
              </a:rPr>
              <a:t>kapasitas</a:t>
            </a:r>
            <a:r>
              <a:rPr lang="en-US" altLang="en-US" sz="1800" dirty="0">
                <a:latin typeface="Trebuchet MS" panose="020B0603020202020204" pitchFamily="34" charset="0"/>
              </a:rPr>
              <a:t> </a:t>
            </a:r>
            <a:r>
              <a:rPr lang="en-US" altLang="en-US" sz="1800" dirty="0" err="1">
                <a:latin typeface="Trebuchet MS" panose="020B0603020202020204" pitchFamily="34" charset="0"/>
              </a:rPr>
              <a:t>maksimum</a:t>
            </a:r>
            <a:r>
              <a:rPr lang="en-US" altLang="en-US" sz="1800" dirty="0">
                <a:latin typeface="Trebuchet MS" panose="020B0603020202020204" pitchFamily="34" charset="0"/>
              </a:rPr>
              <a:t> </a:t>
            </a:r>
            <a:r>
              <a:rPr lang="en-US" altLang="en-US" sz="1800" dirty="0" err="1">
                <a:latin typeface="Trebuchet MS" panose="020B0603020202020204" pitchFamily="34" charset="0"/>
              </a:rPr>
              <a:t>timbangan</a:t>
            </a:r>
            <a:r>
              <a:rPr lang="en-US" altLang="en-US" sz="1800" dirty="0">
                <a:latin typeface="Trebuchet MS" panose="020B0603020202020204" pitchFamily="34" charset="0"/>
              </a:rPr>
              <a:t>.</a:t>
            </a:r>
          </a:p>
          <a:p>
            <a:pPr marL="457200" indent="-457200" eaLnBrk="1" hangingPunct="1">
              <a:buFont typeface="Wingdings" panose="05000000000000000000" pitchFamily="2" charset="2"/>
              <a:buNone/>
            </a:pPr>
            <a:r>
              <a:rPr lang="en-US" altLang="en-US" sz="1800" dirty="0">
                <a:latin typeface="Trebuchet MS" panose="020B0603020202020204" pitchFamily="34" charset="0"/>
              </a:rPr>
              <a:t>	h. </a:t>
            </a:r>
            <a:r>
              <a:rPr lang="en-US" altLang="en-US" sz="1800" dirty="0" err="1">
                <a:latin typeface="Trebuchet MS" panose="020B0603020202020204" pitchFamily="34" charset="0"/>
              </a:rPr>
              <a:t>Hitung</a:t>
            </a:r>
            <a:r>
              <a:rPr lang="en-US" altLang="en-US" sz="1800" dirty="0">
                <a:latin typeface="Trebuchet MS" panose="020B0603020202020204" pitchFamily="34" charset="0"/>
              </a:rPr>
              <a:t> </a:t>
            </a:r>
            <a:r>
              <a:rPr lang="en-US" altLang="en-US" sz="1800" dirty="0" err="1">
                <a:latin typeface="Trebuchet MS" panose="020B0603020202020204" pitchFamily="34" charset="0"/>
              </a:rPr>
              <a:t>nilai</a:t>
            </a:r>
            <a:r>
              <a:rPr lang="en-US" altLang="en-US" sz="1800" dirty="0">
                <a:latin typeface="Trebuchet MS" panose="020B0603020202020204" pitchFamily="34" charset="0"/>
              </a:rPr>
              <a:t> </a:t>
            </a:r>
            <a:r>
              <a:rPr lang="en-US" altLang="en-US" sz="1800" dirty="0" err="1">
                <a:latin typeface="Trebuchet MS" panose="020B0603020202020204" pitchFamily="34" charset="0"/>
              </a:rPr>
              <a:t>koreksinya</a:t>
            </a:r>
            <a:r>
              <a:rPr lang="en-US" altLang="en-US" sz="1800" dirty="0">
                <a:latin typeface="Trebuchet MS" panose="020B0603020202020204" pitchFamily="34" charset="0"/>
              </a:rPr>
              <a:t> </a:t>
            </a:r>
            <a:r>
              <a:rPr lang="en-US" altLang="en-US" sz="1800" dirty="0" err="1">
                <a:latin typeface="Trebuchet MS" panose="020B0603020202020204" pitchFamily="34" charset="0"/>
              </a:rPr>
              <a:t>dengan</a:t>
            </a:r>
            <a:r>
              <a:rPr lang="en-US" altLang="en-US" sz="1800" dirty="0">
                <a:latin typeface="Trebuchet MS" panose="020B0603020202020204" pitchFamily="34" charset="0"/>
              </a:rPr>
              <a:t> </a:t>
            </a:r>
            <a:r>
              <a:rPr lang="en-US" altLang="en-US" sz="1800" dirty="0" err="1">
                <a:latin typeface="Trebuchet MS" panose="020B0603020202020204" pitchFamily="34" charset="0"/>
              </a:rPr>
              <a:t>rumus</a:t>
            </a:r>
            <a:r>
              <a:rPr lang="en-US" altLang="en-US" sz="1800" dirty="0">
                <a:latin typeface="Trebuchet MS" panose="020B0603020202020204" pitchFamily="34" charset="0"/>
              </a:rPr>
              <a:t>:</a:t>
            </a:r>
          </a:p>
          <a:p>
            <a:pPr marL="457200" indent="-457200" eaLnBrk="1" hangingPunct="1">
              <a:buFont typeface="Wingdings" panose="05000000000000000000" pitchFamily="2" charset="2"/>
              <a:buNone/>
            </a:pPr>
            <a:r>
              <a:rPr lang="en-US" altLang="en-US" sz="1800" dirty="0">
                <a:latin typeface="Trebuchet MS" panose="020B0603020202020204" pitchFamily="34" charset="0"/>
              </a:rPr>
              <a:t>	</a:t>
            </a:r>
          </a:p>
          <a:p>
            <a:pPr marL="457200" indent="-457200" algn="ctr" eaLnBrk="1" hangingPunct="1">
              <a:buFont typeface="Wingdings" panose="05000000000000000000" pitchFamily="2" charset="2"/>
              <a:buNone/>
            </a:pPr>
            <a:r>
              <a:rPr lang="en-US" altLang="en-US" b="1" dirty="0">
                <a:solidFill>
                  <a:srgbClr val="000000"/>
                </a:solidFill>
                <a:latin typeface="Trebuchet MS" panose="020B0603020202020204" pitchFamily="34" charset="0"/>
              </a:rPr>
              <a:t>K = M – (</a:t>
            </a:r>
            <a:r>
              <a:rPr lang="en-US" altLang="en-US" b="1" dirty="0" err="1">
                <a:solidFill>
                  <a:srgbClr val="000000"/>
                </a:solidFill>
                <a:latin typeface="Trebuchet MS" panose="020B0603020202020204" pitchFamily="34" charset="0"/>
              </a:rPr>
              <a:t>r</a:t>
            </a:r>
            <a:r>
              <a:rPr lang="en-US" altLang="en-US" b="1" baseline="-25000" dirty="0" err="1">
                <a:solidFill>
                  <a:srgbClr val="000000"/>
                </a:solidFill>
                <a:latin typeface="Trebuchet MS" panose="020B0603020202020204" pitchFamily="34" charset="0"/>
              </a:rPr>
              <a:t>i</a:t>
            </a:r>
            <a:r>
              <a:rPr lang="en-US" altLang="en-US" b="1" dirty="0">
                <a:solidFill>
                  <a:srgbClr val="000000"/>
                </a:solidFill>
                <a:latin typeface="Trebuchet MS" panose="020B0603020202020204" pitchFamily="34" charset="0"/>
              </a:rPr>
              <a:t> – </a:t>
            </a:r>
            <a:r>
              <a:rPr lang="en-US" altLang="en-US" b="1" dirty="0" err="1">
                <a:solidFill>
                  <a:srgbClr val="000000"/>
                </a:solidFill>
                <a:latin typeface="Trebuchet MS" panose="020B0603020202020204" pitchFamily="34" charset="0"/>
              </a:rPr>
              <a:t>z</a:t>
            </a:r>
            <a:r>
              <a:rPr lang="en-US" altLang="en-US" b="1" baseline="-25000" dirty="0" err="1">
                <a:solidFill>
                  <a:srgbClr val="000000"/>
                </a:solidFill>
                <a:latin typeface="Trebuchet MS" panose="020B0603020202020204" pitchFamily="34" charset="0"/>
              </a:rPr>
              <a:t>i</a:t>
            </a:r>
            <a:r>
              <a:rPr lang="en-US" altLang="en-US" b="1" dirty="0">
                <a:solidFill>
                  <a:srgbClr val="000000"/>
                </a:solidFill>
                <a:latin typeface="Trebuchet MS" panose="020B0603020202020204" pitchFamily="34" charset="0"/>
              </a:rPr>
              <a:t>)</a:t>
            </a:r>
          </a:p>
        </p:txBody>
      </p:sp>
      <p:sp>
        <p:nvSpPr>
          <p:cNvPr id="6349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3492"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349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349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4" name="Picture 3"/>
          <p:cNvPicPr>
            <a:picLocks noChangeAspect="1"/>
          </p:cNvPicPr>
          <p:nvPr/>
        </p:nvPicPr>
        <p:blipFill>
          <a:blip r:embed="rId3"/>
          <a:stretch>
            <a:fillRect/>
          </a:stretch>
        </p:blipFill>
        <p:spPr>
          <a:xfrm>
            <a:off x="4038600" y="3566316"/>
            <a:ext cx="4953000" cy="3215484"/>
          </a:xfrm>
          <a:prstGeom prst="rect">
            <a:avLst/>
          </a:prstGeom>
        </p:spPr>
      </p:pic>
      <p:pic>
        <p:nvPicPr>
          <p:cNvPr id="5" name="Picture 4"/>
          <p:cNvPicPr>
            <a:picLocks noChangeAspect="1"/>
          </p:cNvPicPr>
          <p:nvPr/>
        </p:nvPicPr>
        <p:blipFill>
          <a:blip r:embed="rId4"/>
          <a:stretch>
            <a:fillRect/>
          </a:stretch>
        </p:blipFill>
        <p:spPr>
          <a:xfrm>
            <a:off x="178279" y="4143375"/>
            <a:ext cx="1905000" cy="2181225"/>
          </a:xfrm>
          <a:prstGeom prst="rect">
            <a:avLst/>
          </a:prstGeom>
        </p:spPr>
      </p:pic>
      <p:pic>
        <p:nvPicPr>
          <p:cNvPr id="6" name="Picture 5"/>
          <p:cNvPicPr>
            <a:picLocks noChangeAspect="1"/>
          </p:cNvPicPr>
          <p:nvPr/>
        </p:nvPicPr>
        <p:blipFill rotWithShape="1">
          <a:blip r:embed="rId5"/>
          <a:srcRect b="2843"/>
          <a:stretch/>
        </p:blipFill>
        <p:spPr>
          <a:xfrm>
            <a:off x="2076450" y="4143378"/>
            <a:ext cx="1733550" cy="2181222"/>
          </a:xfrm>
          <a:prstGeom prst="rect">
            <a:avLst/>
          </a:prstGeom>
        </p:spPr>
      </p:pic>
      <p:sp>
        <p:nvSpPr>
          <p:cNvPr id="2" name="Footer Placeholder 1">
            <a:extLst>
              <a:ext uri="{FF2B5EF4-FFF2-40B4-BE49-F238E27FC236}">
                <a16:creationId xmlns:a16="http://schemas.microsoft.com/office/drawing/2014/main" id="{C021641E-1FB0-4BB1-A6B2-2E50BF95FDAC}"/>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8472F1E2-05A6-446E-8553-EAA073D2E428}"/>
              </a:ext>
            </a:extLst>
          </p:cNvPr>
          <p:cNvSpPr>
            <a:spLocks noGrp="1"/>
          </p:cNvSpPr>
          <p:nvPr>
            <p:ph type="sldNum" sz="quarter" idx="12"/>
          </p:nvPr>
        </p:nvSpPr>
        <p:spPr/>
        <p:txBody>
          <a:bodyPr/>
          <a:lstStyle/>
          <a:p>
            <a:pPr>
              <a:defRPr/>
            </a:pPr>
            <a:fld id="{9CFDE734-A677-43FA-B556-980ADA408821}" type="slidenum">
              <a:rPr lang="en-US" altLang="en-US" smtClean="0"/>
              <a:pPr>
                <a:defRPr/>
              </a:pPr>
              <a:t>51</a:t>
            </a:fld>
            <a:endParaRPr lang="en-US" altLang="en-US"/>
          </a:p>
        </p:txBody>
      </p:sp>
    </p:spTree>
  </p:cSld>
  <p:clrMapOvr>
    <a:masterClrMapping/>
  </p:clrMapOvr>
  <p:transition spd="slow">
    <p:pull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57200" y="152400"/>
            <a:ext cx="8229600" cy="1143000"/>
          </a:xfrm>
        </p:spPr>
        <p:txBody>
          <a:bodyPr/>
          <a:lstStyle/>
          <a:p>
            <a:pPr eaLnBrk="1" hangingPunct="1"/>
            <a:r>
              <a:rPr lang="en-US" altLang="en-US" sz="2000" b="1" i="1">
                <a:solidFill>
                  <a:srgbClr val="000000"/>
                </a:solidFill>
                <a:latin typeface="Trebuchet MS" panose="020B0603020202020204" pitchFamily="34" charset="0"/>
              </a:rPr>
              <a:t>Kalibrasi “Scale Value”,”Departure from nominal scale value”, “uniformity of scale”.</a:t>
            </a:r>
            <a:endParaRPr lang="id-ID" altLang="en-US" sz="2000"/>
          </a:p>
        </p:txBody>
      </p:sp>
      <p:pic>
        <p:nvPicPr>
          <p:cNvPr id="58371" name="Picture 2" descr="E:\Doc.perusahaan\Doc. Perusahaan\PT. Mutiara\foto model kalibrasi\Massa\DSC00023.JPG"/>
          <p:cNvPicPr>
            <a:picLocks noGrp="1" noChangeAspect="1" noChangeArrowheads="1"/>
          </p:cNvPicPr>
          <p:nvPr>
            <p:ph idx="1"/>
          </p:nvPr>
        </p:nvPicPr>
        <p:blipFill>
          <a:blip r:embed="rId2"/>
          <a:srcRect b="4615"/>
          <a:stretch>
            <a:fillRect/>
          </a:stretch>
        </p:blipFill>
        <p:spPr>
          <a:xfrm>
            <a:off x="838200" y="1447800"/>
            <a:ext cx="7467600" cy="4724400"/>
          </a:xfrm>
          <a:ln w="38100" cap="sq">
            <a:solidFill>
              <a:srgbClr val="000000"/>
            </a:solidFill>
          </a:ln>
          <a:effectLst>
            <a:outerShdw blurRad="50800" dist="38100" dir="2700000" algn="tl" rotWithShape="0">
              <a:srgbClr val="000000">
                <a:alpha val="43000"/>
              </a:srgbClr>
            </a:outerShdw>
          </a:effectLst>
        </p:spPr>
      </p:pic>
      <p:sp>
        <p:nvSpPr>
          <p:cNvPr id="2" name="Footer Placeholder 1">
            <a:extLst>
              <a:ext uri="{FF2B5EF4-FFF2-40B4-BE49-F238E27FC236}">
                <a16:creationId xmlns:a16="http://schemas.microsoft.com/office/drawing/2014/main" id="{B3DFF5C8-EF31-4338-A376-B0B478996CE0}"/>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02995AC2-7D9C-4F3B-A845-98F38205A42B}"/>
              </a:ext>
            </a:extLst>
          </p:cNvPr>
          <p:cNvSpPr>
            <a:spLocks noGrp="1"/>
          </p:cNvSpPr>
          <p:nvPr>
            <p:ph type="sldNum" sz="quarter" idx="12"/>
          </p:nvPr>
        </p:nvSpPr>
        <p:spPr/>
        <p:txBody>
          <a:bodyPr/>
          <a:lstStyle/>
          <a:p>
            <a:pPr>
              <a:defRPr/>
            </a:pPr>
            <a:fld id="{9CFDE734-A677-43FA-B556-980ADA408821}" type="slidenum">
              <a:rPr lang="en-US" altLang="en-US" smtClean="0"/>
              <a:pPr>
                <a:defRPr/>
              </a:pPr>
              <a:t>52</a:t>
            </a:fld>
            <a:endParaRPr lang="en-US" altLang="en-US"/>
          </a:p>
        </p:txBody>
      </p:sp>
    </p:spTree>
  </p:cSld>
  <p:clrMapOvr>
    <a:masterClrMapping/>
  </p:clrMapOvr>
  <p:transition spd="slow">
    <p:pull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idx="1"/>
          </p:nvPr>
        </p:nvSpPr>
        <p:spPr>
          <a:xfrm>
            <a:off x="457200" y="533400"/>
            <a:ext cx="8229600" cy="4953000"/>
          </a:xfrm>
        </p:spPr>
        <p:txBody>
          <a:bodyPr/>
          <a:lstStyle/>
          <a:p>
            <a:pPr marL="457200" indent="-457200" eaLnBrk="1" hangingPunct="1">
              <a:buFont typeface="Wingdings" panose="05000000000000000000" pitchFamily="2" charset="2"/>
              <a:buNone/>
            </a:pPr>
            <a:r>
              <a:rPr lang="en-US" altLang="en-US" sz="2000" b="1" i="1">
                <a:solidFill>
                  <a:srgbClr val="000000"/>
                </a:solidFill>
                <a:latin typeface="Trebuchet MS" panose="020B0603020202020204" pitchFamily="34" charset="0"/>
              </a:rPr>
              <a:t>6.4. Kalibrasi “Off Center Loading”</a:t>
            </a:r>
          </a:p>
          <a:p>
            <a:pPr marL="457200" indent="-457200" eaLnBrk="1" hangingPunct="1">
              <a:buFont typeface="Wingdings" panose="05000000000000000000" pitchFamily="2" charset="2"/>
              <a:buNone/>
            </a:pPr>
            <a:r>
              <a:rPr lang="en-US" altLang="en-US" sz="2000" i="1">
                <a:latin typeface="Trebuchet MS" panose="020B0603020202020204" pitchFamily="34" charset="0"/>
              </a:rPr>
              <a:t>	</a:t>
            </a:r>
          </a:p>
          <a:p>
            <a:pPr marL="457200" indent="-457200" eaLnBrk="1" hangingPunct="1">
              <a:buFont typeface="Wingdings" panose="05000000000000000000" pitchFamily="2" charset="2"/>
              <a:buNone/>
            </a:pPr>
            <a:endParaRPr lang="en-US" altLang="en-US" sz="2000" i="1">
              <a:latin typeface="Trebuchet MS" panose="020B0603020202020204" pitchFamily="34" charset="0"/>
            </a:endParaRPr>
          </a:p>
          <a:p>
            <a:pPr marL="457200" indent="-457200" eaLnBrk="1" hangingPunct="1">
              <a:buFont typeface="Wingdings" panose="05000000000000000000" pitchFamily="2" charset="2"/>
              <a:buNone/>
            </a:pPr>
            <a:r>
              <a:rPr lang="en-US" altLang="en-US" sz="2000" i="1">
                <a:latin typeface="Trebuchet MS" panose="020B0603020202020204" pitchFamily="34" charset="0"/>
              </a:rPr>
              <a:t>	Kalibrasi “off center loading” dilakukan dengan meletakkan anak timbangan standar yang nilainya antara 1/2 dan 1/3 skala maksimum di tengah pan kemudian dipindahkan ke posisi lainnya.</a:t>
            </a:r>
          </a:p>
          <a:p>
            <a:pPr marL="457200" indent="-457200" eaLnBrk="1" hangingPunct="1">
              <a:buFont typeface="Wingdings" panose="05000000000000000000" pitchFamily="2" charset="2"/>
              <a:buNone/>
            </a:pPr>
            <a:r>
              <a:rPr lang="en-US" altLang="en-US" sz="2000" i="1">
                <a:latin typeface="Trebuchet MS" panose="020B0603020202020204" pitchFamily="34" charset="0"/>
              </a:rPr>
              <a:t>      </a:t>
            </a:r>
          </a:p>
          <a:p>
            <a:pPr marL="457200" indent="-457200" eaLnBrk="1" hangingPunct="1">
              <a:buFont typeface="Wingdings" panose="05000000000000000000" pitchFamily="2" charset="2"/>
              <a:buNone/>
            </a:pPr>
            <a:r>
              <a:rPr lang="en-US" altLang="en-US" sz="2000" i="1">
                <a:latin typeface="Trebuchet MS" panose="020B0603020202020204" pitchFamily="34" charset="0"/>
              </a:rPr>
              <a:t>	</a:t>
            </a:r>
            <a:r>
              <a:rPr lang="en-US" altLang="en-US" sz="2000" i="1">
                <a:solidFill>
                  <a:srgbClr val="000000"/>
                </a:solidFill>
                <a:latin typeface="Trebuchet MS" panose="020B0603020202020204" pitchFamily="34" charset="0"/>
              </a:rPr>
              <a:t>Caranya:</a:t>
            </a:r>
          </a:p>
          <a:p>
            <a:pPr marL="457200" indent="-457200" eaLnBrk="1" hangingPunct="1">
              <a:buFont typeface="Wingdings" panose="05000000000000000000" pitchFamily="2" charset="2"/>
              <a:buNone/>
            </a:pPr>
            <a:r>
              <a:rPr lang="en-US" altLang="en-US" sz="2000" i="1">
                <a:latin typeface="Trebuchet MS" panose="020B0603020202020204" pitchFamily="34" charset="0"/>
              </a:rPr>
              <a:t>	a. Letakkan anak timbangan standar di tengah pan dan catat</a:t>
            </a:r>
          </a:p>
          <a:p>
            <a:pPr marL="457200" indent="-457200" eaLnBrk="1" hangingPunct="1">
              <a:buFont typeface="Wingdings" panose="05000000000000000000" pitchFamily="2" charset="2"/>
              <a:buNone/>
            </a:pPr>
            <a:r>
              <a:rPr lang="en-US" altLang="en-US" sz="2000" i="1">
                <a:latin typeface="Trebuchet MS" panose="020B0603020202020204" pitchFamily="34" charset="0"/>
              </a:rPr>
              <a:t>	    penunjukkan timbangan </a:t>
            </a:r>
          </a:p>
          <a:p>
            <a:pPr marL="457200" indent="-457200" eaLnBrk="1" hangingPunct="1">
              <a:buFont typeface="Wingdings" panose="05000000000000000000" pitchFamily="2" charset="2"/>
              <a:buNone/>
            </a:pPr>
            <a:r>
              <a:rPr lang="en-US" altLang="en-US" sz="2000" i="1">
                <a:latin typeface="Trebuchet MS" panose="020B0603020202020204" pitchFamily="34" charset="0"/>
              </a:rPr>
              <a:t>	b. Pindahkan anak timbangan standar ke posisi depan, belakang,</a:t>
            </a:r>
          </a:p>
          <a:p>
            <a:pPr marL="457200" indent="-457200" eaLnBrk="1" hangingPunct="1">
              <a:buFont typeface="Wingdings" panose="05000000000000000000" pitchFamily="2" charset="2"/>
              <a:buNone/>
            </a:pPr>
            <a:r>
              <a:rPr lang="en-US" altLang="en-US" sz="2000" i="1">
                <a:latin typeface="Trebuchet MS" panose="020B0603020202020204" pitchFamily="34" charset="0"/>
              </a:rPr>
              <a:t>	    kiri dan kanan pan. Catat penunjukkan pada tiap posisi.</a:t>
            </a:r>
          </a:p>
          <a:p>
            <a:pPr marL="457200" indent="-457200" eaLnBrk="1" hangingPunct="1">
              <a:buFont typeface="Wingdings" panose="05000000000000000000" pitchFamily="2" charset="2"/>
              <a:buNone/>
            </a:pPr>
            <a:r>
              <a:rPr lang="en-US" altLang="en-US" sz="2000" i="1">
                <a:latin typeface="Trebuchet MS" panose="020B0603020202020204" pitchFamily="34" charset="0"/>
              </a:rPr>
              <a:t>	c. Hitung perbedaan maksimum di antara berbagai posisi.</a:t>
            </a:r>
          </a:p>
          <a:p>
            <a:pPr marL="457200" indent="-457200" eaLnBrk="1" hangingPunct="1">
              <a:buFont typeface="Wingdings" panose="05000000000000000000" pitchFamily="2" charset="2"/>
              <a:buNone/>
            </a:pPr>
            <a:endParaRPr lang="en-US" altLang="en-US" sz="2000" i="1">
              <a:latin typeface="Trebuchet MS" panose="020B0603020202020204" pitchFamily="34" charset="0"/>
            </a:endParaRPr>
          </a:p>
          <a:p>
            <a:pPr marL="457200" indent="-457200" eaLnBrk="1" hangingPunct="1">
              <a:buFont typeface="Wingdings" panose="05000000000000000000" pitchFamily="2" charset="2"/>
              <a:buNone/>
            </a:pPr>
            <a:endParaRPr lang="en-US" altLang="en-US" sz="2000" i="1">
              <a:latin typeface="Trebuchet MS" panose="020B0603020202020204" pitchFamily="34" charset="0"/>
            </a:endParaRPr>
          </a:p>
        </p:txBody>
      </p:sp>
      <p:sp>
        <p:nvSpPr>
          <p:cNvPr id="65539"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5540"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554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5542"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0" name="Rectangle 9"/>
          <p:cNvSpPr/>
          <p:nvPr/>
        </p:nvSpPr>
        <p:spPr>
          <a:xfrm>
            <a:off x="1905000" y="1371600"/>
            <a:ext cx="7239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0" y="5638800"/>
            <a:ext cx="9144000"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545" name="Picture 1" descr="D:\hie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0"/>
            <a:ext cx="5867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A385493-5979-4FB7-8E89-61F9BA3A7BED}"/>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1AB6E39B-575D-4C97-B4BA-311FBC7F6CC4}"/>
              </a:ext>
            </a:extLst>
          </p:cNvPr>
          <p:cNvSpPr>
            <a:spLocks noGrp="1"/>
          </p:cNvSpPr>
          <p:nvPr>
            <p:ph type="sldNum" sz="quarter" idx="12"/>
          </p:nvPr>
        </p:nvSpPr>
        <p:spPr/>
        <p:txBody>
          <a:bodyPr/>
          <a:lstStyle/>
          <a:p>
            <a:pPr>
              <a:defRPr/>
            </a:pPr>
            <a:fld id="{9CFDE734-A677-43FA-B556-980ADA408821}" type="slidenum">
              <a:rPr lang="en-US" altLang="en-US" smtClean="0"/>
              <a:pPr>
                <a:defRPr/>
              </a:pPr>
              <a:t>53</a:t>
            </a:fld>
            <a:endParaRPr lang="en-US" altLang="en-US"/>
          </a:p>
        </p:txBody>
      </p:sp>
    </p:spTree>
  </p:cSld>
  <p:clrMapOvr>
    <a:masterClrMapping/>
  </p:clrMapOvr>
  <p:transition spd="slow">
    <p:pull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idx="1"/>
          </p:nvPr>
        </p:nvSpPr>
        <p:spPr>
          <a:xfrm>
            <a:off x="457200" y="533400"/>
            <a:ext cx="8229600" cy="838200"/>
          </a:xfrm>
        </p:spPr>
        <p:txBody>
          <a:bodyPr/>
          <a:lstStyle/>
          <a:p>
            <a:pPr marL="457200" indent="-457200" eaLnBrk="1" hangingPunct="1">
              <a:buFont typeface="Wingdings" panose="05000000000000000000" pitchFamily="2" charset="2"/>
              <a:buNone/>
            </a:pPr>
            <a:r>
              <a:rPr lang="en-US" altLang="en-US" sz="2000" b="1" i="1" dirty="0">
                <a:solidFill>
                  <a:srgbClr val="000000"/>
                </a:solidFill>
                <a:latin typeface="Trebuchet MS" panose="020B0603020202020204" pitchFamily="34" charset="0"/>
              </a:rPr>
              <a:t>6.4. </a:t>
            </a:r>
            <a:r>
              <a:rPr lang="en-US" altLang="en-US" sz="2000" b="1" i="1" dirty="0" err="1">
                <a:solidFill>
                  <a:srgbClr val="000000"/>
                </a:solidFill>
                <a:latin typeface="Trebuchet MS" panose="020B0603020202020204" pitchFamily="34" charset="0"/>
              </a:rPr>
              <a:t>Kalibrasi</a:t>
            </a:r>
            <a:r>
              <a:rPr lang="en-US" altLang="en-US" sz="2000" b="1" i="1" dirty="0">
                <a:solidFill>
                  <a:srgbClr val="000000"/>
                </a:solidFill>
                <a:latin typeface="Trebuchet MS" panose="020B0603020202020204" pitchFamily="34" charset="0"/>
              </a:rPr>
              <a:t> “Off Center Loading”</a:t>
            </a:r>
          </a:p>
          <a:p>
            <a:pPr marL="457200" indent="-457200" eaLnBrk="1" hangingPunct="1">
              <a:buFont typeface="Wingdings" panose="05000000000000000000" pitchFamily="2" charset="2"/>
              <a:buNone/>
            </a:pPr>
            <a:r>
              <a:rPr lang="en-US" altLang="en-US" sz="2000" i="1" dirty="0">
                <a:latin typeface="Trebuchet MS" panose="020B0603020202020204" pitchFamily="34" charset="0"/>
              </a:rPr>
              <a:t>	</a:t>
            </a:r>
          </a:p>
          <a:p>
            <a:pPr marL="457200" indent="-457200" eaLnBrk="1" hangingPunct="1">
              <a:buFont typeface="Wingdings" panose="05000000000000000000" pitchFamily="2" charset="2"/>
              <a:buNone/>
            </a:pPr>
            <a:endParaRPr lang="en-US" altLang="en-US" sz="2000" i="1" dirty="0">
              <a:latin typeface="Trebuchet MS" panose="020B0603020202020204" pitchFamily="34" charset="0"/>
            </a:endParaRPr>
          </a:p>
          <a:p>
            <a:pPr marL="457200" indent="-457200" eaLnBrk="1" hangingPunct="1">
              <a:buFont typeface="Wingdings" panose="05000000000000000000" pitchFamily="2" charset="2"/>
              <a:buNone/>
            </a:pPr>
            <a:r>
              <a:rPr lang="en-US" altLang="en-US" sz="2000" i="1" dirty="0">
                <a:latin typeface="Trebuchet MS" panose="020B0603020202020204" pitchFamily="34" charset="0"/>
              </a:rPr>
              <a:t>	</a:t>
            </a:r>
          </a:p>
          <a:p>
            <a:pPr marL="457200" indent="-457200" eaLnBrk="1" hangingPunct="1">
              <a:buFont typeface="Wingdings" panose="05000000000000000000" pitchFamily="2" charset="2"/>
              <a:buNone/>
            </a:pPr>
            <a:endParaRPr lang="en-US" altLang="en-US" sz="2000" i="1" dirty="0">
              <a:latin typeface="Trebuchet MS" panose="020B0603020202020204" pitchFamily="34" charset="0"/>
            </a:endParaRPr>
          </a:p>
        </p:txBody>
      </p:sp>
      <p:sp>
        <p:nvSpPr>
          <p:cNvPr id="65539"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5540"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554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5542"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0" name="Rectangle 9"/>
          <p:cNvSpPr/>
          <p:nvPr/>
        </p:nvSpPr>
        <p:spPr>
          <a:xfrm>
            <a:off x="1905000" y="1371600"/>
            <a:ext cx="7239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545" name="Picture 1" descr="D:\hie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0"/>
            <a:ext cx="5867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3814762" y="1600199"/>
            <a:ext cx="1595438" cy="5057237"/>
          </a:xfrm>
          <a:prstGeom prst="rect">
            <a:avLst/>
          </a:prstGeom>
        </p:spPr>
      </p:pic>
      <p:pic>
        <p:nvPicPr>
          <p:cNvPr id="3" name="Picture 2"/>
          <p:cNvPicPr>
            <a:picLocks noChangeAspect="1"/>
          </p:cNvPicPr>
          <p:nvPr/>
        </p:nvPicPr>
        <p:blipFill>
          <a:blip r:embed="rId5"/>
          <a:stretch>
            <a:fillRect/>
          </a:stretch>
        </p:blipFill>
        <p:spPr>
          <a:xfrm>
            <a:off x="2057400" y="3304904"/>
            <a:ext cx="1485900" cy="1647825"/>
          </a:xfrm>
          <a:prstGeom prst="rect">
            <a:avLst/>
          </a:prstGeom>
        </p:spPr>
      </p:pic>
      <p:pic>
        <p:nvPicPr>
          <p:cNvPr id="4" name="Picture 3"/>
          <p:cNvPicPr>
            <a:picLocks noChangeAspect="1"/>
          </p:cNvPicPr>
          <p:nvPr/>
        </p:nvPicPr>
        <p:blipFill>
          <a:blip r:embed="rId6"/>
          <a:stretch>
            <a:fillRect/>
          </a:stretch>
        </p:blipFill>
        <p:spPr>
          <a:xfrm>
            <a:off x="5681662" y="3304903"/>
            <a:ext cx="1514475" cy="1647825"/>
          </a:xfrm>
          <a:prstGeom prst="rect">
            <a:avLst/>
          </a:prstGeom>
        </p:spPr>
      </p:pic>
      <p:sp>
        <p:nvSpPr>
          <p:cNvPr id="5" name="Footer Placeholder 4">
            <a:extLst>
              <a:ext uri="{FF2B5EF4-FFF2-40B4-BE49-F238E27FC236}">
                <a16:creationId xmlns:a16="http://schemas.microsoft.com/office/drawing/2014/main" id="{575968AE-1891-457B-A994-420AA289EF34}"/>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6" name="Slide Number Placeholder 5">
            <a:extLst>
              <a:ext uri="{FF2B5EF4-FFF2-40B4-BE49-F238E27FC236}">
                <a16:creationId xmlns:a16="http://schemas.microsoft.com/office/drawing/2014/main" id="{A3188B0D-6B37-4D54-8F0D-5648E5B6E9C0}"/>
              </a:ext>
            </a:extLst>
          </p:cNvPr>
          <p:cNvSpPr>
            <a:spLocks noGrp="1"/>
          </p:cNvSpPr>
          <p:nvPr>
            <p:ph type="sldNum" sz="quarter" idx="12"/>
          </p:nvPr>
        </p:nvSpPr>
        <p:spPr/>
        <p:txBody>
          <a:bodyPr/>
          <a:lstStyle/>
          <a:p>
            <a:pPr>
              <a:defRPr/>
            </a:pPr>
            <a:fld id="{9CFDE734-A677-43FA-B556-980ADA408821}" type="slidenum">
              <a:rPr lang="en-US" altLang="en-US" smtClean="0"/>
              <a:pPr>
                <a:defRPr/>
              </a:pPr>
              <a:t>54</a:t>
            </a:fld>
            <a:endParaRPr lang="en-US" altLang="en-US"/>
          </a:p>
        </p:txBody>
      </p:sp>
    </p:spTree>
    <p:extLst>
      <p:ext uri="{BB962C8B-B14F-4D97-AF65-F5344CB8AC3E}">
        <p14:creationId xmlns:p14="http://schemas.microsoft.com/office/powerpoint/2010/main" val="427128496"/>
      </p:ext>
    </p:extLst>
  </p:cSld>
  <p:clrMapOvr>
    <a:masterClrMapping/>
  </p:clrMapOvr>
  <p:transition spd="slow">
    <p:pull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idx="1"/>
          </p:nvPr>
        </p:nvSpPr>
        <p:spPr>
          <a:xfrm>
            <a:off x="457200" y="685800"/>
            <a:ext cx="8229600" cy="5257800"/>
          </a:xfrm>
        </p:spPr>
        <p:txBody>
          <a:bodyPr/>
          <a:lstStyle/>
          <a:p>
            <a:pPr marL="457200" indent="-457200" eaLnBrk="1" hangingPunct="1">
              <a:lnSpc>
                <a:spcPct val="90000"/>
              </a:lnSpc>
              <a:buFont typeface="Wingdings" panose="05000000000000000000" pitchFamily="2" charset="2"/>
              <a:buNone/>
            </a:pPr>
            <a:r>
              <a:rPr lang="en-US" altLang="en-US" sz="2000" b="1" i="1" dirty="0">
                <a:solidFill>
                  <a:srgbClr val="000000"/>
                </a:solidFill>
                <a:latin typeface="Trebuchet MS" panose="020B0603020202020204" pitchFamily="34" charset="0"/>
              </a:rPr>
              <a:t>6.5. </a:t>
            </a:r>
            <a:r>
              <a:rPr lang="en-US" altLang="en-US" sz="2000" b="1" i="1" dirty="0" err="1">
                <a:solidFill>
                  <a:srgbClr val="000000"/>
                </a:solidFill>
                <a:latin typeface="Trebuchet MS" panose="020B0603020202020204" pitchFamily="34" charset="0"/>
              </a:rPr>
              <a:t>Kalibrasi</a:t>
            </a:r>
            <a:r>
              <a:rPr lang="en-US" altLang="en-US" sz="2000" b="1" i="1" dirty="0">
                <a:solidFill>
                  <a:srgbClr val="000000"/>
                </a:solidFill>
                <a:latin typeface="Trebuchet MS" panose="020B0603020202020204" pitchFamily="34" charset="0"/>
              </a:rPr>
              <a:t> “Effect of Tare”</a:t>
            </a:r>
          </a:p>
          <a:p>
            <a:pPr marL="457200" indent="-457200" eaLnBrk="1" hangingPunct="1">
              <a:lnSpc>
                <a:spcPct val="90000"/>
              </a:lnSpc>
              <a:buFont typeface="Wingdings" panose="05000000000000000000" pitchFamily="2" charset="2"/>
              <a:buNone/>
            </a:pPr>
            <a:r>
              <a:rPr lang="en-US" altLang="en-US" sz="2000" i="1" dirty="0">
                <a:latin typeface="Trebuchet MS" panose="020B0603020202020204" pitchFamily="34" charset="0"/>
              </a:rPr>
              <a:t>	</a:t>
            </a:r>
          </a:p>
          <a:p>
            <a:pPr marL="457200" indent="-457200" eaLnBrk="1" hangingPunct="1">
              <a:lnSpc>
                <a:spcPct val="90000"/>
              </a:lnSpc>
              <a:buFont typeface="Wingdings" panose="05000000000000000000" pitchFamily="2" charset="2"/>
              <a:buNone/>
            </a:pPr>
            <a:r>
              <a:rPr lang="en-US" altLang="en-US" sz="2000" i="1" dirty="0">
                <a:latin typeface="Trebuchet MS" panose="020B0603020202020204" pitchFamily="34" charset="0"/>
              </a:rPr>
              <a:t>	</a:t>
            </a:r>
          </a:p>
          <a:p>
            <a:pPr marL="457200" indent="-457200" eaLnBrk="1" hangingPunct="1">
              <a:lnSpc>
                <a:spcPct val="90000"/>
              </a:lnSpc>
              <a:buFont typeface="Wingdings" panose="05000000000000000000" pitchFamily="2" charset="2"/>
              <a:buNone/>
            </a:pPr>
            <a:r>
              <a:rPr lang="en-US" altLang="en-US" sz="1800" i="1" dirty="0" err="1">
                <a:latin typeface="Trebuchet MS" panose="020B0603020202020204" pitchFamily="34" charset="0"/>
              </a:rPr>
              <a:t>Efek</a:t>
            </a:r>
            <a:r>
              <a:rPr lang="en-US" altLang="en-US" sz="1800" i="1" dirty="0">
                <a:latin typeface="Trebuchet MS" panose="020B0603020202020204" pitchFamily="34" charset="0"/>
              </a:rPr>
              <a:t> Tara </a:t>
            </a:r>
            <a:r>
              <a:rPr lang="en-US" altLang="en-US" sz="1800" i="1" dirty="0" err="1">
                <a:latin typeface="Trebuchet MS" panose="020B0603020202020204" pitchFamily="34" charset="0"/>
              </a:rPr>
              <a:t>dikalibrasi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dengan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mengamati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penunjukan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timbangan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dengan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fasilitas</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tara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bandingkan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dengan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penunjukan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timbangan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tanpa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fasilitas</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tara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dengan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menggunakan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anak</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timbangan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standar</a:t>
            </a:r>
            <a:r>
              <a:rPr lang="en-US" altLang="en-US" sz="1800" i="1" dirty="0">
                <a:latin typeface="Trebuchet MS" panose="020B0603020202020204" pitchFamily="34" charset="0"/>
              </a:rPr>
              <a:t> yang </a:t>
            </a:r>
            <a:r>
              <a:rPr lang="en-US" altLang="en-US" sz="1800" i="1" dirty="0" err="1">
                <a:latin typeface="Trebuchet MS" panose="020B0603020202020204" pitchFamily="34" charset="0"/>
              </a:rPr>
              <a:t>nilainya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sama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dengan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nilai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skala</a:t>
            </a:r>
            <a:endParaRPr lang="en-US" altLang="en-US" sz="1800" i="1" dirty="0">
              <a:latin typeface="Trebuchet MS" panose="020B0603020202020204" pitchFamily="34" charset="0"/>
            </a:endParaRPr>
          </a:p>
          <a:p>
            <a:pPr marL="457200" indent="-457200" eaLnBrk="1" hangingPunct="1">
              <a:lnSpc>
                <a:spcPct val="90000"/>
              </a:lnSpc>
              <a:buFont typeface="Wingdings" panose="05000000000000000000" pitchFamily="2" charset="2"/>
              <a:buNone/>
            </a:pPr>
            <a:r>
              <a:rPr lang="en-US" altLang="en-US" sz="1800" i="1" dirty="0">
                <a:latin typeface="Trebuchet MS" panose="020B0603020202020204" pitchFamily="34" charset="0"/>
              </a:rPr>
              <a:t>      </a:t>
            </a:r>
          </a:p>
          <a:p>
            <a:pPr marL="457200" indent="-457200" eaLnBrk="1" hangingPunct="1">
              <a:lnSpc>
                <a:spcPct val="90000"/>
              </a:lnSpc>
              <a:buFont typeface="Wingdings" panose="05000000000000000000" pitchFamily="2" charset="2"/>
              <a:buNone/>
            </a:pPr>
            <a:r>
              <a:rPr lang="en-US" altLang="en-US" sz="1800" i="1" dirty="0">
                <a:latin typeface="Trebuchet MS" panose="020B0603020202020204" pitchFamily="34" charset="0"/>
              </a:rPr>
              <a:t>	</a:t>
            </a:r>
            <a:r>
              <a:rPr lang="en-US" altLang="en-US" sz="1800" i="1" dirty="0" err="1">
                <a:solidFill>
                  <a:srgbClr val="000000"/>
                </a:solidFill>
                <a:latin typeface="Trebuchet MS" panose="020B0603020202020204" pitchFamily="34" charset="0"/>
              </a:rPr>
              <a:t>Caranya</a:t>
            </a:r>
            <a:r>
              <a:rPr lang="en-US" altLang="en-US" sz="1800" i="1" dirty="0">
                <a:solidFill>
                  <a:srgbClr val="000000"/>
                </a:solidFill>
                <a:latin typeface="Trebuchet MS" panose="020B0603020202020204" pitchFamily="34" charset="0"/>
              </a:rPr>
              <a:t>:</a:t>
            </a:r>
          </a:p>
          <a:p>
            <a:pPr marL="457200" indent="-457200" eaLnBrk="1" hangingPunct="1">
              <a:lnSpc>
                <a:spcPct val="90000"/>
              </a:lnSpc>
              <a:buFont typeface="Wingdings" panose="05000000000000000000" pitchFamily="2" charset="2"/>
              <a:buNone/>
            </a:pPr>
            <a:r>
              <a:rPr lang="en-US" altLang="en-US" sz="1800" i="1" dirty="0">
                <a:latin typeface="Trebuchet MS" panose="020B0603020202020204" pitchFamily="34" charset="0"/>
              </a:rPr>
              <a:t>	a. </a:t>
            </a:r>
            <a:r>
              <a:rPr lang="en-US" altLang="en-US" sz="1800" i="1" dirty="0" err="1">
                <a:latin typeface="Trebuchet MS" panose="020B0603020202020204" pitchFamily="34" charset="0"/>
              </a:rPr>
              <a:t>Letakkan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anak</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timbangan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standar</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pada</a:t>
            </a:r>
            <a:r>
              <a:rPr lang="en-US" altLang="en-US" sz="1800" i="1" dirty="0">
                <a:latin typeface="Trebuchet MS" panose="020B0603020202020204" pitchFamily="34" charset="0"/>
              </a:rPr>
              <a:t> pan </a:t>
            </a:r>
            <a:r>
              <a:rPr lang="en-US" altLang="en-US" sz="1800" i="1" dirty="0" err="1">
                <a:latin typeface="Trebuchet MS" panose="020B0603020202020204" pitchFamily="34" charset="0"/>
              </a:rPr>
              <a:t>sesuai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dengan</a:t>
            </a:r>
            <a:endParaRPr lang="en-US" altLang="en-US" sz="1800" i="1" dirty="0">
              <a:latin typeface="Trebuchet MS" panose="020B0603020202020204" pitchFamily="34" charset="0"/>
            </a:endParaRPr>
          </a:p>
          <a:p>
            <a:pPr marL="457200" indent="-457200" eaLnBrk="1" hangingPunct="1">
              <a:lnSpc>
                <a:spcPct val="90000"/>
              </a:lnSpc>
              <a:buFont typeface="Wingdings" panose="05000000000000000000" pitchFamily="2" charset="2"/>
              <a:buNone/>
            </a:pPr>
            <a:r>
              <a:rPr lang="en-US" altLang="en-US" sz="1800" i="1" dirty="0">
                <a:latin typeface="Trebuchet MS" panose="020B0603020202020204" pitchFamily="34" charset="0"/>
              </a:rPr>
              <a:t>	    </a:t>
            </a:r>
            <a:r>
              <a:rPr lang="en-US" altLang="en-US" sz="1800" i="1" dirty="0" err="1">
                <a:latin typeface="Trebuchet MS" panose="020B0603020202020204" pitchFamily="34" charset="0"/>
              </a:rPr>
              <a:t>kapasitas</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maksimum</a:t>
            </a:r>
            <a:r>
              <a:rPr lang="en-US" altLang="en-US" sz="1800" i="1" dirty="0">
                <a:latin typeface="Trebuchet MS" panose="020B0603020202020204" pitchFamily="34" charset="0"/>
              </a:rPr>
              <a:t> TARE, </a:t>
            </a:r>
            <a:r>
              <a:rPr lang="en-US" altLang="en-US" sz="1800" i="1" dirty="0" err="1">
                <a:latin typeface="Trebuchet MS" panose="020B0603020202020204" pitchFamily="34" charset="0"/>
              </a:rPr>
              <a:t>kemudian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nol</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timbangan</a:t>
            </a:r>
            <a:endParaRPr lang="en-US" altLang="en-US" sz="1800" i="1" dirty="0">
              <a:latin typeface="Trebuchet MS" panose="020B0603020202020204" pitchFamily="34" charset="0"/>
            </a:endParaRPr>
          </a:p>
          <a:p>
            <a:pPr marL="457200" indent="-457200" eaLnBrk="1" hangingPunct="1">
              <a:lnSpc>
                <a:spcPct val="90000"/>
              </a:lnSpc>
              <a:buFont typeface="Wingdings" panose="05000000000000000000" pitchFamily="2" charset="2"/>
              <a:buNone/>
            </a:pPr>
            <a:r>
              <a:rPr lang="en-US" altLang="en-US" sz="1800" i="1" dirty="0">
                <a:latin typeface="Trebuchet MS" panose="020B0603020202020204" pitchFamily="34" charset="0"/>
              </a:rPr>
              <a:t>	    </a:t>
            </a:r>
            <a:r>
              <a:rPr lang="en-US" altLang="en-US" sz="1800" i="1" dirty="0" err="1">
                <a:latin typeface="Trebuchet MS" panose="020B0603020202020204" pitchFamily="34" charset="0"/>
              </a:rPr>
              <a:t>dengan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sistem</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TARE.Catat</a:t>
            </a:r>
            <a:r>
              <a:rPr lang="en-US" altLang="en-US" sz="1800" i="1" dirty="0">
                <a:latin typeface="Trebuchet MS" panose="020B0603020202020204" pitchFamily="34" charset="0"/>
              </a:rPr>
              <a:t>.</a:t>
            </a:r>
          </a:p>
          <a:p>
            <a:pPr marL="457200" indent="-457200" eaLnBrk="1" hangingPunct="1">
              <a:lnSpc>
                <a:spcPct val="90000"/>
              </a:lnSpc>
              <a:buFont typeface="Wingdings" panose="05000000000000000000" pitchFamily="2" charset="2"/>
              <a:buNone/>
            </a:pPr>
            <a:r>
              <a:rPr lang="en-US" altLang="en-US" sz="1800" i="1" dirty="0">
                <a:latin typeface="Trebuchet MS" panose="020B0603020202020204" pitchFamily="34" charset="0"/>
              </a:rPr>
              <a:t>	b. </a:t>
            </a:r>
            <a:r>
              <a:rPr lang="en-US" altLang="en-US" sz="1800" i="1" dirty="0" err="1">
                <a:latin typeface="Trebuchet MS" panose="020B0603020202020204" pitchFamily="34" charset="0"/>
              </a:rPr>
              <a:t>Letakkan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massa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standar</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sesuai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dengan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nilai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skala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maksimum</a:t>
            </a:r>
            <a:endParaRPr lang="en-US" altLang="en-US" sz="1800" i="1" dirty="0">
              <a:latin typeface="Trebuchet MS" panose="020B0603020202020204" pitchFamily="34" charset="0"/>
            </a:endParaRPr>
          </a:p>
          <a:p>
            <a:pPr marL="457200" indent="-457200" eaLnBrk="1" hangingPunct="1">
              <a:lnSpc>
                <a:spcPct val="90000"/>
              </a:lnSpc>
              <a:buFont typeface="Wingdings" panose="05000000000000000000" pitchFamily="2" charset="2"/>
              <a:buNone/>
            </a:pPr>
            <a:r>
              <a:rPr lang="en-US" altLang="en-US" sz="1800" i="1" dirty="0">
                <a:latin typeface="Trebuchet MS" panose="020B0603020202020204" pitchFamily="34" charset="0"/>
              </a:rPr>
              <a:t>	    </a:t>
            </a:r>
            <a:r>
              <a:rPr lang="en-US" altLang="en-US" sz="1800" i="1" dirty="0" err="1">
                <a:latin typeface="Trebuchet MS" panose="020B0603020202020204" pitchFamily="34" charset="0"/>
              </a:rPr>
              <a:t>dan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catat</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penunjukan</a:t>
            </a:r>
            <a:r>
              <a:rPr lang="en-US" altLang="en-US" sz="1800" i="1" dirty="0">
                <a:latin typeface="Trebuchet MS" panose="020B0603020202020204" pitchFamily="34" charset="0"/>
              </a:rPr>
              <a:t>.</a:t>
            </a:r>
          </a:p>
          <a:p>
            <a:pPr marL="457200" indent="-457200" eaLnBrk="1" hangingPunct="1">
              <a:lnSpc>
                <a:spcPct val="90000"/>
              </a:lnSpc>
              <a:buFont typeface="Wingdings" panose="05000000000000000000" pitchFamily="2" charset="2"/>
              <a:buNone/>
            </a:pPr>
            <a:r>
              <a:rPr lang="en-US" altLang="en-US" sz="1800" i="1" dirty="0">
                <a:latin typeface="Trebuchet MS" panose="020B0603020202020204" pitchFamily="34" charset="0"/>
              </a:rPr>
              <a:t>	c. </a:t>
            </a:r>
            <a:r>
              <a:rPr lang="en-US" altLang="en-US" sz="1800" i="1" dirty="0" err="1">
                <a:latin typeface="Trebuchet MS" panose="020B0603020202020204" pitchFamily="34" charset="0"/>
              </a:rPr>
              <a:t>Hitung</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perbedaan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antara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penunjukan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dengan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sistem</a:t>
            </a:r>
            <a:r>
              <a:rPr lang="en-US" altLang="en-US" sz="1800" i="1" dirty="0">
                <a:latin typeface="Trebuchet MS" panose="020B0603020202020204" pitchFamily="34" charset="0"/>
              </a:rPr>
              <a:t> Tare</a:t>
            </a:r>
          </a:p>
          <a:p>
            <a:pPr marL="457200" indent="-457200" eaLnBrk="1" hangingPunct="1">
              <a:lnSpc>
                <a:spcPct val="90000"/>
              </a:lnSpc>
              <a:buFont typeface="Wingdings" panose="05000000000000000000" pitchFamily="2" charset="2"/>
              <a:buNone/>
            </a:pPr>
            <a:r>
              <a:rPr lang="en-US" altLang="en-US" sz="1800" i="1" dirty="0">
                <a:latin typeface="Trebuchet MS" panose="020B0603020202020204" pitchFamily="34" charset="0"/>
              </a:rPr>
              <a:t>	    </a:t>
            </a:r>
            <a:r>
              <a:rPr lang="en-US" altLang="en-US" sz="1800" i="1" dirty="0" err="1">
                <a:latin typeface="Trebuchet MS" panose="020B0603020202020204" pitchFamily="34" charset="0"/>
              </a:rPr>
              <a:t>dengan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penunjukan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tanpa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sistem</a:t>
            </a:r>
            <a:r>
              <a:rPr lang="en-US" altLang="en-US" sz="1800" i="1" dirty="0">
                <a:latin typeface="Trebuchet MS" panose="020B0603020202020204" pitchFamily="34" charset="0"/>
              </a:rPr>
              <a:t> Tare.</a:t>
            </a:r>
          </a:p>
        </p:txBody>
      </p:sp>
      <p:sp>
        <p:nvSpPr>
          <p:cNvPr id="6758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7588"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758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7590"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7833" name="Text Box 9"/>
          <p:cNvSpPr txBox="1">
            <a:spLocks noChangeArrowheads="1"/>
          </p:cNvSpPr>
          <p:nvPr/>
        </p:nvSpPr>
        <p:spPr bwMode="auto">
          <a:xfrm>
            <a:off x="457200" y="6545263"/>
            <a:ext cx="1524000" cy="244475"/>
          </a:xfrm>
          <a:prstGeom prst="rect">
            <a:avLst/>
          </a:prstGeom>
          <a:noFill/>
          <a:ln w="9525">
            <a:noFill/>
            <a:miter lim="800000"/>
            <a:headEnd/>
            <a:tailEnd/>
          </a:ln>
          <a:effectLst/>
        </p:spPr>
        <p:txBody>
          <a:bodyPr>
            <a:spAutoFit/>
          </a:bodyPr>
          <a:lstStyle/>
          <a:p>
            <a:pPr>
              <a:spcBef>
                <a:spcPct val="50000"/>
              </a:spcBef>
              <a:defRPr/>
            </a:pPr>
            <a:r>
              <a:rPr lang="en-US" sz="1000" i="1">
                <a:effectLst>
                  <a:outerShdw blurRad="38100" dist="38100" dir="2700000" algn="tl">
                    <a:srgbClr val="000000"/>
                  </a:outerShdw>
                </a:effectLst>
                <a:latin typeface="Comic Sans MS" pitchFamily="66" charset="0"/>
              </a:rPr>
              <a:t>Edit by i-zOOm</a:t>
            </a:r>
          </a:p>
        </p:txBody>
      </p:sp>
      <p:sp>
        <p:nvSpPr>
          <p:cNvPr id="24" name="Rectangle 23"/>
          <p:cNvSpPr/>
          <p:nvPr/>
        </p:nvSpPr>
        <p:spPr>
          <a:xfrm>
            <a:off x="0" y="5638800"/>
            <a:ext cx="9144000"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593" name="Picture 1" descr="D:\hie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0"/>
            <a:ext cx="5867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905000" y="1219200"/>
            <a:ext cx="7239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570F960E-3AFF-4633-A11A-0F78022203A5}"/>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5B53551E-29A0-42F1-9DC2-2DF904BE393B}"/>
              </a:ext>
            </a:extLst>
          </p:cNvPr>
          <p:cNvSpPr>
            <a:spLocks noGrp="1"/>
          </p:cNvSpPr>
          <p:nvPr>
            <p:ph type="sldNum" sz="quarter" idx="12"/>
          </p:nvPr>
        </p:nvSpPr>
        <p:spPr/>
        <p:txBody>
          <a:bodyPr/>
          <a:lstStyle/>
          <a:p>
            <a:pPr>
              <a:defRPr/>
            </a:pPr>
            <a:fld id="{9CFDE734-A677-43FA-B556-980ADA408821}" type="slidenum">
              <a:rPr lang="en-US" altLang="en-US" smtClean="0"/>
              <a:pPr>
                <a:defRPr/>
              </a:pPr>
              <a:t>55</a:t>
            </a:fld>
            <a:endParaRPr lang="en-US" altLang="en-US"/>
          </a:p>
        </p:txBody>
      </p:sp>
    </p:spTree>
  </p:cSld>
  <p:clrMapOvr>
    <a:masterClrMapping/>
  </p:clrMapOvr>
  <p:transition spd="slow">
    <p:pull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idx="1"/>
          </p:nvPr>
        </p:nvSpPr>
        <p:spPr>
          <a:xfrm>
            <a:off x="457200" y="685800"/>
            <a:ext cx="8229600" cy="5486400"/>
          </a:xfrm>
        </p:spPr>
        <p:txBody>
          <a:bodyPr rtlCol="0">
            <a:normAutofit/>
          </a:bodyPr>
          <a:lstStyle/>
          <a:p>
            <a:pPr marL="457200" indent="-457200" eaLnBrk="1" fontAlgn="auto" hangingPunct="1">
              <a:lnSpc>
                <a:spcPct val="80000"/>
              </a:lnSpc>
              <a:spcAft>
                <a:spcPts val="0"/>
              </a:spcAft>
              <a:buFont typeface="Wingdings" pitchFamily="2" charset="2"/>
              <a:buNone/>
              <a:defRPr/>
            </a:pPr>
            <a:r>
              <a:rPr lang="en-US" sz="2000" b="1" i="1" dirty="0">
                <a:solidFill>
                  <a:srgbClr val="000000"/>
                </a:solidFill>
                <a:latin typeface="Trebuchet MS" pitchFamily="34" charset="0"/>
              </a:rPr>
              <a:t>6.6. </a:t>
            </a:r>
            <a:r>
              <a:rPr lang="en-US" sz="2000" b="1" i="1" dirty="0" err="1">
                <a:solidFill>
                  <a:srgbClr val="000000"/>
                </a:solidFill>
                <a:latin typeface="Trebuchet MS" pitchFamily="34" charset="0"/>
              </a:rPr>
              <a:t>Pemeriksaan</a:t>
            </a:r>
            <a:r>
              <a:rPr lang="en-US" sz="2000" b="1" i="1" dirty="0">
                <a:solidFill>
                  <a:srgbClr val="000000"/>
                </a:solidFill>
                <a:latin typeface="Trebuchet MS" pitchFamily="34" charset="0"/>
              </a:rPr>
              <a:t> “Hysteresis”</a:t>
            </a:r>
          </a:p>
          <a:p>
            <a:pPr marL="457200" indent="-457200" eaLnBrk="1" fontAlgn="auto" hangingPunct="1">
              <a:lnSpc>
                <a:spcPct val="80000"/>
              </a:lnSpc>
              <a:spcAft>
                <a:spcPts val="0"/>
              </a:spcAft>
              <a:buFont typeface="Wingdings" pitchFamily="2" charset="2"/>
              <a:buNone/>
              <a:defRPr/>
            </a:pPr>
            <a:r>
              <a:rPr lang="en-US" sz="2000" i="1" dirty="0">
                <a:latin typeface="Trebuchet MS" pitchFamily="34" charset="0"/>
              </a:rPr>
              <a:t>	</a:t>
            </a:r>
          </a:p>
          <a:p>
            <a:pPr marL="457200" indent="-457200" eaLnBrk="1" fontAlgn="auto" hangingPunct="1">
              <a:lnSpc>
                <a:spcPct val="80000"/>
              </a:lnSpc>
              <a:spcAft>
                <a:spcPts val="0"/>
              </a:spcAft>
              <a:buFont typeface="Wingdings" pitchFamily="2" charset="2"/>
              <a:buNone/>
              <a:defRPr/>
            </a:pPr>
            <a:r>
              <a:rPr lang="en-US" sz="2000" i="1" dirty="0">
                <a:latin typeface="Trebuchet MS" pitchFamily="34" charset="0"/>
              </a:rPr>
              <a:t>	</a:t>
            </a:r>
          </a:p>
          <a:p>
            <a:pPr marL="0" indent="0" eaLnBrk="1" fontAlgn="auto" hangingPunct="1">
              <a:lnSpc>
                <a:spcPct val="80000"/>
              </a:lnSpc>
              <a:spcAft>
                <a:spcPts val="0"/>
              </a:spcAft>
              <a:buFont typeface="Wingdings" pitchFamily="2" charset="2"/>
              <a:buNone/>
              <a:defRPr/>
            </a:pPr>
            <a:endParaRPr lang="en-US" sz="1800" i="1" dirty="0">
              <a:latin typeface="Trebuchet MS" pitchFamily="34" charset="0"/>
            </a:endParaRPr>
          </a:p>
          <a:p>
            <a:pPr marL="0" indent="0" eaLnBrk="1" fontAlgn="auto" hangingPunct="1">
              <a:lnSpc>
                <a:spcPct val="80000"/>
              </a:lnSpc>
              <a:spcAft>
                <a:spcPts val="0"/>
              </a:spcAft>
              <a:buFont typeface="Wingdings" pitchFamily="2" charset="2"/>
              <a:buNone/>
              <a:defRPr/>
            </a:pPr>
            <a:r>
              <a:rPr lang="en-US" sz="1800" i="1" dirty="0" err="1">
                <a:latin typeface="Trebuchet MS" pitchFamily="34" charset="0"/>
              </a:rPr>
              <a:t>Pemeriksaan</a:t>
            </a:r>
            <a:r>
              <a:rPr lang="en-US" sz="1800" i="1" dirty="0">
                <a:latin typeface="Trebuchet MS" pitchFamily="34" charset="0"/>
              </a:rPr>
              <a:t> Hysteresis </a:t>
            </a:r>
            <a:r>
              <a:rPr lang="en-US" sz="1800" i="1" dirty="0" err="1">
                <a:latin typeface="Trebuchet MS" pitchFamily="34" charset="0"/>
              </a:rPr>
              <a:t>ini</a:t>
            </a:r>
            <a:r>
              <a:rPr lang="en-US" sz="1800" i="1" dirty="0">
                <a:latin typeface="Trebuchet MS" pitchFamily="34" charset="0"/>
              </a:rPr>
              <a:t> </a:t>
            </a:r>
            <a:r>
              <a:rPr lang="en-US" sz="1800" i="1" dirty="0" err="1">
                <a:latin typeface="Trebuchet MS" pitchFamily="34" charset="0"/>
              </a:rPr>
              <a:t>diperlukan</a:t>
            </a:r>
            <a:r>
              <a:rPr lang="en-US" sz="1800" i="1" dirty="0">
                <a:latin typeface="Trebuchet MS" pitchFamily="34" charset="0"/>
              </a:rPr>
              <a:t> </a:t>
            </a:r>
            <a:r>
              <a:rPr lang="en-US" sz="1800" i="1" dirty="0" err="1">
                <a:latin typeface="Trebuchet MS" pitchFamily="34" charset="0"/>
              </a:rPr>
              <a:t>jika</a:t>
            </a:r>
            <a:r>
              <a:rPr lang="en-US" sz="1800" i="1" dirty="0">
                <a:latin typeface="Trebuchet MS" pitchFamily="34" charset="0"/>
              </a:rPr>
              <a:t> </a:t>
            </a:r>
            <a:r>
              <a:rPr lang="en-US" sz="1800" i="1" dirty="0" err="1">
                <a:latin typeface="Trebuchet MS" pitchFamily="34" charset="0"/>
              </a:rPr>
              <a:t>timbangan</a:t>
            </a:r>
            <a:r>
              <a:rPr lang="en-US" sz="1800" i="1" dirty="0">
                <a:latin typeface="Trebuchet MS" pitchFamily="34" charset="0"/>
              </a:rPr>
              <a:t> </a:t>
            </a:r>
            <a:r>
              <a:rPr lang="en-US" sz="1800" i="1" dirty="0" err="1">
                <a:latin typeface="Trebuchet MS" pitchFamily="34" charset="0"/>
              </a:rPr>
              <a:t>baru</a:t>
            </a:r>
            <a:r>
              <a:rPr lang="en-US" sz="1800" i="1" dirty="0">
                <a:latin typeface="Trebuchet MS" pitchFamily="34" charset="0"/>
              </a:rPr>
              <a:t> </a:t>
            </a:r>
            <a:r>
              <a:rPr lang="en-US" sz="1800" i="1" dirty="0" err="1">
                <a:latin typeface="Trebuchet MS" pitchFamily="34" charset="0"/>
              </a:rPr>
              <a:t>pertama</a:t>
            </a:r>
            <a:r>
              <a:rPr lang="en-US" sz="1800" i="1" dirty="0">
                <a:latin typeface="Trebuchet MS" pitchFamily="34" charset="0"/>
              </a:rPr>
              <a:t> kali </a:t>
            </a:r>
            <a:r>
              <a:rPr lang="en-US" sz="1800" i="1" dirty="0" err="1">
                <a:latin typeface="Trebuchet MS" pitchFamily="34" charset="0"/>
              </a:rPr>
              <a:t>dikalibrasi</a:t>
            </a:r>
            <a:r>
              <a:rPr lang="en-US" sz="1800" i="1" dirty="0">
                <a:latin typeface="Trebuchet MS" pitchFamily="34" charset="0"/>
              </a:rPr>
              <a:t> </a:t>
            </a:r>
            <a:r>
              <a:rPr lang="en-US" sz="1800" i="1" dirty="0" err="1">
                <a:latin typeface="Trebuchet MS" pitchFamily="34" charset="0"/>
              </a:rPr>
              <a:t>atau</a:t>
            </a:r>
            <a:r>
              <a:rPr lang="en-US" sz="1800" i="1" dirty="0">
                <a:latin typeface="Trebuchet MS" pitchFamily="34" charset="0"/>
              </a:rPr>
              <a:t> </a:t>
            </a:r>
            <a:r>
              <a:rPr lang="en-US" sz="1800" i="1" dirty="0" err="1">
                <a:latin typeface="Trebuchet MS" pitchFamily="34" charset="0"/>
              </a:rPr>
              <a:t>setelah</a:t>
            </a:r>
            <a:r>
              <a:rPr lang="en-US" sz="1800" i="1" dirty="0">
                <a:latin typeface="Trebuchet MS" pitchFamily="34" charset="0"/>
              </a:rPr>
              <a:t> </a:t>
            </a:r>
            <a:r>
              <a:rPr lang="en-US" sz="1800" i="1" dirty="0" err="1">
                <a:latin typeface="Trebuchet MS" pitchFamily="34" charset="0"/>
              </a:rPr>
              <a:t>dilakukan</a:t>
            </a:r>
            <a:r>
              <a:rPr lang="en-US" sz="1800" i="1" dirty="0">
                <a:latin typeface="Trebuchet MS" pitchFamily="34" charset="0"/>
              </a:rPr>
              <a:t> “major repair”. </a:t>
            </a:r>
            <a:r>
              <a:rPr lang="en-US" sz="1800" i="1" dirty="0" err="1">
                <a:latin typeface="Trebuchet MS" pitchFamily="34" charset="0"/>
              </a:rPr>
              <a:t>Selanjutnya</a:t>
            </a:r>
            <a:r>
              <a:rPr lang="en-US" sz="1800" i="1" dirty="0">
                <a:latin typeface="Trebuchet MS" pitchFamily="34" charset="0"/>
              </a:rPr>
              <a:t> </a:t>
            </a:r>
            <a:r>
              <a:rPr lang="en-US" sz="1800" i="1" dirty="0" err="1">
                <a:latin typeface="Trebuchet MS" pitchFamily="34" charset="0"/>
              </a:rPr>
              <a:t>pemeriksaan</a:t>
            </a:r>
            <a:r>
              <a:rPr lang="en-US" sz="1800" i="1" dirty="0">
                <a:latin typeface="Trebuchet MS" pitchFamily="34" charset="0"/>
              </a:rPr>
              <a:t> </a:t>
            </a:r>
            <a:r>
              <a:rPr lang="en-US" sz="1800" i="1" dirty="0" err="1">
                <a:latin typeface="Trebuchet MS" pitchFamily="34" charset="0"/>
              </a:rPr>
              <a:t>dilakukan</a:t>
            </a:r>
            <a:r>
              <a:rPr lang="en-US" sz="1800" i="1" dirty="0">
                <a:latin typeface="Trebuchet MS" pitchFamily="34" charset="0"/>
              </a:rPr>
              <a:t> </a:t>
            </a:r>
            <a:r>
              <a:rPr lang="en-US" sz="1800" i="1" dirty="0" err="1">
                <a:latin typeface="Trebuchet MS" pitchFamily="34" charset="0"/>
              </a:rPr>
              <a:t>jika</a:t>
            </a:r>
            <a:r>
              <a:rPr lang="en-US" sz="1800" i="1" dirty="0">
                <a:latin typeface="Trebuchet MS" pitchFamily="34" charset="0"/>
              </a:rPr>
              <a:t> </a:t>
            </a:r>
            <a:r>
              <a:rPr lang="en-US" sz="1800" i="1" dirty="0" err="1">
                <a:latin typeface="Trebuchet MS" pitchFamily="34" charset="0"/>
              </a:rPr>
              <a:t>dianggap</a:t>
            </a:r>
            <a:r>
              <a:rPr lang="en-US" sz="1800" i="1" dirty="0">
                <a:latin typeface="Trebuchet MS" pitchFamily="34" charset="0"/>
              </a:rPr>
              <a:t> </a:t>
            </a:r>
            <a:r>
              <a:rPr lang="en-US" sz="1800" i="1" dirty="0" err="1">
                <a:latin typeface="Trebuchet MS" pitchFamily="34" charset="0"/>
              </a:rPr>
              <a:t>perlu</a:t>
            </a:r>
            <a:r>
              <a:rPr lang="en-US" sz="1800" i="1" dirty="0">
                <a:latin typeface="Trebuchet MS" pitchFamily="34" charset="0"/>
              </a:rPr>
              <a:t>.</a:t>
            </a:r>
          </a:p>
          <a:p>
            <a:pPr marL="457200" indent="-457200" eaLnBrk="1" fontAlgn="auto" hangingPunct="1">
              <a:lnSpc>
                <a:spcPct val="80000"/>
              </a:lnSpc>
              <a:spcAft>
                <a:spcPts val="0"/>
              </a:spcAft>
              <a:buFont typeface="Wingdings" pitchFamily="2" charset="2"/>
              <a:buNone/>
              <a:defRPr/>
            </a:pPr>
            <a:r>
              <a:rPr lang="en-US" sz="1800" i="1" dirty="0">
                <a:latin typeface="Trebuchet MS" pitchFamily="34" charset="0"/>
              </a:rPr>
              <a:t>      </a:t>
            </a:r>
          </a:p>
          <a:p>
            <a:pPr marL="0" indent="0" eaLnBrk="1" fontAlgn="auto" hangingPunct="1">
              <a:lnSpc>
                <a:spcPct val="80000"/>
              </a:lnSpc>
              <a:spcAft>
                <a:spcPts val="0"/>
              </a:spcAft>
              <a:buFont typeface="Wingdings" pitchFamily="2" charset="2"/>
              <a:buNone/>
              <a:defRPr/>
            </a:pPr>
            <a:r>
              <a:rPr lang="en-US" sz="1800" i="1" dirty="0" err="1">
                <a:solidFill>
                  <a:srgbClr val="000000"/>
                </a:solidFill>
                <a:latin typeface="Trebuchet MS" pitchFamily="34" charset="0"/>
              </a:rPr>
              <a:t>Caranya</a:t>
            </a:r>
            <a:r>
              <a:rPr lang="en-US" sz="1800" i="1" dirty="0">
                <a:solidFill>
                  <a:srgbClr val="000000"/>
                </a:solidFill>
                <a:latin typeface="Trebuchet MS" pitchFamily="34" charset="0"/>
              </a:rPr>
              <a:t>:</a:t>
            </a:r>
          </a:p>
          <a:p>
            <a:pPr marL="457200" indent="-457200" eaLnBrk="1" fontAlgn="auto" hangingPunct="1">
              <a:lnSpc>
                <a:spcPct val="80000"/>
              </a:lnSpc>
              <a:spcAft>
                <a:spcPts val="0"/>
              </a:spcAft>
              <a:buFont typeface="Wingdings" pitchFamily="2" charset="2"/>
              <a:buNone/>
              <a:defRPr/>
            </a:pPr>
            <a:r>
              <a:rPr lang="en-US" sz="1800" i="1" dirty="0">
                <a:latin typeface="Trebuchet MS" pitchFamily="34" charset="0"/>
              </a:rPr>
              <a:t>	a. </a:t>
            </a:r>
            <a:r>
              <a:rPr lang="en-US" sz="1800" i="1" dirty="0" err="1">
                <a:latin typeface="Trebuchet MS" pitchFamily="34" charset="0"/>
              </a:rPr>
              <a:t>Nol-kan</a:t>
            </a:r>
            <a:r>
              <a:rPr lang="en-US" sz="1800" i="1" dirty="0">
                <a:latin typeface="Trebuchet MS" pitchFamily="34" charset="0"/>
              </a:rPr>
              <a:t> timbangan,</a:t>
            </a:r>
            <a:r>
              <a:rPr lang="en-US" sz="1800" i="1" dirty="0">
                <a:solidFill>
                  <a:srgbClr val="000000"/>
                </a:solidFill>
                <a:latin typeface="Trebuchet MS" pitchFamily="34" charset="0"/>
              </a:rPr>
              <a:t>z</a:t>
            </a:r>
            <a:r>
              <a:rPr lang="en-US" sz="1800" i="1" baseline="-25000" dirty="0">
                <a:solidFill>
                  <a:srgbClr val="000000"/>
                </a:solidFill>
                <a:latin typeface="Trebuchet MS" pitchFamily="34" charset="0"/>
              </a:rPr>
              <a:t>1</a:t>
            </a:r>
          </a:p>
          <a:p>
            <a:pPr marL="457200" indent="-457200" eaLnBrk="1" fontAlgn="auto" hangingPunct="1">
              <a:lnSpc>
                <a:spcPct val="80000"/>
              </a:lnSpc>
              <a:spcAft>
                <a:spcPts val="0"/>
              </a:spcAft>
              <a:buFont typeface="Wingdings" pitchFamily="2" charset="2"/>
              <a:buNone/>
              <a:defRPr/>
            </a:pPr>
            <a:r>
              <a:rPr lang="en-US" sz="1800" i="1" dirty="0">
                <a:latin typeface="Trebuchet MS" pitchFamily="34" charset="0"/>
              </a:rPr>
              <a:t>	b. </a:t>
            </a:r>
            <a:r>
              <a:rPr lang="en-US" sz="1800" i="1" dirty="0" err="1">
                <a:latin typeface="Trebuchet MS" pitchFamily="34" charset="0"/>
              </a:rPr>
              <a:t>Letakkan</a:t>
            </a:r>
            <a:r>
              <a:rPr lang="en-US" sz="1800" i="1" dirty="0">
                <a:latin typeface="Trebuchet MS" pitchFamily="34" charset="0"/>
              </a:rPr>
              <a:t> </a:t>
            </a:r>
            <a:r>
              <a:rPr lang="en-US" sz="1800" i="1" dirty="0" err="1">
                <a:latin typeface="Trebuchet MS" pitchFamily="34" charset="0"/>
              </a:rPr>
              <a:t>massa</a:t>
            </a:r>
            <a:r>
              <a:rPr lang="en-US" sz="1800" i="1" dirty="0">
                <a:latin typeface="Trebuchet MS" pitchFamily="34" charset="0"/>
              </a:rPr>
              <a:t> </a:t>
            </a:r>
            <a:r>
              <a:rPr lang="en-US" sz="1800" i="1" dirty="0" err="1">
                <a:latin typeface="Trebuchet MS" pitchFamily="34" charset="0"/>
              </a:rPr>
              <a:t>standar</a:t>
            </a:r>
            <a:r>
              <a:rPr lang="en-US" sz="1800" i="1" dirty="0">
                <a:latin typeface="Trebuchet MS" pitchFamily="34" charset="0"/>
              </a:rPr>
              <a:t> </a:t>
            </a:r>
            <a:r>
              <a:rPr lang="en-US" sz="1800" i="1" dirty="0" err="1">
                <a:latin typeface="Trebuchet MS" pitchFamily="34" charset="0"/>
              </a:rPr>
              <a:t>setengah</a:t>
            </a:r>
            <a:r>
              <a:rPr lang="en-US" sz="1800" i="1" dirty="0">
                <a:latin typeface="Trebuchet MS" pitchFamily="34" charset="0"/>
              </a:rPr>
              <a:t> </a:t>
            </a:r>
            <a:r>
              <a:rPr lang="en-US" sz="1800" i="1" dirty="0" err="1">
                <a:latin typeface="Trebuchet MS" pitchFamily="34" charset="0"/>
              </a:rPr>
              <a:t>nilai</a:t>
            </a:r>
            <a:r>
              <a:rPr lang="en-US" sz="1800" i="1" dirty="0">
                <a:latin typeface="Trebuchet MS" pitchFamily="34" charset="0"/>
              </a:rPr>
              <a:t> </a:t>
            </a:r>
            <a:r>
              <a:rPr lang="en-US" sz="1800" i="1" dirty="0" err="1">
                <a:latin typeface="Trebuchet MS" pitchFamily="34" charset="0"/>
              </a:rPr>
              <a:t>skala</a:t>
            </a:r>
            <a:r>
              <a:rPr lang="en-US" sz="1800" i="1" dirty="0">
                <a:latin typeface="Trebuchet MS" pitchFamily="34" charset="0"/>
              </a:rPr>
              <a:t> </a:t>
            </a:r>
            <a:r>
              <a:rPr lang="en-US" sz="1800" i="1" dirty="0" err="1">
                <a:latin typeface="Trebuchet MS" pitchFamily="34" charset="0"/>
              </a:rPr>
              <a:t>maksimum</a:t>
            </a:r>
            <a:r>
              <a:rPr lang="en-US" sz="1800" i="1" dirty="0">
                <a:latin typeface="Trebuchet MS" pitchFamily="34" charset="0"/>
              </a:rPr>
              <a:t> </a:t>
            </a:r>
            <a:r>
              <a:rPr lang="en-US" sz="1800" i="1" dirty="0">
                <a:solidFill>
                  <a:srgbClr val="000000"/>
                </a:solidFill>
                <a:latin typeface="Trebuchet MS" pitchFamily="34" charset="0"/>
              </a:rPr>
              <a:t>M </a:t>
            </a:r>
          </a:p>
          <a:p>
            <a:pPr marL="457200" indent="-457200" eaLnBrk="1" fontAlgn="auto" hangingPunct="1">
              <a:lnSpc>
                <a:spcPct val="80000"/>
              </a:lnSpc>
              <a:spcAft>
                <a:spcPts val="0"/>
              </a:spcAft>
              <a:buFont typeface="Wingdings" pitchFamily="2" charset="2"/>
              <a:buNone/>
              <a:defRPr/>
            </a:pPr>
            <a:r>
              <a:rPr lang="en-US" sz="1800" i="1" dirty="0">
                <a:solidFill>
                  <a:srgbClr val="000000"/>
                </a:solidFill>
                <a:latin typeface="Trebuchet MS" pitchFamily="34" charset="0"/>
              </a:rPr>
              <a:t>	    </a:t>
            </a:r>
            <a:r>
              <a:rPr lang="en-US" sz="1800" i="1" dirty="0" err="1">
                <a:latin typeface="Trebuchet MS" pitchFamily="34" charset="0"/>
              </a:rPr>
              <a:t>pada</a:t>
            </a:r>
            <a:r>
              <a:rPr lang="en-US" sz="1800" i="1" dirty="0">
                <a:latin typeface="Trebuchet MS" pitchFamily="34" charset="0"/>
              </a:rPr>
              <a:t> pan, </a:t>
            </a:r>
            <a:r>
              <a:rPr lang="en-US" sz="1800" i="1" dirty="0" err="1">
                <a:latin typeface="Trebuchet MS" pitchFamily="34" charset="0"/>
              </a:rPr>
              <a:t>catat</a:t>
            </a:r>
            <a:r>
              <a:rPr lang="en-US" sz="1800" i="1" dirty="0">
                <a:latin typeface="Trebuchet MS" pitchFamily="34" charset="0"/>
              </a:rPr>
              <a:t> </a:t>
            </a:r>
            <a:r>
              <a:rPr lang="en-US" sz="1800" i="1" dirty="0">
                <a:solidFill>
                  <a:srgbClr val="000000"/>
                </a:solidFill>
                <a:latin typeface="Trebuchet MS" pitchFamily="34" charset="0"/>
              </a:rPr>
              <a:t>r</a:t>
            </a:r>
            <a:r>
              <a:rPr lang="en-US" sz="1800" i="1" baseline="-25000" dirty="0">
                <a:solidFill>
                  <a:srgbClr val="000000"/>
                </a:solidFill>
                <a:latin typeface="Trebuchet MS" pitchFamily="34" charset="0"/>
              </a:rPr>
              <a:t>1</a:t>
            </a:r>
            <a:r>
              <a:rPr lang="en-US" sz="1800" i="1" dirty="0">
                <a:latin typeface="Trebuchet MS" pitchFamily="34" charset="0"/>
              </a:rPr>
              <a:t>.</a:t>
            </a:r>
          </a:p>
          <a:p>
            <a:pPr marL="457200" indent="-457200" eaLnBrk="1" fontAlgn="auto" hangingPunct="1">
              <a:lnSpc>
                <a:spcPct val="80000"/>
              </a:lnSpc>
              <a:spcAft>
                <a:spcPts val="0"/>
              </a:spcAft>
              <a:buFont typeface="Wingdings" pitchFamily="2" charset="2"/>
              <a:buNone/>
              <a:defRPr/>
            </a:pPr>
            <a:r>
              <a:rPr lang="en-US" sz="1800" i="1" dirty="0">
                <a:latin typeface="Trebuchet MS" pitchFamily="34" charset="0"/>
              </a:rPr>
              <a:t>	c. </a:t>
            </a:r>
            <a:r>
              <a:rPr lang="en-US" sz="1800" i="1" dirty="0" err="1">
                <a:latin typeface="Trebuchet MS" pitchFamily="34" charset="0"/>
              </a:rPr>
              <a:t>Tambahkan</a:t>
            </a:r>
            <a:r>
              <a:rPr lang="en-US" sz="1800" i="1" dirty="0">
                <a:latin typeface="Trebuchet MS" pitchFamily="34" charset="0"/>
              </a:rPr>
              <a:t> </a:t>
            </a:r>
            <a:r>
              <a:rPr lang="en-US" sz="1800" i="1" dirty="0" err="1">
                <a:latin typeface="Trebuchet MS" pitchFamily="34" charset="0"/>
              </a:rPr>
              <a:t>massa</a:t>
            </a:r>
            <a:r>
              <a:rPr lang="en-US" sz="1800" i="1" dirty="0">
                <a:latin typeface="Trebuchet MS" pitchFamily="34" charset="0"/>
              </a:rPr>
              <a:t> </a:t>
            </a:r>
            <a:r>
              <a:rPr lang="en-US" sz="1800" i="1" dirty="0" err="1">
                <a:latin typeface="Trebuchet MS" pitchFamily="34" charset="0"/>
              </a:rPr>
              <a:t>standar</a:t>
            </a:r>
            <a:r>
              <a:rPr lang="en-US" sz="1800" i="1" dirty="0">
                <a:latin typeface="Trebuchet MS" pitchFamily="34" charset="0"/>
              </a:rPr>
              <a:t> </a:t>
            </a:r>
            <a:r>
              <a:rPr lang="en-US" sz="1800" i="1" dirty="0" err="1">
                <a:latin typeface="Trebuchet MS" pitchFamily="34" charset="0"/>
              </a:rPr>
              <a:t>ekstra</a:t>
            </a:r>
            <a:r>
              <a:rPr lang="en-US" sz="1800" i="1" dirty="0">
                <a:latin typeface="Trebuchet MS" pitchFamily="34" charset="0"/>
              </a:rPr>
              <a:t> </a:t>
            </a:r>
            <a:r>
              <a:rPr lang="en-US" sz="1800" i="1" dirty="0">
                <a:solidFill>
                  <a:srgbClr val="000000"/>
                </a:solidFill>
                <a:latin typeface="Trebuchet MS" pitchFamily="34" charset="0"/>
              </a:rPr>
              <a:t>M’</a:t>
            </a:r>
            <a:r>
              <a:rPr lang="en-US" sz="1800" i="1" dirty="0">
                <a:latin typeface="Trebuchet MS" pitchFamily="34" charset="0"/>
              </a:rPr>
              <a:t> </a:t>
            </a:r>
            <a:r>
              <a:rPr lang="en-US" sz="1800" i="1" dirty="0" err="1">
                <a:latin typeface="Trebuchet MS" pitchFamily="34" charset="0"/>
              </a:rPr>
              <a:t>hingga</a:t>
            </a:r>
            <a:r>
              <a:rPr lang="en-US" sz="1800" i="1" dirty="0">
                <a:latin typeface="Trebuchet MS" pitchFamily="34" charset="0"/>
              </a:rPr>
              <a:t> </a:t>
            </a:r>
            <a:r>
              <a:rPr lang="en-US" sz="1800" i="1" dirty="0" err="1">
                <a:latin typeface="Trebuchet MS" pitchFamily="34" charset="0"/>
              </a:rPr>
              <a:t>pembacaan</a:t>
            </a:r>
            <a:endParaRPr lang="en-US" sz="1800" i="1" dirty="0">
              <a:latin typeface="Trebuchet MS" pitchFamily="34" charset="0"/>
            </a:endParaRPr>
          </a:p>
          <a:p>
            <a:pPr marL="457200" indent="-457200" eaLnBrk="1" fontAlgn="auto" hangingPunct="1">
              <a:lnSpc>
                <a:spcPct val="80000"/>
              </a:lnSpc>
              <a:spcAft>
                <a:spcPts val="0"/>
              </a:spcAft>
              <a:buFont typeface="Wingdings" pitchFamily="2" charset="2"/>
              <a:buNone/>
              <a:defRPr/>
            </a:pPr>
            <a:r>
              <a:rPr lang="en-US" sz="1800" i="1" dirty="0">
                <a:latin typeface="Trebuchet MS" pitchFamily="34" charset="0"/>
              </a:rPr>
              <a:t>	    </a:t>
            </a:r>
            <a:r>
              <a:rPr lang="en-US" sz="1800" i="1" dirty="0" err="1">
                <a:latin typeface="Trebuchet MS" pitchFamily="34" charset="0"/>
              </a:rPr>
              <a:t>timbangan</a:t>
            </a:r>
            <a:r>
              <a:rPr lang="en-US" sz="1800" i="1" dirty="0">
                <a:latin typeface="Trebuchet MS" pitchFamily="34" charset="0"/>
              </a:rPr>
              <a:t> </a:t>
            </a:r>
            <a:r>
              <a:rPr lang="en-US" sz="1800" i="1" dirty="0" err="1">
                <a:latin typeface="Trebuchet MS" pitchFamily="34" charset="0"/>
              </a:rPr>
              <a:t>mendekati</a:t>
            </a:r>
            <a:r>
              <a:rPr lang="en-US" sz="1800" i="1" dirty="0">
                <a:latin typeface="Trebuchet MS" pitchFamily="34" charset="0"/>
              </a:rPr>
              <a:t> </a:t>
            </a:r>
            <a:r>
              <a:rPr lang="en-US" sz="1800" i="1" dirty="0" err="1">
                <a:latin typeface="Trebuchet MS" pitchFamily="34" charset="0"/>
              </a:rPr>
              <a:t>skala</a:t>
            </a:r>
            <a:r>
              <a:rPr lang="en-US" sz="1800" i="1" dirty="0">
                <a:latin typeface="Trebuchet MS" pitchFamily="34" charset="0"/>
              </a:rPr>
              <a:t> </a:t>
            </a:r>
            <a:r>
              <a:rPr lang="en-US" sz="1800" i="1" dirty="0" err="1">
                <a:latin typeface="Trebuchet MS" pitchFamily="34" charset="0"/>
              </a:rPr>
              <a:t>maksimum</a:t>
            </a:r>
            <a:r>
              <a:rPr lang="en-US" sz="1800" i="1" dirty="0">
                <a:latin typeface="Trebuchet MS" pitchFamily="34" charset="0"/>
              </a:rPr>
              <a:t>.</a:t>
            </a:r>
          </a:p>
          <a:p>
            <a:pPr marL="457200" indent="-457200" eaLnBrk="1" fontAlgn="auto" hangingPunct="1">
              <a:lnSpc>
                <a:spcPct val="80000"/>
              </a:lnSpc>
              <a:spcAft>
                <a:spcPts val="0"/>
              </a:spcAft>
              <a:buFont typeface="Wingdings" pitchFamily="2" charset="2"/>
              <a:buNone/>
              <a:defRPr/>
            </a:pPr>
            <a:r>
              <a:rPr lang="en-US" sz="1800" i="1" dirty="0">
                <a:latin typeface="Trebuchet MS" pitchFamily="34" charset="0"/>
              </a:rPr>
              <a:t>	d. </a:t>
            </a:r>
            <a:r>
              <a:rPr lang="en-US" sz="1800" i="1" dirty="0" err="1">
                <a:latin typeface="Trebuchet MS" pitchFamily="34" charset="0"/>
              </a:rPr>
              <a:t>Angkat</a:t>
            </a:r>
            <a:r>
              <a:rPr lang="en-US" sz="1800" i="1" dirty="0">
                <a:latin typeface="Trebuchet MS" pitchFamily="34" charset="0"/>
              </a:rPr>
              <a:t> </a:t>
            </a:r>
            <a:r>
              <a:rPr lang="en-US" sz="1800" i="1" dirty="0" err="1">
                <a:latin typeface="Trebuchet MS" pitchFamily="34" charset="0"/>
              </a:rPr>
              <a:t>massa</a:t>
            </a:r>
            <a:r>
              <a:rPr lang="en-US" sz="1800" i="1" dirty="0">
                <a:latin typeface="Trebuchet MS" pitchFamily="34" charset="0"/>
              </a:rPr>
              <a:t> </a:t>
            </a:r>
            <a:r>
              <a:rPr lang="en-US" sz="1800" i="1" dirty="0" err="1">
                <a:latin typeface="Trebuchet MS" pitchFamily="34" charset="0"/>
              </a:rPr>
              <a:t>ekstra</a:t>
            </a:r>
            <a:r>
              <a:rPr lang="en-US" sz="1800" i="1" dirty="0">
                <a:latin typeface="Trebuchet MS" pitchFamily="34" charset="0"/>
              </a:rPr>
              <a:t> </a:t>
            </a:r>
            <a:r>
              <a:rPr lang="en-US" sz="1800" i="1" dirty="0" err="1">
                <a:latin typeface="Trebuchet MS" pitchFamily="34" charset="0"/>
              </a:rPr>
              <a:t>dan</a:t>
            </a:r>
            <a:r>
              <a:rPr lang="en-US" sz="1800" i="1" dirty="0">
                <a:latin typeface="Trebuchet MS" pitchFamily="34" charset="0"/>
              </a:rPr>
              <a:t> </a:t>
            </a:r>
            <a:r>
              <a:rPr lang="en-US" sz="1800" i="1" dirty="0" err="1">
                <a:latin typeface="Trebuchet MS" pitchFamily="34" charset="0"/>
              </a:rPr>
              <a:t>baca</a:t>
            </a:r>
            <a:r>
              <a:rPr lang="en-US" sz="1800" i="1" dirty="0">
                <a:latin typeface="Trebuchet MS" pitchFamily="34" charset="0"/>
              </a:rPr>
              <a:t> </a:t>
            </a:r>
            <a:r>
              <a:rPr lang="en-US" sz="1800" i="1" dirty="0" err="1">
                <a:latin typeface="Trebuchet MS" pitchFamily="34" charset="0"/>
              </a:rPr>
              <a:t>timbangan</a:t>
            </a:r>
            <a:r>
              <a:rPr lang="en-US" sz="1800" i="1" dirty="0">
                <a:latin typeface="Trebuchet MS" pitchFamily="34" charset="0"/>
              </a:rPr>
              <a:t> </a:t>
            </a:r>
            <a:r>
              <a:rPr lang="en-US" sz="1800" i="1" dirty="0" err="1">
                <a:latin typeface="Trebuchet MS" pitchFamily="34" charset="0"/>
              </a:rPr>
              <a:t>dengan</a:t>
            </a:r>
            <a:r>
              <a:rPr lang="en-US" sz="1800" i="1" dirty="0">
                <a:latin typeface="Trebuchet MS" pitchFamily="34" charset="0"/>
              </a:rPr>
              <a:t> </a:t>
            </a:r>
            <a:r>
              <a:rPr lang="en-US" sz="1800" i="1" dirty="0" err="1">
                <a:latin typeface="Trebuchet MS" pitchFamily="34" charset="0"/>
              </a:rPr>
              <a:t>massa</a:t>
            </a:r>
            <a:r>
              <a:rPr lang="en-US" sz="1800" i="1" dirty="0">
                <a:latin typeface="Trebuchet MS" pitchFamily="34" charset="0"/>
              </a:rPr>
              <a:t> </a:t>
            </a:r>
            <a:r>
              <a:rPr lang="en-US" sz="1800" i="1" dirty="0">
                <a:solidFill>
                  <a:srgbClr val="000000"/>
                </a:solidFill>
                <a:latin typeface="Trebuchet MS" pitchFamily="34" charset="0"/>
              </a:rPr>
              <a:t>M</a:t>
            </a:r>
          </a:p>
          <a:p>
            <a:pPr marL="457200" indent="-457200" eaLnBrk="1" fontAlgn="auto" hangingPunct="1">
              <a:lnSpc>
                <a:spcPct val="80000"/>
              </a:lnSpc>
              <a:spcAft>
                <a:spcPts val="0"/>
              </a:spcAft>
              <a:buFont typeface="Wingdings" pitchFamily="2" charset="2"/>
              <a:buNone/>
              <a:defRPr/>
            </a:pPr>
            <a:r>
              <a:rPr lang="en-US" sz="1800" i="1" dirty="0">
                <a:latin typeface="Trebuchet MS" pitchFamily="34" charset="0"/>
              </a:rPr>
              <a:t>	    </a:t>
            </a:r>
            <a:r>
              <a:rPr lang="en-US" sz="1800" i="1" dirty="0" err="1">
                <a:latin typeface="Trebuchet MS" pitchFamily="34" charset="0"/>
              </a:rPr>
              <a:t>tetap</a:t>
            </a:r>
            <a:r>
              <a:rPr lang="en-US" sz="1800" i="1" dirty="0">
                <a:latin typeface="Trebuchet MS" pitchFamily="34" charset="0"/>
              </a:rPr>
              <a:t> </a:t>
            </a:r>
            <a:r>
              <a:rPr lang="en-US" sz="1800" i="1" dirty="0" err="1">
                <a:latin typeface="Trebuchet MS" pitchFamily="34" charset="0"/>
              </a:rPr>
              <a:t>pada</a:t>
            </a:r>
            <a:r>
              <a:rPr lang="en-US" sz="1800" i="1" dirty="0">
                <a:latin typeface="Trebuchet MS" pitchFamily="34" charset="0"/>
              </a:rPr>
              <a:t> pan, </a:t>
            </a:r>
            <a:r>
              <a:rPr lang="en-US" sz="1800" i="1" dirty="0" err="1">
                <a:latin typeface="Trebuchet MS" pitchFamily="34" charset="0"/>
              </a:rPr>
              <a:t>catat</a:t>
            </a:r>
            <a:r>
              <a:rPr lang="en-US" sz="1800" i="1" dirty="0">
                <a:latin typeface="Trebuchet MS" pitchFamily="34" charset="0"/>
              </a:rPr>
              <a:t> </a:t>
            </a:r>
            <a:r>
              <a:rPr lang="en-US" sz="1800" i="1" dirty="0">
                <a:solidFill>
                  <a:srgbClr val="000000"/>
                </a:solidFill>
                <a:latin typeface="Trebuchet MS" pitchFamily="34" charset="0"/>
              </a:rPr>
              <a:t>r</a:t>
            </a:r>
            <a:r>
              <a:rPr lang="en-US" sz="1800" i="1" baseline="-25000" dirty="0">
                <a:solidFill>
                  <a:srgbClr val="000000"/>
                </a:solidFill>
                <a:latin typeface="Trebuchet MS" pitchFamily="34" charset="0"/>
              </a:rPr>
              <a:t>2</a:t>
            </a:r>
            <a:r>
              <a:rPr lang="en-US" sz="1800" i="1" dirty="0">
                <a:latin typeface="Trebuchet MS" pitchFamily="34" charset="0"/>
              </a:rPr>
              <a:t>.</a:t>
            </a:r>
          </a:p>
          <a:p>
            <a:pPr marL="457200" indent="-457200" eaLnBrk="1" fontAlgn="auto" hangingPunct="1">
              <a:lnSpc>
                <a:spcPct val="80000"/>
              </a:lnSpc>
              <a:spcAft>
                <a:spcPts val="0"/>
              </a:spcAft>
              <a:buFont typeface="Wingdings" pitchFamily="2" charset="2"/>
              <a:buNone/>
              <a:defRPr/>
            </a:pPr>
            <a:r>
              <a:rPr lang="en-US" sz="1800" i="1" dirty="0">
                <a:latin typeface="Trebuchet MS" pitchFamily="34" charset="0"/>
              </a:rPr>
              <a:t>	e. </a:t>
            </a:r>
            <a:r>
              <a:rPr lang="en-US" sz="1800" i="1" dirty="0" err="1">
                <a:latin typeface="Trebuchet MS" pitchFamily="34" charset="0"/>
              </a:rPr>
              <a:t>Angkat</a:t>
            </a:r>
            <a:r>
              <a:rPr lang="en-US" sz="1800" i="1" dirty="0">
                <a:latin typeface="Trebuchet MS" pitchFamily="34" charset="0"/>
              </a:rPr>
              <a:t> </a:t>
            </a:r>
            <a:r>
              <a:rPr lang="en-US" sz="1800" i="1" dirty="0" err="1">
                <a:latin typeface="Trebuchet MS" pitchFamily="34" charset="0"/>
              </a:rPr>
              <a:t>massa</a:t>
            </a:r>
            <a:r>
              <a:rPr lang="en-US" sz="1800" i="1" dirty="0">
                <a:latin typeface="Trebuchet MS" pitchFamily="34" charset="0"/>
              </a:rPr>
              <a:t> M </a:t>
            </a:r>
            <a:r>
              <a:rPr lang="en-US" sz="1800" i="1" dirty="0" err="1">
                <a:latin typeface="Trebuchet MS" pitchFamily="34" charset="0"/>
              </a:rPr>
              <a:t>dan</a:t>
            </a:r>
            <a:r>
              <a:rPr lang="en-US" sz="1800" i="1" dirty="0">
                <a:latin typeface="Trebuchet MS" pitchFamily="34" charset="0"/>
              </a:rPr>
              <a:t> </a:t>
            </a:r>
            <a:r>
              <a:rPr lang="en-US" sz="1800" i="1" dirty="0" err="1">
                <a:latin typeface="Trebuchet MS" pitchFamily="34" charset="0"/>
              </a:rPr>
              <a:t>catat</a:t>
            </a:r>
            <a:r>
              <a:rPr lang="en-US" sz="1800" i="1" dirty="0">
                <a:latin typeface="Trebuchet MS" pitchFamily="34" charset="0"/>
              </a:rPr>
              <a:t> </a:t>
            </a:r>
            <a:r>
              <a:rPr lang="en-US" sz="1800" i="1" dirty="0" err="1">
                <a:latin typeface="Trebuchet MS" pitchFamily="34" charset="0"/>
              </a:rPr>
              <a:t>pembacaan</a:t>
            </a:r>
            <a:r>
              <a:rPr lang="en-US" sz="1800" i="1" dirty="0">
                <a:latin typeface="Trebuchet MS" pitchFamily="34" charset="0"/>
              </a:rPr>
              <a:t> </a:t>
            </a:r>
            <a:r>
              <a:rPr lang="en-US" sz="1800" i="1" dirty="0" err="1">
                <a:latin typeface="Trebuchet MS" pitchFamily="34" charset="0"/>
              </a:rPr>
              <a:t>nol</a:t>
            </a:r>
            <a:r>
              <a:rPr lang="en-US" sz="1800" i="1" dirty="0">
                <a:latin typeface="Trebuchet MS" pitchFamily="34" charset="0"/>
              </a:rPr>
              <a:t> </a:t>
            </a:r>
            <a:r>
              <a:rPr lang="en-US" sz="1800" i="1" dirty="0">
                <a:solidFill>
                  <a:srgbClr val="000000"/>
                </a:solidFill>
                <a:latin typeface="Trebuchet MS" pitchFamily="34" charset="0"/>
              </a:rPr>
              <a:t>z</a:t>
            </a:r>
            <a:r>
              <a:rPr lang="en-US" sz="1800" i="1" baseline="-25000" dirty="0">
                <a:solidFill>
                  <a:srgbClr val="000000"/>
                </a:solidFill>
                <a:latin typeface="Trebuchet MS" pitchFamily="34" charset="0"/>
              </a:rPr>
              <a:t>2</a:t>
            </a:r>
            <a:r>
              <a:rPr lang="en-US" sz="1800" i="1" dirty="0">
                <a:latin typeface="Trebuchet MS" pitchFamily="34" charset="0"/>
              </a:rPr>
              <a:t>.</a:t>
            </a:r>
          </a:p>
          <a:p>
            <a:pPr marL="457200" indent="-457200" eaLnBrk="1" fontAlgn="auto" hangingPunct="1">
              <a:lnSpc>
                <a:spcPct val="80000"/>
              </a:lnSpc>
              <a:spcAft>
                <a:spcPts val="0"/>
              </a:spcAft>
              <a:buFont typeface="Wingdings" pitchFamily="2" charset="2"/>
              <a:buNone/>
              <a:defRPr/>
            </a:pPr>
            <a:r>
              <a:rPr lang="en-US" sz="1800" i="1" dirty="0">
                <a:latin typeface="Trebuchet MS" pitchFamily="34" charset="0"/>
              </a:rPr>
              <a:t>	f. </a:t>
            </a:r>
            <a:r>
              <a:rPr lang="en-US" sz="1800" i="1" dirty="0" err="1">
                <a:latin typeface="Trebuchet MS" pitchFamily="34" charset="0"/>
              </a:rPr>
              <a:t>Lakukan</a:t>
            </a:r>
            <a:r>
              <a:rPr lang="en-US" sz="1800" i="1" dirty="0">
                <a:latin typeface="Trebuchet MS" pitchFamily="34" charset="0"/>
              </a:rPr>
              <a:t> </a:t>
            </a:r>
            <a:r>
              <a:rPr lang="en-US" sz="1800" i="1" dirty="0" err="1">
                <a:latin typeface="Trebuchet MS" pitchFamily="34" charset="0"/>
              </a:rPr>
              <a:t>urutan</a:t>
            </a:r>
            <a:r>
              <a:rPr lang="en-US" sz="1800" i="1" dirty="0">
                <a:latin typeface="Trebuchet MS" pitchFamily="34" charset="0"/>
              </a:rPr>
              <a:t> </a:t>
            </a:r>
            <a:r>
              <a:rPr lang="en-US" sz="1800" i="1" dirty="0" err="1">
                <a:latin typeface="Trebuchet MS" pitchFamily="34" charset="0"/>
              </a:rPr>
              <a:t>kerja</a:t>
            </a:r>
            <a:r>
              <a:rPr lang="en-US" sz="1800" i="1" dirty="0">
                <a:latin typeface="Trebuchet MS" pitchFamily="34" charset="0"/>
              </a:rPr>
              <a:t> </a:t>
            </a:r>
            <a:r>
              <a:rPr lang="en-US" sz="1800" i="1" dirty="0" err="1">
                <a:latin typeface="Trebuchet MS" pitchFamily="34" charset="0"/>
              </a:rPr>
              <a:t>di</a:t>
            </a:r>
            <a:r>
              <a:rPr lang="en-US" sz="1800" i="1" dirty="0">
                <a:latin typeface="Trebuchet MS" pitchFamily="34" charset="0"/>
              </a:rPr>
              <a:t> </a:t>
            </a:r>
            <a:r>
              <a:rPr lang="en-US" sz="1800" i="1" dirty="0" err="1">
                <a:latin typeface="Trebuchet MS" pitchFamily="34" charset="0"/>
              </a:rPr>
              <a:t>atas</a:t>
            </a:r>
            <a:r>
              <a:rPr lang="en-US" sz="1800" i="1" dirty="0">
                <a:latin typeface="Trebuchet MS" pitchFamily="34" charset="0"/>
              </a:rPr>
              <a:t> </a:t>
            </a:r>
            <a:r>
              <a:rPr lang="en-US" sz="1800" i="1" dirty="0" err="1">
                <a:latin typeface="Trebuchet MS" pitchFamily="34" charset="0"/>
              </a:rPr>
              <a:t>sebanyak</a:t>
            </a:r>
            <a:r>
              <a:rPr lang="en-US" sz="1800" i="1" dirty="0">
                <a:latin typeface="Trebuchet MS" pitchFamily="34" charset="0"/>
              </a:rPr>
              <a:t> </a:t>
            </a:r>
            <a:r>
              <a:rPr lang="en-US" sz="1800" i="1" dirty="0" err="1">
                <a:latin typeface="Trebuchet MS" pitchFamily="34" charset="0"/>
              </a:rPr>
              <a:t>tiga</a:t>
            </a:r>
            <a:r>
              <a:rPr lang="en-US" sz="1800" i="1" dirty="0">
                <a:latin typeface="Trebuchet MS" pitchFamily="34" charset="0"/>
              </a:rPr>
              <a:t> kali </a:t>
            </a:r>
            <a:r>
              <a:rPr lang="en-US" sz="1800" i="1" dirty="0" err="1">
                <a:latin typeface="Trebuchet MS" pitchFamily="34" charset="0"/>
              </a:rPr>
              <a:t>dan</a:t>
            </a:r>
            <a:r>
              <a:rPr lang="en-US" sz="1800" i="1" dirty="0">
                <a:latin typeface="Trebuchet MS" pitchFamily="34" charset="0"/>
              </a:rPr>
              <a:t> </a:t>
            </a:r>
            <a:r>
              <a:rPr lang="en-US" sz="1800" i="1" dirty="0" err="1">
                <a:latin typeface="Trebuchet MS" pitchFamily="34" charset="0"/>
              </a:rPr>
              <a:t>hitung</a:t>
            </a:r>
            <a:endParaRPr lang="en-US" sz="1800" i="1" dirty="0">
              <a:latin typeface="Trebuchet MS" pitchFamily="34" charset="0"/>
            </a:endParaRPr>
          </a:p>
          <a:p>
            <a:pPr marL="457200" indent="-457200" eaLnBrk="1" fontAlgn="auto" hangingPunct="1">
              <a:lnSpc>
                <a:spcPct val="80000"/>
              </a:lnSpc>
              <a:spcAft>
                <a:spcPts val="0"/>
              </a:spcAft>
              <a:buFont typeface="Wingdings" pitchFamily="2" charset="2"/>
              <a:buNone/>
              <a:defRPr/>
            </a:pPr>
            <a:r>
              <a:rPr lang="en-US" sz="1800" i="1" dirty="0">
                <a:latin typeface="Trebuchet MS" pitchFamily="34" charset="0"/>
              </a:rPr>
              <a:t>	    rata-rata </a:t>
            </a:r>
            <a:r>
              <a:rPr lang="en-US" sz="1800" i="1" dirty="0" err="1">
                <a:latin typeface="Trebuchet MS" pitchFamily="34" charset="0"/>
              </a:rPr>
              <a:t>perbedaan</a:t>
            </a:r>
            <a:r>
              <a:rPr lang="en-US" sz="1800" i="1" dirty="0">
                <a:latin typeface="Trebuchet MS" pitchFamily="34" charset="0"/>
              </a:rPr>
              <a:t>: </a:t>
            </a:r>
            <a:r>
              <a:rPr lang="en-US" sz="1800" i="1" dirty="0">
                <a:solidFill>
                  <a:srgbClr val="000000"/>
                </a:solidFill>
                <a:latin typeface="Trebuchet MS" pitchFamily="34" charset="0"/>
              </a:rPr>
              <a:t>(r</a:t>
            </a:r>
            <a:r>
              <a:rPr lang="en-US" sz="1800" i="1" baseline="-25000" dirty="0">
                <a:solidFill>
                  <a:srgbClr val="000000"/>
                </a:solidFill>
                <a:latin typeface="Trebuchet MS" pitchFamily="34" charset="0"/>
              </a:rPr>
              <a:t>1</a:t>
            </a:r>
            <a:r>
              <a:rPr lang="en-US" sz="1800" i="1" dirty="0">
                <a:solidFill>
                  <a:srgbClr val="000000"/>
                </a:solidFill>
                <a:latin typeface="Trebuchet MS" pitchFamily="34" charset="0"/>
              </a:rPr>
              <a:t> –r</a:t>
            </a:r>
            <a:r>
              <a:rPr lang="en-US" sz="1800" i="1" baseline="-25000" dirty="0">
                <a:solidFill>
                  <a:srgbClr val="000000"/>
                </a:solidFill>
                <a:latin typeface="Trebuchet MS" pitchFamily="34" charset="0"/>
              </a:rPr>
              <a:t>2</a:t>
            </a:r>
            <a:r>
              <a:rPr lang="en-US" sz="1800" i="1" dirty="0">
                <a:solidFill>
                  <a:srgbClr val="000000"/>
                </a:solidFill>
                <a:latin typeface="Trebuchet MS" pitchFamily="34" charset="0"/>
              </a:rPr>
              <a:t>)</a:t>
            </a:r>
            <a:r>
              <a:rPr lang="en-US" sz="1800" i="1" dirty="0">
                <a:latin typeface="Trebuchet MS" pitchFamily="34" charset="0"/>
              </a:rPr>
              <a:t> </a:t>
            </a:r>
            <a:r>
              <a:rPr lang="en-US" sz="1800" i="1" dirty="0" err="1">
                <a:latin typeface="Trebuchet MS" pitchFamily="34" charset="0"/>
              </a:rPr>
              <a:t>dan</a:t>
            </a:r>
            <a:r>
              <a:rPr lang="en-US" sz="1800" i="1" dirty="0">
                <a:latin typeface="Trebuchet MS" pitchFamily="34" charset="0"/>
              </a:rPr>
              <a:t> </a:t>
            </a:r>
            <a:r>
              <a:rPr lang="en-US" sz="1800" i="1" dirty="0">
                <a:solidFill>
                  <a:srgbClr val="000000"/>
                </a:solidFill>
                <a:latin typeface="Trebuchet MS" pitchFamily="34" charset="0"/>
              </a:rPr>
              <a:t>(z</a:t>
            </a:r>
            <a:r>
              <a:rPr lang="en-US" sz="1800" i="1" baseline="-25000" dirty="0">
                <a:solidFill>
                  <a:srgbClr val="000000"/>
                </a:solidFill>
                <a:latin typeface="Trebuchet MS" pitchFamily="34" charset="0"/>
              </a:rPr>
              <a:t>1</a:t>
            </a:r>
            <a:r>
              <a:rPr lang="en-US" sz="1800" i="1" dirty="0">
                <a:solidFill>
                  <a:srgbClr val="000000"/>
                </a:solidFill>
                <a:latin typeface="Trebuchet MS" pitchFamily="34" charset="0"/>
              </a:rPr>
              <a:t> – z</a:t>
            </a:r>
            <a:r>
              <a:rPr lang="en-US" sz="1800" i="1" baseline="-25000" dirty="0">
                <a:solidFill>
                  <a:srgbClr val="000000"/>
                </a:solidFill>
                <a:latin typeface="Trebuchet MS" pitchFamily="34" charset="0"/>
              </a:rPr>
              <a:t>2</a:t>
            </a:r>
            <a:r>
              <a:rPr lang="en-US" sz="1800" i="1" dirty="0">
                <a:solidFill>
                  <a:srgbClr val="000000"/>
                </a:solidFill>
                <a:latin typeface="Trebuchet MS" pitchFamily="34" charset="0"/>
              </a:rPr>
              <a:t>)</a:t>
            </a:r>
          </a:p>
        </p:txBody>
      </p:sp>
      <p:sp>
        <p:nvSpPr>
          <p:cNvPr id="6861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8612"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861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6861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83977" name="Text Box 9"/>
          <p:cNvSpPr txBox="1">
            <a:spLocks noChangeArrowheads="1"/>
          </p:cNvSpPr>
          <p:nvPr/>
        </p:nvSpPr>
        <p:spPr bwMode="auto">
          <a:xfrm>
            <a:off x="457200" y="6545263"/>
            <a:ext cx="1524000" cy="244475"/>
          </a:xfrm>
          <a:prstGeom prst="rect">
            <a:avLst/>
          </a:prstGeom>
          <a:noFill/>
          <a:ln w="9525">
            <a:noFill/>
            <a:miter lim="800000"/>
            <a:headEnd/>
            <a:tailEnd/>
          </a:ln>
          <a:effectLst/>
        </p:spPr>
        <p:txBody>
          <a:bodyPr>
            <a:spAutoFit/>
          </a:bodyPr>
          <a:lstStyle/>
          <a:p>
            <a:pPr>
              <a:spcBef>
                <a:spcPct val="50000"/>
              </a:spcBef>
              <a:defRPr/>
            </a:pPr>
            <a:r>
              <a:rPr lang="en-US" sz="1000" i="1">
                <a:effectLst>
                  <a:outerShdw blurRad="38100" dist="38100" dir="2700000" algn="tl">
                    <a:srgbClr val="000000"/>
                  </a:outerShdw>
                </a:effectLst>
                <a:latin typeface="Comic Sans MS" pitchFamily="66" charset="0"/>
              </a:rPr>
              <a:t>Edit by i-zOOm</a:t>
            </a:r>
          </a:p>
        </p:txBody>
      </p:sp>
      <p:sp>
        <p:nvSpPr>
          <p:cNvPr id="11" name="Rectangle 10"/>
          <p:cNvSpPr/>
          <p:nvPr/>
        </p:nvSpPr>
        <p:spPr>
          <a:xfrm>
            <a:off x="0" y="6248400"/>
            <a:ext cx="91440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8617" name="Picture 1" descr="D:\hie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0"/>
            <a:ext cx="5867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905000" y="1371600"/>
            <a:ext cx="7239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668DBE3F-6528-4D1B-A27C-39FE0803AE6B}"/>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F6A1E0FD-FE8A-43D9-9CB2-4403E404AD4A}"/>
              </a:ext>
            </a:extLst>
          </p:cNvPr>
          <p:cNvSpPr>
            <a:spLocks noGrp="1"/>
          </p:cNvSpPr>
          <p:nvPr>
            <p:ph type="sldNum" sz="quarter" idx="12"/>
          </p:nvPr>
        </p:nvSpPr>
        <p:spPr/>
        <p:txBody>
          <a:bodyPr/>
          <a:lstStyle/>
          <a:p>
            <a:pPr>
              <a:defRPr/>
            </a:pPr>
            <a:fld id="{9CFDE734-A677-43FA-B556-980ADA408821}" type="slidenum">
              <a:rPr lang="en-US" altLang="en-US" smtClean="0"/>
              <a:pPr>
                <a:defRPr/>
              </a:pPr>
              <a:t>56</a:t>
            </a:fld>
            <a:endParaRPr lang="en-US" altLang="en-US"/>
          </a:p>
        </p:txBody>
      </p:sp>
    </p:spTree>
  </p:cSld>
  <p:clrMapOvr>
    <a:masterClrMapping/>
  </p:clrMapOvr>
  <p:transition spd="slow">
    <p:pull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59"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6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6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11" name="Rectangle 10"/>
          <p:cNvSpPr/>
          <p:nvPr/>
        </p:nvSpPr>
        <p:spPr>
          <a:xfrm>
            <a:off x="0" y="5867400"/>
            <a:ext cx="9144000" cy="990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0663" name="Picture 1" descr="D:\hie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0"/>
            <a:ext cx="5867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905000" y="1447800"/>
            <a:ext cx="7239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7287" name="Rectangle 7"/>
          <p:cNvSpPr>
            <a:spLocks noGrp="1" noChangeArrowheads="1"/>
          </p:cNvSpPr>
          <p:nvPr>
            <p:ph type="body" sz="half" idx="1"/>
          </p:nvPr>
        </p:nvSpPr>
        <p:spPr>
          <a:xfrm>
            <a:off x="457200" y="609600"/>
            <a:ext cx="8229600" cy="5410200"/>
          </a:xfrm>
        </p:spPr>
        <p:txBody>
          <a:bodyPr rtlCol="0">
            <a:normAutofit fontScale="92500"/>
          </a:bodyPr>
          <a:lstStyle/>
          <a:p>
            <a:pPr marL="457200" indent="-457200" eaLnBrk="1" fontAlgn="auto" hangingPunct="1">
              <a:spcAft>
                <a:spcPts val="0"/>
              </a:spcAft>
              <a:buFont typeface="Wingdings" pitchFamily="2" charset="2"/>
              <a:buNone/>
              <a:defRPr/>
            </a:pPr>
            <a:r>
              <a:rPr lang="en-US" sz="2400" b="1" i="1" dirty="0">
                <a:solidFill>
                  <a:srgbClr val="000000"/>
                </a:solidFill>
                <a:latin typeface="Trebuchet MS" pitchFamily="34" charset="0"/>
              </a:rPr>
              <a:t>7. Limit of Performance (F)</a:t>
            </a:r>
          </a:p>
          <a:p>
            <a:pPr marL="457200" indent="-457200" eaLnBrk="1" fontAlgn="auto" hangingPunct="1">
              <a:spcAft>
                <a:spcPts val="0"/>
              </a:spcAft>
              <a:buFont typeface="Wingdings" pitchFamily="2" charset="2"/>
              <a:buNone/>
              <a:defRPr/>
            </a:pPr>
            <a:endParaRPr lang="en-US" sz="2400" b="1"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r>
              <a:rPr lang="en-US" sz="2400" b="1" i="1" dirty="0">
                <a:solidFill>
                  <a:schemeClr val="hlink"/>
                </a:solidFill>
                <a:latin typeface="Trebuchet MS" pitchFamily="34" charset="0"/>
              </a:rPr>
              <a:t>	</a:t>
            </a:r>
          </a:p>
          <a:p>
            <a:pPr marL="457200" indent="-457200" eaLnBrk="1" fontAlgn="auto" hangingPunct="1">
              <a:spcAft>
                <a:spcPts val="0"/>
              </a:spcAft>
              <a:buFont typeface="Wingdings" pitchFamily="2" charset="2"/>
              <a:buNone/>
              <a:defRPr/>
            </a:pPr>
            <a:r>
              <a:rPr lang="en-US" sz="2400" b="1" i="1" dirty="0">
                <a:solidFill>
                  <a:schemeClr val="hlink"/>
                </a:solidFill>
                <a:latin typeface="Trebuchet MS" pitchFamily="34" charset="0"/>
              </a:rPr>
              <a:t>	</a:t>
            </a:r>
            <a:r>
              <a:rPr lang="en-US" sz="2000" i="1" dirty="0" err="1">
                <a:latin typeface="Trebuchet MS" pitchFamily="34" charset="0"/>
              </a:rPr>
              <a:t>Adalah</a:t>
            </a:r>
            <a:r>
              <a:rPr lang="en-US" sz="2000" i="1" dirty="0">
                <a:latin typeface="Trebuchet MS" pitchFamily="34" charset="0"/>
              </a:rPr>
              <a:t> </a:t>
            </a:r>
            <a:r>
              <a:rPr lang="en-US" sz="2000" i="1" dirty="0" err="1">
                <a:latin typeface="Trebuchet MS" pitchFamily="34" charset="0"/>
              </a:rPr>
              <a:t>batas</a:t>
            </a:r>
            <a:r>
              <a:rPr lang="en-US" sz="2000" i="1" dirty="0">
                <a:latin typeface="Trebuchet MS" pitchFamily="34" charset="0"/>
              </a:rPr>
              <a:t> </a:t>
            </a:r>
            <a:r>
              <a:rPr lang="en-US" sz="2000" i="1" dirty="0" err="1">
                <a:latin typeface="Trebuchet MS" pitchFamily="34" charset="0"/>
              </a:rPr>
              <a:t>unjuk</a:t>
            </a:r>
            <a:r>
              <a:rPr lang="en-US" sz="2000" i="1" dirty="0">
                <a:latin typeface="Trebuchet MS" pitchFamily="34" charset="0"/>
              </a:rPr>
              <a:t> </a:t>
            </a:r>
            <a:r>
              <a:rPr lang="en-US" sz="2000" i="1" dirty="0" err="1">
                <a:latin typeface="Trebuchet MS" pitchFamily="34" charset="0"/>
              </a:rPr>
              <a:t>kerja</a:t>
            </a:r>
            <a:r>
              <a:rPr lang="en-US" sz="2000" i="1" dirty="0">
                <a:latin typeface="Trebuchet MS" pitchFamily="34" charset="0"/>
              </a:rPr>
              <a:t> </a:t>
            </a:r>
            <a:r>
              <a:rPr lang="en-US" sz="2000" i="1" dirty="0" err="1">
                <a:latin typeface="Trebuchet MS" pitchFamily="34" charset="0"/>
              </a:rPr>
              <a:t>timbangan</a:t>
            </a:r>
            <a:r>
              <a:rPr lang="en-US" sz="2000" i="1" dirty="0">
                <a:latin typeface="Trebuchet MS" pitchFamily="34" charset="0"/>
              </a:rPr>
              <a:t>, </a:t>
            </a:r>
            <a:r>
              <a:rPr lang="en-US" sz="2000" i="1" dirty="0" err="1">
                <a:latin typeface="Trebuchet MS" pitchFamily="34" charset="0"/>
              </a:rPr>
              <a:t>dimana</a:t>
            </a:r>
            <a:r>
              <a:rPr lang="en-US" sz="2000" i="1" dirty="0">
                <a:latin typeface="Trebuchet MS" pitchFamily="34" charset="0"/>
              </a:rPr>
              <a:t> </a:t>
            </a:r>
            <a:r>
              <a:rPr lang="en-US" sz="2000" i="1" dirty="0" err="1">
                <a:latin typeface="Trebuchet MS" pitchFamily="34" charset="0"/>
              </a:rPr>
              <a:t>nilai</a:t>
            </a:r>
            <a:r>
              <a:rPr lang="en-US" sz="2000" i="1" dirty="0">
                <a:latin typeface="Trebuchet MS" pitchFamily="34" charset="0"/>
              </a:rPr>
              <a:t> F </a:t>
            </a:r>
            <a:r>
              <a:rPr lang="en-US" sz="2000" i="1" dirty="0" err="1">
                <a:latin typeface="Trebuchet MS" pitchFamily="34" charset="0"/>
              </a:rPr>
              <a:t>ini</a:t>
            </a:r>
            <a:r>
              <a:rPr lang="en-US" sz="2000" i="1" dirty="0">
                <a:latin typeface="Trebuchet MS" pitchFamily="34" charset="0"/>
              </a:rPr>
              <a:t> </a:t>
            </a:r>
            <a:r>
              <a:rPr lang="en-US" sz="2000" i="1" dirty="0" err="1">
                <a:latin typeface="Trebuchet MS" pitchFamily="34" charset="0"/>
              </a:rPr>
              <a:t>menunjukkan</a:t>
            </a:r>
            <a:r>
              <a:rPr lang="en-US" sz="2000" i="1" dirty="0">
                <a:latin typeface="Trebuchet MS" pitchFamily="34" charset="0"/>
              </a:rPr>
              <a:t> </a:t>
            </a:r>
            <a:r>
              <a:rPr lang="en-US" sz="2000" i="1" dirty="0" err="1">
                <a:latin typeface="Trebuchet MS" pitchFamily="34" charset="0"/>
              </a:rPr>
              <a:t>rentang</a:t>
            </a:r>
            <a:r>
              <a:rPr lang="en-US" sz="2000" i="1" dirty="0">
                <a:latin typeface="Trebuchet MS" pitchFamily="34" charset="0"/>
              </a:rPr>
              <a:t> </a:t>
            </a:r>
            <a:r>
              <a:rPr lang="en-US" sz="2000" i="1" dirty="0" err="1">
                <a:latin typeface="Trebuchet MS" pitchFamily="34" charset="0"/>
              </a:rPr>
              <a:t>toleransi</a:t>
            </a:r>
            <a:r>
              <a:rPr lang="en-US" sz="2000" i="1" dirty="0">
                <a:latin typeface="Trebuchet MS" pitchFamily="34" charset="0"/>
              </a:rPr>
              <a:t> </a:t>
            </a:r>
            <a:r>
              <a:rPr lang="en-US" sz="2000" i="1" dirty="0" err="1">
                <a:latin typeface="Trebuchet MS" pitchFamily="34" charset="0"/>
              </a:rPr>
              <a:t>dimana</a:t>
            </a:r>
            <a:r>
              <a:rPr lang="en-US" sz="2000" i="1" dirty="0">
                <a:latin typeface="Trebuchet MS" pitchFamily="34" charset="0"/>
              </a:rPr>
              <a:t> </a:t>
            </a:r>
            <a:r>
              <a:rPr lang="en-US" sz="2000" i="1" dirty="0" err="1">
                <a:latin typeface="Trebuchet MS" pitchFamily="34" charset="0"/>
              </a:rPr>
              <a:t>di</a:t>
            </a:r>
            <a:r>
              <a:rPr lang="en-US" sz="2000" i="1" dirty="0">
                <a:latin typeface="Trebuchet MS" pitchFamily="34" charset="0"/>
              </a:rPr>
              <a:t> </a:t>
            </a:r>
            <a:r>
              <a:rPr lang="en-US" sz="2000" i="1" dirty="0" err="1">
                <a:latin typeface="Trebuchet MS" pitchFamily="34" charset="0"/>
              </a:rPr>
              <a:t>dalamnya</a:t>
            </a:r>
            <a:r>
              <a:rPr lang="en-US" sz="2000" i="1" dirty="0">
                <a:latin typeface="Trebuchet MS" pitchFamily="34" charset="0"/>
              </a:rPr>
              <a:t> </a:t>
            </a:r>
            <a:r>
              <a:rPr lang="en-US" sz="2000" i="1" dirty="0" err="1">
                <a:latin typeface="Trebuchet MS" pitchFamily="34" charset="0"/>
              </a:rPr>
              <a:t>terdapat</a:t>
            </a:r>
            <a:r>
              <a:rPr lang="en-US" sz="2000" i="1" dirty="0">
                <a:latin typeface="Trebuchet MS" pitchFamily="34" charset="0"/>
              </a:rPr>
              <a:t> </a:t>
            </a:r>
            <a:r>
              <a:rPr lang="en-US" sz="2000" i="1" dirty="0" err="1">
                <a:latin typeface="Trebuchet MS" pitchFamily="34" charset="0"/>
              </a:rPr>
              <a:t>kemungkinan</a:t>
            </a:r>
            <a:r>
              <a:rPr lang="en-US" sz="2000" i="1" dirty="0">
                <a:latin typeface="Trebuchet MS" pitchFamily="34" charset="0"/>
              </a:rPr>
              <a:t> </a:t>
            </a:r>
            <a:r>
              <a:rPr lang="en-US" sz="2000" i="1" dirty="0" err="1">
                <a:latin typeface="Trebuchet MS" pitchFamily="34" charset="0"/>
              </a:rPr>
              <a:t>semua</a:t>
            </a:r>
            <a:r>
              <a:rPr lang="en-US" sz="2000" i="1" dirty="0">
                <a:latin typeface="Trebuchet MS" pitchFamily="34" charset="0"/>
              </a:rPr>
              <a:t> </a:t>
            </a:r>
            <a:r>
              <a:rPr lang="en-US" sz="2000" i="1" dirty="0" err="1">
                <a:latin typeface="Trebuchet MS" pitchFamily="34" charset="0"/>
              </a:rPr>
              <a:t>pembacaan</a:t>
            </a:r>
            <a:r>
              <a:rPr lang="en-US" sz="2000" i="1" dirty="0">
                <a:latin typeface="Trebuchet MS" pitchFamily="34" charset="0"/>
              </a:rPr>
              <a:t> </a:t>
            </a:r>
            <a:r>
              <a:rPr lang="en-US" sz="2000" i="1" dirty="0" err="1">
                <a:latin typeface="Trebuchet MS" pitchFamily="34" charset="0"/>
              </a:rPr>
              <a:t>timbangan</a:t>
            </a:r>
            <a:r>
              <a:rPr lang="en-US" sz="2000" i="1" dirty="0">
                <a:latin typeface="Trebuchet MS" pitchFamily="34" charset="0"/>
              </a:rPr>
              <a:t>.</a:t>
            </a:r>
          </a:p>
          <a:p>
            <a:pPr marL="457200" indent="-457200" eaLnBrk="1" fontAlgn="auto" hangingPunct="1">
              <a:spcAft>
                <a:spcPts val="0"/>
              </a:spcAft>
              <a:buFont typeface="Wingdings" pitchFamily="2" charset="2"/>
              <a:buNone/>
              <a:defRPr/>
            </a:pPr>
            <a:r>
              <a:rPr lang="en-US" sz="2000" i="1" dirty="0">
                <a:latin typeface="Trebuchet MS" pitchFamily="34" charset="0"/>
              </a:rPr>
              <a:t>	</a:t>
            </a:r>
          </a:p>
          <a:p>
            <a:pPr marL="457200" indent="-457200" eaLnBrk="1" fontAlgn="auto" hangingPunct="1">
              <a:spcAft>
                <a:spcPts val="0"/>
              </a:spcAft>
              <a:buFont typeface="Wingdings" pitchFamily="2" charset="2"/>
              <a:buNone/>
              <a:defRPr/>
            </a:pPr>
            <a:r>
              <a:rPr lang="en-US" sz="2000" i="1" dirty="0">
                <a:latin typeface="Trebuchet MS" pitchFamily="34" charset="0"/>
              </a:rPr>
              <a:t>	</a:t>
            </a:r>
            <a:r>
              <a:rPr lang="en-US" sz="2000" i="1" dirty="0" err="1">
                <a:latin typeface="Trebuchet MS" pitchFamily="34" charset="0"/>
              </a:rPr>
              <a:t>Dapat</a:t>
            </a:r>
            <a:r>
              <a:rPr lang="en-US" sz="2000" i="1" dirty="0">
                <a:latin typeface="Trebuchet MS" pitchFamily="34" charset="0"/>
              </a:rPr>
              <a:t> </a:t>
            </a:r>
            <a:r>
              <a:rPr lang="en-US" sz="2000" i="1" dirty="0" err="1">
                <a:latin typeface="Trebuchet MS" pitchFamily="34" charset="0"/>
              </a:rPr>
              <a:t>dihitung</a:t>
            </a:r>
            <a:r>
              <a:rPr lang="en-US" sz="2000" i="1" dirty="0">
                <a:latin typeface="Trebuchet MS" pitchFamily="34" charset="0"/>
              </a:rPr>
              <a:t> </a:t>
            </a:r>
            <a:r>
              <a:rPr lang="en-US" sz="2000" i="1" dirty="0" err="1">
                <a:latin typeface="Trebuchet MS" pitchFamily="34" charset="0"/>
              </a:rPr>
              <a:t>dengan</a:t>
            </a:r>
            <a:r>
              <a:rPr lang="en-US" sz="2000" i="1" dirty="0">
                <a:latin typeface="Trebuchet MS" pitchFamily="34" charset="0"/>
              </a:rPr>
              <a:t> </a:t>
            </a:r>
            <a:r>
              <a:rPr lang="en-US" sz="2000" i="1" dirty="0" err="1">
                <a:latin typeface="Trebuchet MS" pitchFamily="34" charset="0"/>
              </a:rPr>
              <a:t>menggunakan</a:t>
            </a:r>
            <a:r>
              <a:rPr lang="en-US" sz="2000" i="1" dirty="0">
                <a:latin typeface="Trebuchet MS" pitchFamily="34" charset="0"/>
              </a:rPr>
              <a:t> </a:t>
            </a:r>
            <a:r>
              <a:rPr lang="en-US" sz="2000" i="1" dirty="0" err="1">
                <a:latin typeface="Trebuchet MS" pitchFamily="34" charset="0"/>
              </a:rPr>
              <a:t>rumus</a:t>
            </a:r>
            <a:r>
              <a:rPr lang="en-US" sz="2000" i="1" dirty="0">
                <a:latin typeface="Trebuchet MS" pitchFamily="34" charset="0"/>
              </a:rPr>
              <a:t>:</a:t>
            </a:r>
          </a:p>
          <a:p>
            <a:pPr marL="457200" indent="-457200" eaLnBrk="1" fontAlgn="auto" hangingPunct="1">
              <a:spcAft>
                <a:spcPts val="0"/>
              </a:spcAft>
              <a:buFont typeface="Wingdings" pitchFamily="2" charset="2"/>
              <a:buNone/>
              <a:defRPr/>
            </a:pPr>
            <a:endParaRPr lang="en-US" sz="2400" i="1" dirty="0">
              <a:latin typeface="Trebuchet MS" pitchFamily="34" charset="0"/>
            </a:endParaRPr>
          </a:p>
          <a:p>
            <a:pPr marL="457200" indent="-457200" eaLnBrk="1" fontAlgn="auto" hangingPunct="1">
              <a:spcAft>
                <a:spcPts val="0"/>
              </a:spcAft>
              <a:buFont typeface="Wingdings" pitchFamily="2" charset="2"/>
              <a:buNone/>
              <a:defRPr/>
            </a:pPr>
            <a:r>
              <a:rPr lang="en-US" sz="2400" i="1" dirty="0">
                <a:latin typeface="Trebuchet MS" pitchFamily="34" charset="0"/>
              </a:rPr>
              <a:t>			</a:t>
            </a:r>
            <a:r>
              <a:rPr lang="en-US" sz="2400" i="1" dirty="0">
                <a:solidFill>
                  <a:srgbClr val="000000"/>
                </a:solidFill>
                <a:latin typeface="Trebuchet MS" pitchFamily="34" charset="0"/>
              </a:rPr>
              <a:t>F = 2,26.</a:t>
            </a:r>
            <a:r>
              <a:rPr lang="en-US" sz="2400" i="1" dirty="0">
                <a:solidFill>
                  <a:srgbClr val="000000"/>
                </a:solidFill>
                <a:latin typeface="Symbol" pitchFamily="18" charset="2"/>
              </a:rPr>
              <a:t>s</a:t>
            </a:r>
            <a:r>
              <a:rPr lang="en-US" sz="2400" i="1" baseline="-25000" dirty="0">
                <a:solidFill>
                  <a:srgbClr val="000000"/>
                </a:solidFill>
                <a:latin typeface="Trebuchet MS" pitchFamily="34" charset="0"/>
              </a:rPr>
              <a:t>max</a:t>
            </a:r>
            <a:r>
              <a:rPr lang="en-US" sz="2400" i="1" dirty="0">
                <a:solidFill>
                  <a:srgbClr val="000000"/>
                </a:solidFill>
                <a:latin typeface="Trebuchet MS" pitchFamily="34" charset="0"/>
              </a:rPr>
              <a:t> +  |</a:t>
            </a:r>
            <a:r>
              <a:rPr lang="en-US" sz="2400" i="1" dirty="0" err="1">
                <a:solidFill>
                  <a:srgbClr val="000000"/>
                </a:solidFill>
                <a:latin typeface="Trebuchet MS" pitchFamily="34" charset="0"/>
              </a:rPr>
              <a:t>K</a:t>
            </a:r>
            <a:r>
              <a:rPr lang="en-US" sz="2400" i="1" baseline="-25000" dirty="0" err="1">
                <a:solidFill>
                  <a:srgbClr val="000000"/>
                </a:solidFill>
                <a:latin typeface="Trebuchet MS" pitchFamily="34" charset="0"/>
              </a:rPr>
              <a:t>max</a:t>
            </a:r>
            <a:r>
              <a:rPr lang="en-US" sz="2400" i="1" dirty="0">
                <a:solidFill>
                  <a:srgbClr val="000000"/>
                </a:solidFill>
                <a:latin typeface="Trebuchet MS" pitchFamily="34" charset="0"/>
              </a:rPr>
              <a:t> | + U</a:t>
            </a:r>
            <a:r>
              <a:rPr lang="en-US" sz="2400" i="1" baseline="-25000" dirty="0">
                <a:solidFill>
                  <a:srgbClr val="000000"/>
                </a:solidFill>
                <a:latin typeface="Trebuchet MS" pitchFamily="34" charset="0"/>
              </a:rPr>
              <a:t>(</a:t>
            </a:r>
            <a:r>
              <a:rPr lang="en-US" sz="2400" i="1" baseline="-25000" dirty="0" err="1">
                <a:solidFill>
                  <a:srgbClr val="000000"/>
                </a:solidFill>
                <a:latin typeface="Trebuchet MS" pitchFamily="34" charset="0"/>
              </a:rPr>
              <a:t>Kmax</a:t>
            </a:r>
            <a:r>
              <a:rPr lang="en-US" sz="2400" i="1" baseline="-25000" dirty="0">
                <a:solidFill>
                  <a:srgbClr val="000000"/>
                </a:solidFill>
                <a:latin typeface="Trebuchet MS" pitchFamily="34" charset="0"/>
              </a:rPr>
              <a:t>)</a:t>
            </a:r>
          </a:p>
          <a:p>
            <a:pPr marL="457200" indent="-457200" eaLnBrk="1" fontAlgn="auto" hangingPunct="1">
              <a:spcAft>
                <a:spcPts val="0"/>
              </a:spcAft>
              <a:buFont typeface="Wingdings" pitchFamily="2" charset="2"/>
              <a:buNone/>
              <a:defRPr/>
            </a:pPr>
            <a:endParaRPr lang="en-US" sz="2400"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r>
              <a:rPr lang="en-US" sz="2400" i="1" dirty="0">
                <a:latin typeface="Trebuchet MS" pitchFamily="34" charset="0"/>
              </a:rPr>
              <a:t>		</a:t>
            </a:r>
            <a:r>
              <a:rPr lang="en-US" sz="1800" i="1" dirty="0" err="1">
                <a:solidFill>
                  <a:srgbClr val="000000"/>
                </a:solidFill>
                <a:latin typeface="Symbol" pitchFamily="18" charset="2"/>
              </a:rPr>
              <a:t>s</a:t>
            </a:r>
            <a:r>
              <a:rPr lang="en-US" sz="1800" i="1" baseline="-25000" dirty="0" err="1">
                <a:solidFill>
                  <a:srgbClr val="000000"/>
                </a:solidFill>
                <a:latin typeface="Trebuchet MS" pitchFamily="34" charset="0"/>
              </a:rPr>
              <a:t>max</a:t>
            </a:r>
            <a:r>
              <a:rPr lang="en-US" sz="1800" i="1" dirty="0">
                <a:solidFill>
                  <a:srgbClr val="000000"/>
                </a:solidFill>
                <a:latin typeface="Trebuchet MS" pitchFamily="34" charset="0"/>
              </a:rPr>
              <a:t> =</a:t>
            </a:r>
            <a:r>
              <a:rPr lang="en-US" sz="1800" i="1" dirty="0">
                <a:solidFill>
                  <a:srgbClr val="000000"/>
                </a:solidFill>
                <a:effectLst>
                  <a:outerShdw blurRad="38100" dist="38100" dir="2700000" algn="tl">
                    <a:srgbClr val="FFFFFF"/>
                  </a:outerShdw>
                </a:effectLst>
                <a:latin typeface="Trebuchet MS" pitchFamily="34" charset="0"/>
              </a:rPr>
              <a:t> </a:t>
            </a:r>
            <a:r>
              <a:rPr lang="en-US" sz="1800" i="1" dirty="0" err="1">
                <a:solidFill>
                  <a:srgbClr val="000000"/>
                </a:solidFill>
                <a:latin typeface="Trebuchet MS" pitchFamily="34" charset="0"/>
              </a:rPr>
              <a:t>Standar</a:t>
            </a: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deviasi</a:t>
            </a: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maksimum</a:t>
            </a:r>
            <a:endParaRPr lang="en-US" sz="1800"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r>
              <a:rPr lang="en-US" sz="1800" i="1" dirty="0">
                <a:solidFill>
                  <a:srgbClr val="000000"/>
                </a:solidFill>
                <a:effectLst>
                  <a:outerShdw blurRad="38100" dist="38100" dir="2700000" algn="tl">
                    <a:srgbClr val="FFFFFF"/>
                  </a:outerShdw>
                </a:effectLst>
                <a:latin typeface="Trebuchet MS" pitchFamily="34" charset="0"/>
              </a:rPr>
              <a:t>		</a:t>
            </a:r>
            <a:r>
              <a:rPr lang="en-US" sz="1800" i="1" dirty="0" err="1">
                <a:solidFill>
                  <a:srgbClr val="000000"/>
                </a:solidFill>
                <a:latin typeface="Trebuchet MS" pitchFamily="34" charset="0"/>
              </a:rPr>
              <a:t>K</a:t>
            </a:r>
            <a:r>
              <a:rPr lang="en-US" sz="1800" i="1" baseline="-25000" dirty="0" err="1">
                <a:solidFill>
                  <a:srgbClr val="000000"/>
                </a:solidFill>
                <a:latin typeface="Trebuchet MS" pitchFamily="34" charset="0"/>
              </a:rPr>
              <a:t>max</a:t>
            </a:r>
            <a:r>
              <a:rPr lang="en-US" sz="1800" i="1" baseline="-25000" dirty="0">
                <a:solidFill>
                  <a:srgbClr val="000000"/>
                </a:solidFill>
                <a:latin typeface="Trebuchet MS" pitchFamily="34" charset="0"/>
              </a:rPr>
              <a:t> </a:t>
            </a: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Koreksi</a:t>
            </a: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maksimum</a:t>
            </a: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dari</a:t>
            </a: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penyimpangan</a:t>
            </a: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nilai</a:t>
            </a: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skala</a:t>
            </a:r>
            <a:r>
              <a:rPr lang="en-US" sz="1800" i="1" dirty="0">
                <a:solidFill>
                  <a:srgbClr val="000000"/>
                </a:solidFill>
                <a:latin typeface="Trebuchet MS" pitchFamily="34" charset="0"/>
              </a:rPr>
              <a:t>)</a:t>
            </a:r>
          </a:p>
          <a:p>
            <a:pPr marL="457200" indent="-457200" eaLnBrk="1" fontAlgn="auto" hangingPunct="1">
              <a:spcAft>
                <a:spcPts val="0"/>
              </a:spcAft>
              <a:buFont typeface="Wingdings" pitchFamily="2" charset="2"/>
              <a:buNone/>
              <a:defRPr/>
            </a:pP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U</a:t>
            </a:r>
            <a:r>
              <a:rPr lang="en-US" sz="1800" i="1" baseline="-25000" dirty="0" err="1">
                <a:solidFill>
                  <a:srgbClr val="000000"/>
                </a:solidFill>
                <a:latin typeface="Trebuchet MS" pitchFamily="34" charset="0"/>
              </a:rPr>
              <a:t>Kmax</a:t>
            </a:r>
            <a:r>
              <a:rPr lang="en-US" sz="1800" i="1" dirty="0">
                <a:solidFill>
                  <a:srgbClr val="000000"/>
                </a:solidFill>
                <a:latin typeface="Trebuchet MS" pitchFamily="34" charset="0"/>
              </a:rPr>
              <a:t> = </a:t>
            </a:r>
            <a:r>
              <a:rPr lang="en-US" sz="1800" i="1" dirty="0" err="1">
                <a:solidFill>
                  <a:srgbClr val="000000"/>
                </a:solidFill>
                <a:latin typeface="Trebuchet MS" pitchFamily="34" charset="0"/>
              </a:rPr>
              <a:t>Ketidakpastian</a:t>
            </a: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pada</a:t>
            </a: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koreksi</a:t>
            </a:r>
            <a:r>
              <a:rPr lang="en-US" sz="1800" i="1" dirty="0">
                <a:solidFill>
                  <a:srgbClr val="000000"/>
                </a:solidFill>
                <a:latin typeface="Trebuchet MS" pitchFamily="34" charset="0"/>
              </a:rPr>
              <a:t> </a:t>
            </a:r>
            <a:r>
              <a:rPr lang="en-US" sz="1800" i="1" dirty="0" err="1">
                <a:solidFill>
                  <a:srgbClr val="000000"/>
                </a:solidFill>
                <a:latin typeface="Trebuchet MS" pitchFamily="34" charset="0"/>
              </a:rPr>
              <a:t>terbesar</a:t>
            </a:r>
            <a:r>
              <a:rPr lang="en-US" sz="1800" i="1" dirty="0">
                <a:solidFill>
                  <a:srgbClr val="000000"/>
                </a:solidFill>
                <a:latin typeface="Trebuchet MS" pitchFamily="34" charset="0"/>
              </a:rPr>
              <a:t>.</a:t>
            </a:r>
            <a:r>
              <a:rPr lang="en-US" sz="2400" i="1" dirty="0">
                <a:latin typeface="Trebuchet MS" pitchFamily="34" charset="0"/>
              </a:rPr>
              <a:t>		</a:t>
            </a:r>
            <a:r>
              <a:rPr lang="en-US" sz="2400" b="1" i="1" dirty="0">
                <a:solidFill>
                  <a:srgbClr val="000000"/>
                </a:solidFill>
                <a:latin typeface="Trebuchet MS" pitchFamily="34" charset="0"/>
              </a:rPr>
              <a:t>	</a:t>
            </a:r>
            <a:endParaRPr lang="en-US" sz="2400" dirty="0">
              <a:latin typeface="Trebuchet MS" pitchFamily="34" charset="0"/>
            </a:endParaRPr>
          </a:p>
        </p:txBody>
      </p:sp>
      <p:sp>
        <p:nvSpPr>
          <p:cNvPr id="2" name="Footer Placeholder 1">
            <a:extLst>
              <a:ext uri="{FF2B5EF4-FFF2-40B4-BE49-F238E27FC236}">
                <a16:creationId xmlns:a16="http://schemas.microsoft.com/office/drawing/2014/main" id="{2BEE1382-0328-4DAF-968C-3AE5602632AF}"/>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F51BD87A-491F-4ED4-B54A-82FE47854E6A}"/>
              </a:ext>
            </a:extLst>
          </p:cNvPr>
          <p:cNvSpPr>
            <a:spLocks noGrp="1"/>
          </p:cNvSpPr>
          <p:nvPr>
            <p:ph type="sldNum" sz="quarter" idx="12"/>
          </p:nvPr>
        </p:nvSpPr>
        <p:spPr/>
        <p:txBody>
          <a:bodyPr/>
          <a:lstStyle/>
          <a:p>
            <a:pPr>
              <a:defRPr/>
            </a:pPr>
            <a:fld id="{F20E73B6-C0A9-45F9-B05A-A9A13CCB0630}" type="slidenum">
              <a:rPr lang="en-US" altLang="en-US" smtClean="0"/>
              <a:pPr>
                <a:defRPr/>
              </a:pPr>
              <a:t>57</a:t>
            </a:fld>
            <a:endParaRPr lang="en-US" altLang="en-US"/>
          </a:p>
        </p:txBody>
      </p:sp>
    </p:spTree>
  </p:cSld>
  <p:clrMapOvr>
    <a:masterClrMapping/>
  </p:clrMapOvr>
  <p:transition spd="slow">
    <p:pull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Remi Ramdhani</a:t>
            </a:r>
          </a:p>
        </p:txBody>
      </p:sp>
      <p:sp>
        <p:nvSpPr>
          <p:cNvPr id="17411"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bg1"/>
                </a:solidFill>
                <a:latin typeface="Arial" panose="020B0604020202020204" pitchFamily="34" charset="0"/>
              </a:rPr>
              <a:t>www.sentral-sistem.com</a:t>
            </a:r>
          </a:p>
        </p:txBody>
      </p:sp>
      <p:cxnSp>
        <p:nvCxnSpPr>
          <p:cNvPr id="27" name="Straight Connector 26"/>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414" name="Rectangle 27"/>
          <p:cNvSpPr>
            <a:spLocks noChangeArrowheads="1"/>
          </p:cNvSpPr>
          <p:nvPr/>
        </p:nvSpPr>
        <p:spPr bwMode="auto">
          <a:xfrm>
            <a:off x="130969" y="2382838"/>
            <a:ext cx="8577262" cy="1723549"/>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ts val="575"/>
              </a:spcBef>
              <a:buFontTx/>
              <a:buNone/>
            </a:pPr>
            <a:r>
              <a:rPr lang="en-US" altLang="en-US" b="1" i="1" dirty="0">
                <a:latin typeface="Trebuchet MS" panose="020B0603020202020204" pitchFamily="34" charset="0"/>
              </a:rPr>
              <a:t>BAGIAN 5</a:t>
            </a:r>
          </a:p>
          <a:p>
            <a:pPr algn="ctr" eaLnBrk="1" hangingPunct="1">
              <a:spcBef>
                <a:spcPts val="575"/>
              </a:spcBef>
              <a:buFontTx/>
              <a:buNone/>
            </a:pPr>
            <a:r>
              <a:rPr lang="en-US" altLang="en-US" b="1" i="1" dirty="0">
                <a:latin typeface="Trebuchet MS" panose="020B0603020202020204" pitchFamily="34" charset="0"/>
              </a:rPr>
              <a:t>LAPORAN HASIL KALIBRASI </a:t>
            </a:r>
          </a:p>
          <a:p>
            <a:pPr algn="ctr" eaLnBrk="1" hangingPunct="1">
              <a:spcBef>
                <a:spcPts val="575"/>
              </a:spcBef>
              <a:buFontTx/>
              <a:buNone/>
            </a:pPr>
            <a:r>
              <a:rPr lang="en-US" altLang="en-US" b="1" i="1" dirty="0">
                <a:latin typeface="Trebuchet MS" panose="020B0603020202020204" pitchFamily="34" charset="0"/>
              </a:rPr>
              <a:t>TIMBANGAN</a:t>
            </a:r>
          </a:p>
        </p:txBody>
      </p:sp>
      <p:sp>
        <p:nvSpPr>
          <p:cNvPr id="38" name="Rectangle 37">
            <a:hlinkClick r:id="rId3" action="ppaction://hlinkpres?slideindex=1&amp;slidetitle="/>
          </p:cNvPr>
          <p:cNvSpPr/>
          <p:nvPr/>
        </p:nvSpPr>
        <p:spPr>
          <a:xfrm>
            <a:off x="1590675" y="4314825"/>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39" name="Rectangle 38">
            <a:hlinkClick r:id="rId4" action="ppaction://hlinkpres?slideindex=1&amp;slidetitle="/>
          </p:cNvPr>
          <p:cNvSpPr/>
          <p:nvPr/>
        </p:nvSpPr>
        <p:spPr>
          <a:xfrm>
            <a:off x="2886075" y="4314825"/>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40" name="Rectangle 39">
            <a:hlinkClick r:id="rId5" action="ppaction://hlinkpres?slideindex=1&amp;slidetitle="/>
          </p:cNvPr>
          <p:cNvSpPr/>
          <p:nvPr/>
        </p:nvSpPr>
        <p:spPr>
          <a:xfrm>
            <a:off x="4029075" y="4314825"/>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41" name="Rectangle 40">
            <a:hlinkClick r:id="rId6" action="ppaction://hlinkpres?slideindex=1&amp;slidetitle="/>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42" name="Rectangle 41">
            <a:hlinkClick r:id="rId7" action="ppaction://hlinkpres?slideindex=1&amp;slidetitle="/>
          </p:cNvPr>
          <p:cNvSpPr/>
          <p:nvPr/>
        </p:nvSpPr>
        <p:spPr>
          <a:xfrm>
            <a:off x="6391275" y="4314825"/>
            <a:ext cx="10048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Timbangan</a:t>
            </a:r>
            <a:endParaRPr lang="en-US" sz="1000" dirty="0">
              <a:effectLst>
                <a:outerShdw blurRad="38100" dist="38100" dir="2700000" algn="tl">
                  <a:srgbClr val="000000">
                    <a:alpha val="43137"/>
                  </a:srgbClr>
                </a:outerShdw>
              </a:effectLst>
            </a:endParaRPr>
          </a:p>
        </p:txBody>
      </p:sp>
      <p:sp>
        <p:nvSpPr>
          <p:cNvPr id="17420"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000">
                <a:latin typeface="Cambria" panose="02040503050406030204" pitchFamily="18" charset="0"/>
              </a:rPr>
              <a:t>Cikarang Square Blok B No.11, Jl. Raya Cibarusah, Cikarang Selatan 17530, Jawa Barat</a:t>
            </a:r>
          </a:p>
          <a:p>
            <a:pPr algn="r">
              <a:spcBef>
                <a:spcPct val="0"/>
              </a:spcBef>
              <a:buFontTx/>
              <a:buNone/>
            </a:pPr>
            <a:r>
              <a:rPr lang="en-US" altLang="en-US" sz="1000">
                <a:latin typeface="Cambria" panose="02040503050406030204" pitchFamily="18" charset="0"/>
              </a:rPr>
              <a:t>Tlp : (021) 89321314-5 / (021) 89321323 Fax: : 021-9067204. www. sentralkalibrasi.co.id</a:t>
            </a:r>
          </a:p>
          <a:p>
            <a:pPr algn="r">
              <a:spcBef>
                <a:spcPct val="0"/>
              </a:spcBef>
              <a:buFontTx/>
              <a:buNone/>
            </a:pPr>
            <a:endParaRPr lang="en-US" altLang="en-US" sz="1000">
              <a:latin typeface="Arial" panose="020B0604020202020204" pitchFamily="34" charset="0"/>
            </a:endParaRPr>
          </a:p>
        </p:txBody>
      </p:sp>
      <p:pic>
        <p:nvPicPr>
          <p:cNvPr id="17421"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6"/>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5"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9" name="Rectangle 6"/>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latin typeface="Arial" panose="020B0604020202020204" pitchFamily="34" charset="0"/>
              </a:rPr>
              <a:t>www.sentralkalibrasi.co.id</a:t>
            </a:r>
          </a:p>
        </p:txBody>
      </p:sp>
      <p:sp>
        <p:nvSpPr>
          <p:cNvPr id="2" name="Footer Placeholder 1">
            <a:extLst>
              <a:ext uri="{FF2B5EF4-FFF2-40B4-BE49-F238E27FC236}">
                <a16:creationId xmlns:a16="http://schemas.microsoft.com/office/drawing/2014/main" id="{64B56371-1867-48D0-A0F6-69643E3364E9}"/>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F840C48F-E652-4BF9-9910-EEFC5A2FB0FB}"/>
              </a:ext>
            </a:extLst>
          </p:cNvPr>
          <p:cNvSpPr>
            <a:spLocks noGrp="1"/>
          </p:cNvSpPr>
          <p:nvPr>
            <p:ph type="sldNum" sz="quarter" idx="12"/>
          </p:nvPr>
        </p:nvSpPr>
        <p:spPr/>
        <p:txBody>
          <a:bodyPr/>
          <a:lstStyle/>
          <a:p>
            <a:pPr>
              <a:defRPr/>
            </a:pPr>
            <a:fld id="{9CFDE734-A677-43FA-B556-980ADA408821}" type="slidenum">
              <a:rPr lang="en-US" altLang="en-US" smtClean="0"/>
              <a:pPr>
                <a:defRPr/>
              </a:pPr>
              <a:t>58</a:t>
            </a:fld>
            <a:endParaRPr lang="en-US" altLang="en-US"/>
          </a:p>
        </p:txBody>
      </p:sp>
    </p:spTree>
    <p:extLst>
      <p:ext uri="{BB962C8B-B14F-4D97-AF65-F5344CB8AC3E}">
        <p14:creationId xmlns:p14="http://schemas.microsoft.com/office/powerpoint/2010/main" val="615219053"/>
      </p:ext>
    </p:extLst>
  </p:cSld>
  <p:clrMapOvr>
    <a:masterClrMapping/>
  </p:clrMapOvr>
  <p:transition spd="slow">
    <p:pull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8479" y="330973"/>
            <a:ext cx="4615521" cy="652702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849234" cy="6858000"/>
          </a:xfrm>
          <a:prstGeom prst="rect">
            <a:avLst/>
          </a:prstGeom>
        </p:spPr>
      </p:pic>
      <p:sp>
        <p:nvSpPr>
          <p:cNvPr id="7065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59" name="Rectangle 3"/>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6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6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3" name="TextBox 2"/>
          <p:cNvSpPr txBox="1"/>
          <p:nvPr/>
        </p:nvSpPr>
        <p:spPr>
          <a:xfrm>
            <a:off x="-32658" y="0"/>
            <a:ext cx="8033657" cy="523220"/>
          </a:xfrm>
          <a:prstGeom prst="rect">
            <a:avLst/>
          </a:prstGeom>
          <a:noFill/>
        </p:spPr>
        <p:txBody>
          <a:bodyPr wrap="square" rtlCol="0">
            <a:spAutoFit/>
          </a:bodyPr>
          <a:lstStyle/>
          <a:p>
            <a:r>
              <a:rPr lang="en-US" sz="2800" b="1" dirty="0" err="1"/>
              <a:t>Contoh</a:t>
            </a:r>
            <a:r>
              <a:rPr lang="en-US" sz="2800" b="1" dirty="0"/>
              <a:t> Data Sheet </a:t>
            </a:r>
            <a:r>
              <a:rPr lang="en-US" sz="2800" b="1" dirty="0" err="1"/>
              <a:t>Kalibrasi</a:t>
            </a:r>
            <a:r>
              <a:rPr lang="en-US" sz="2800" b="1" dirty="0"/>
              <a:t> </a:t>
            </a:r>
            <a:r>
              <a:rPr lang="en-US" sz="2800" b="1" dirty="0" err="1"/>
              <a:t>Timbangan</a:t>
            </a:r>
            <a:endParaRPr lang="en-US" sz="2800" b="1" dirty="0"/>
          </a:p>
        </p:txBody>
      </p:sp>
      <p:sp>
        <p:nvSpPr>
          <p:cNvPr id="2" name="Footer Placeholder 1">
            <a:extLst>
              <a:ext uri="{FF2B5EF4-FFF2-40B4-BE49-F238E27FC236}">
                <a16:creationId xmlns:a16="http://schemas.microsoft.com/office/drawing/2014/main" id="{F9A6D4FC-89D5-4776-BBBB-7AA48C90D202}"/>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6" name="Slide Number Placeholder 5">
            <a:extLst>
              <a:ext uri="{FF2B5EF4-FFF2-40B4-BE49-F238E27FC236}">
                <a16:creationId xmlns:a16="http://schemas.microsoft.com/office/drawing/2014/main" id="{97B84C78-543C-40A8-848B-9F8C159136EA}"/>
              </a:ext>
            </a:extLst>
          </p:cNvPr>
          <p:cNvSpPr>
            <a:spLocks noGrp="1"/>
          </p:cNvSpPr>
          <p:nvPr>
            <p:ph type="sldNum" sz="quarter" idx="12"/>
          </p:nvPr>
        </p:nvSpPr>
        <p:spPr/>
        <p:txBody>
          <a:bodyPr/>
          <a:lstStyle/>
          <a:p>
            <a:pPr>
              <a:defRPr/>
            </a:pPr>
            <a:fld id="{F20E73B6-C0A9-45F9-B05A-A9A13CCB0630}" type="slidenum">
              <a:rPr lang="en-US" altLang="en-US" smtClean="0"/>
              <a:pPr>
                <a:defRPr/>
              </a:pPr>
              <a:t>59</a:t>
            </a:fld>
            <a:endParaRPr lang="en-US" altLang="en-US"/>
          </a:p>
        </p:txBody>
      </p:sp>
    </p:spTree>
    <p:extLst>
      <p:ext uri="{BB962C8B-B14F-4D97-AF65-F5344CB8AC3E}">
        <p14:creationId xmlns:p14="http://schemas.microsoft.com/office/powerpoint/2010/main" val="2205556635"/>
      </p:ext>
    </p:extLst>
  </p:cSld>
  <p:clrMapOvr>
    <a:masterClrMapping/>
  </p:clrMapOvr>
  <p:transition spd="slow">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1032"/>
          <p:cNvSpPr>
            <a:spLocks noGrp="1" noChangeArrowheads="1"/>
          </p:cNvSpPr>
          <p:nvPr>
            <p:ph type="ctrTitle" idx="4294967295"/>
          </p:nvPr>
        </p:nvSpPr>
        <p:spPr>
          <a:xfrm>
            <a:off x="0" y="228600"/>
            <a:ext cx="9144000" cy="882650"/>
          </a:xfrm>
          <a:noFill/>
          <a:ln/>
        </p:spPr>
        <p:txBody>
          <a:bodyPr>
            <a:normAutofit/>
          </a:bodyPr>
          <a:lstStyle/>
          <a:p>
            <a:pPr algn="ctr"/>
            <a:r>
              <a:rPr kumimoji="1" lang="en-US" sz="4000" noProof="1">
                <a:solidFill>
                  <a:schemeClr val="tx1"/>
                </a:solidFill>
                <a:effectLst/>
                <a:latin typeface="Arial Rounded MT Bold" pitchFamily="34" charset="0"/>
              </a:rPr>
              <a:t>PERBEDAAN KALIBRASI &amp; TERA</a:t>
            </a:r>
            <a:endParaRPr kumimoji="1" lang="en-US" sz="4000" b="1" noProof="1">
              <a:solidFill>
                <a:schemeClr val="tx1"/>
              </a:solidFill>
              <a:effectLst/>
              <a:latin typeface="Arial Rounded MT Bold"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865114805"/>
              </p:ext>
            </p:extLst>
          </p:nvPr>
        </p:nvGraphicFramePr>
        <p:xfrm>
          <a:off x="228600" y="1397000"/>
          <a:ext cx="8686800" cy="5222240"/>
        </p:xfrm>
        <a:graphic>
          <a:graphicData uri="http://schemas.openxmlformats.org/drawingml/2006/table">
            <a:tbl>
              <a:tblPr firstRow="1" bandRow="1">
                <a:tableStyleId>{5940675A-B579-460E-94D1-54222C63F5DA}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596900">
                <a:tc>
                  <a:txBody>
                    <a:bodyPr/>
                    <a:lstStyle/>
                    <a:p>
                      <a:pPr algn="ctr"/>
                      <a:r>
                        <a:rPr lang="en-US" dirty="0"/>
                        <a:t>Parameter</a:t>
                      </a:r>
                    </a:p>
                  </a:txBody>
                  <a:tcPr anchor="ctr"/>
                </a:tc>
                <a:tc>
                  <a:txBody>
                    <a:bodyPr/>
                    <a:lstStyle/>
                    <a:p>
                      <a:pPr algn="ctr"/>
                      <a:r>
                        <a:rPr lang="en-US" dirty="0" err="1"/>
                        <a:t>Kalibrasi</a:t>
                      </a:r>
                      <a:endParaRPr lang="en-US" dirty="0"/>
                    </a:p>
                  </a:txBody>
                  <a:tcPr anchor="ctr"/>
                </a:tc>
                <a:tc>
                  <a:txBody>
                    <a:bodyPr/>
                    <a:lstStyle/>
                    <a:p>
                      <a:pPr algn="ctr"/>
                      <a:r>
                        <a:rPr lang="en-US" dirty="0" err="1"/>
                        <a:t>Tera</a:t>
                      </a:r>
                      <a:endParaRPr lang="en-US" dirty="0"/>
                    </a:p>
                  </a:txBody>
                  <a:tcPr anchor="ctr"/>
                </a:tc>
                <a:extLst>
                  <a:ext uri="{0D108BD9-81ED-4DB2-BD59-A6C34878D82A}">
                    <a16:rowId xmlns:a16="http://schemas.microsoft.com/office/drawing/2014/main" val="10000"/>
                  </a:ext>
                </a:extLst>
              </a:tr>
              <a:tr h="596900">
                <a:tc>
                  <a:txBody>
                    <a:bodyPr/>
                    <a:lstStyle/>
                    <a:p>
                      <a:r>
                        <a:rPr lang="en-US" dirty="0" err="1"/>
                        <a:t>Rujukan</a:t>
                      </a:r>
                      <a:endParaRPr lang="en-US" dirty="0"/>
                    </a:p>
                  </a:txBody>
                  <a:tcPr/>
                </a:tc>
                <a:tc>
                  <a:txBody>
                    <a:bodyPr/>
                    <a:lstStyle/>
                    <a:p>
                      <a:r>
                        <a:rPr kumimoji="0" lang="en-US" b="0" kern="1200" dirty="0">
                          <a:solidFill>
                            <a:schemeClr val="dk1"/>
                          </a:solidFill>
                          <a:effectLst/>
                        </a:rPr>
                        <a:t>ISO 9001, ISO 14000, ISO 17025. UU No. 20 Th.</a:t>
                      </a:r>
                      <a:r>
                        <a:rPr kumimoji="0" lang="en-US" b="0" kern="1200" baseline="0" dirty="0">
                          <a:solidFill>
                            <a:schemeClr val="dk1"/>
                          </a:solidFill>
                          <a:effectLst/>
                        </a:rPr>
                        <a:t> 2014</a:t>
                      </a:r>
                      <a:endParaRPr lang="en-US" dirty="0"/>
                    </a:p>
                  </a:txBody>
                  <a:tcPr/>
                </a:tc>
                <a:tc>
                  <a:txBody>
                    <a:bodyPr/>
                    <a:lstStyle/>
                    <a:p>
                      <a:r>
                        <a:rPr kumimoji="0" lang="en-US" b="0" kern="1200" dirty="0">
                          <a:solidFill>
                            <a:schemeClr val="dk1"/>
                          </a:solidFill>
                          <a:effectLst/>
                        </a:rPr>
                        <a:t>UU No. 2 Th. 1981</a:t>
                      </a:r>
                      <a:endParaRPr lang="en-US" dirty="0"/>
                    </a:p>
                  </a:txBody>
                  <a:tcPr/>
                </a:tc>
                <a:extLst>
                  <a:ext uri="{0D108BD9-81ED-4DB2-BD59-A6C34878D82A}">
                    <a16:rowId xmlns:a16="http://schemas.microsoft.com/office/drawing/2014/main" val="10001"/>
                  </a:ext>
                </a:extLst>
              </a:tr>
              <a:tr h="596900">
                <a:tc>
                  <a:txBody>
                    <a:bodyPr/>
                    <a:lstStyle/>
                    <a:p>
                      <a:r>
                        <a:rPr lang="en-US" dirty="0" err="1"/>
                        <a:t>Sifat</a:t>
                      </a:r>
                      <a:r>
                        <a:rPr lang="en-US" dirty="0"/>
                        <a:t> </a:t>
                      </a:r>
                      <a:r>
                        <a:rPr lang="en-US" dirty="0" err="1"/>
                        <a:t>Aturan</a:t>
                      </a:r>
                      <a:endParaRPr lang="en-US" dirty="0"/>
                    </a:p>
                  </a:txBody>
                  <a:tcPr/>
                </a:tc>
                <a:tc>
                  <a:txBody>
                    <a:bodyPr/>
                    <a:lstStyle/>
                    <a:p>
                      <a:r>
                        <a:rPr lang="en-US" dirty="0" err="1"/>
                        <a:t>Tidak</a:t>
                      </a:r>
                      <a:r>
                        <a:rPr lang="en-US" baseline="0" dirty="0"/>
                        <a:t> </a:t>
                      </a:r>
                      <a:r>
                        <a:rPr lang="en-US" baseline="0" dirty="0" err="1"/>
                        <a:t>wajib</a:t>
                      </a:r>
                      <a:r>
                        <a:rPr lang="en-US" baseline="0" dirty="0"/>
                        <a:t>. </a:t>
                      </a:r>
                    </a:p>
                    <a:p>
                      <a:r>
                        <a:rPr lang="en-US" baseline="0" dirty="0"/>
                        <a:t>(</a:t>
                      </a:r>
                      <a:r>
                        <a:rPr lang="en-US" baseline="0" dirty="0" err="1"/>
                        <a:t>Sangat</a:t>
                      </a:r>
                      <a:r>
                        <a:rPr lang="en-US" baseline="0" dirty="0"/>
                        <a:t> </a:t>
                      </a:r>
                      <a:r>
                        <a:rPr lang="en-US" baseline="0" dirty="0" err="1"/>
                        <a:t>dianjurkan</a:t>
                      </a:r>
                      <a:r>
                        <a:rPr lang="en-US" baseline="0" dirty="0"/>
                        <a:t>)</a:t>
                      </a:r>
                      <a:endParaRPr lang="en-US" dirty="0"/>
                    </a:p>
                  </a:txBody>
                  <a:tcPr/>
                </a:tc>
                <a:tc>
                  <a:txBody>
                    <a:bodyPr/>
                    <a:lstStyle/>
                    <a:p>
                      <a:r>
                        <a:rPr kumimoji="0" lang="en-US" b="0" kern="1200" dirty="0" err="1">
                          <a:solidFill>
                            <a:schemeClr val="dk1"/>
                          </a:solidFill>
                          <a:effectLst/>
                        </a:rPr>
                        <a:t>Wajib</a:t>
                      </a:r>
                      <a:r>
                        <a:rPr kumimoji="0" lang="en-US" b="0" kern="1200" dirty="0">
                          <a:solidFill>
                            <a:schemeClr val="dk1"/>
                          </a:solidFill>
                          <a:effectLst/>
                        </a:rPr>
                        <a:t> (</a:t>
                      </a:r>
                      <a:r>
                        <a:rPr kumimoji="0" lang="en-US" b="0" kern="1200" dirty="0" err="1">
                          <a:solidFill>
                            <a:schemeClr val="dk1"/>
                          </a:solidFill>
                          <a:effectLst/>
                        </a:rPr>
                        <a:t>oleh</a:t>
                      </a:r>
                      <a:r>
                        <a:rPr kumimoji="0" lang="en-US" b="0" kern="1200" dirty="0">
                          <a:solidFill>
                            <a:schemeClr val="dk1"/>
                          </a:solidFill>
                          <a:effectLst/>
                        </a:rPr>
                        <a:t> Negara).</a:t>
                      </a:r>
                      <a:endParaRPr lang="en-US" dirty="0"/>
                    </a:p>
                  </a:txBody>
                  <a:tcPr/>
                </a:tc>
                <a:extLst>
                  <a:ext uri="{0D108BD9-81ED-4DB2-BD59-A6C34878D82A}">
                    <a16:rowId xmlns:a16="http://schemas.microsoft.com/office/drawing/2014/main" val="10002"/>
                  </a:ext>
                </a:extLst>
              </a:tr>
              <a:tr h="596900">
                <a:tc>
                  <a:txBody>
                    <a:bodyPr/>
                    <a:lstStyle/>
                    <a:p>
                      <a:r>
                        <a:rPr lang="en-US" dirty="0" err="1"/>
                        <a:t>Petugas</a:t>
                      </a:r>
                      <a:endParaRPr lang="en-US" dirty="0"/>
                    </a:p>
                  </a:txBody>
                  <a:tcPr/>
                </a:tc>
                <a:tc>
                  <a:txBody>
                    <a:bodyPr/>
                    <a:lstStyle/>
                    <a:p>
                      <a:r>
                        <a:rPr kumimoji="0" lang="en-US" b="0" kern="1200" dirty="0" err="1">
                          <a:solidFill>
                            <a:schemeClr val="dk1"/>
                          </a:solidFill>
                          <a:effectLst/>
                        </a:rPr>
                        <a:t>Berkompeten</a:t>
                      </a:r>
                      <a:endParaRPr lang="en-US" dirty="0"/>
                    </a:p>
                  </a:txBody>
                  <a:tcPr/>
                </a:tc>
                <a:tc>
                  <a:txBody>
                    <a:bodyPr/>
                    <a:lstStyle/>
                    <a:p>
                      <a:r>
                        <a:rPr kumimoji="0" lang="en-US" b="0" kern="1200" dirty="0" err="1">
                          <a:solidFill>
                            <a:schemeClr val="dk1"/>
                          </a:solidFill>
                          <a:effectLst/>
                        </a:rPr>
                        <a:t>Disumpah</a:t>
                      </a:r>
                      <a:endParaRPr lang="en-US" dirty="0"/>
                    </a:p>
                  </a:txBody>
                  <a:tcPr/>
                </a:tc>
                <a:extLst>
                  <a:ext uri="{0D108BD9-81ED-4DB2-BD59-A6C34878D82A}">
                    <a16:rowId xmlns:a16="http://schemas.microsoft.com/office/drawing/2014/main" val="10003"/>
                  </a:ext>
                </a:extLst>
              </a:tr>
              <a:tr h="596900">
                <a:tc>
                  <a:txBody>
                    <a:bodyPr/>
                    <a:lstStyle/>
                    <a:p>
                      <a:r>
                        <a:rPr lang="en-US" dirty="0" err="1"/>
                        <a:t>Tujuan</a:t>
                      </a:r>
                      <a:endParaRPr lang="en-US" dirty="0"/>
                    </a:p>
                  </a:txBody>
                  <a:tcPr/>
                </a:tc>
                <a:tc>
                  <a:txBody>
                    <a:bodyPr/>
                    <a:lstStyle/>
                    <a:p>
                      <a:r>
                        <a:rPr kumimoji="0" lang="en-US" b="0" kern="1200" dirty="0" err="1">
                          <a:solidFill>
                            <a:schemeClr val="dk1"/>
                          </a:solidFill>
                          <a:effectLst/>
                        </a:rPr>
                        <a:t>Mutu</a:t>
                      </a:r>
                      <a:r>
                        <a:rPr kumimoji="0" lang="en-US" b="0" kern="1200" dirty="0">
                          <a:solidFill>
                            <a:schemeClr val="dk1"/>
                          </a:solidFill>
                          <a:effectLst/>
                        </a:rPr>
                        <a:t> </a:t>
                      </a:r>
                      <a:r>
                        <a:rPr kumimoji="0" lang="en-US" b="0" kern="1200" dirty="0" err="1">
                          <a:solidFill>
                            <a:schemeClr val="dk1"/>
                          </a:solidFill>
                          <a:effectLst/>
                        </a:rPr>
                        <a:t>Produk</a:t>
                      </a:r>
                      <a:r>
                        <a:rPr kumimoji="0" lang="en-US" b="0" kern="1200" dirty="0">
                          <a:solidFill>
                            <a:schemeClr val="dk1"/>
                          </a:solidFill>
                          <a:effectLst/>
                        </a:rPr>
                        <a:t> (</a:t>
                      </a:r>
                      <a:r>
                        <a:rPr kumimoji="0" lang="en-US" b="0" kern="1200" dirty="0" err="1">
                          <a:solidFill>
                            <a:schemeClr val="dk1"/>
                          </a:solidFill>
                          <a:effectLst/>
                        </a:rPr>
                        <a:t>Jaminan</a:t>
                      </a:r>
                      <a:r>
                        <a:rPr kumimoji="0" lang="en-US" b="0" kern="1200" dirty="0">
                          <a:solidFill>
                            <a:schemeClr val="dk1"/>
                          </a:solidFill>
                          <a:effectLst/>
                        </a:rPr>
                        <a:t> </a:t>
                      </a:r>
                      <a:r>
                        <a:rPr kumimoji="0" lang="en-US" b="0" kern="1200" dirty="0" err="1">
                          <a:solidFill>
                            <a:schemeClr val="dk1"/>
                          </a:solidFill>
                          <a:effectLst/>
                        </a:rPr>
                        <a:t>ketertelusuran</a:t>
                      </a:r>
                      <a:r>
                        <a:rPr kumimoji="0" lang="en-US" b="0" kern="1200" dirty="0">
                          <a:solidFill>
                            <a:schemeClr val="dk1"/>
                          </a:solidFill>
                          <a:effectLst/>
                        </a:rPr>
                        <a:t>)</a:t>
                      </a:r>
                      <a:endParaRPr lang="en-US" dirty="0"/>
                    </a:p>
                  </a:txBody>
                  <a:tcPr/>
                </a:tc>
                <a:tc>
                  <a:txBody>
                    <a:bodyPr/>
                    <a:lstStyle/>
                    <a:p>
                      <a:r>
                        <a:rPr kumimoji="0" lang="en-US" b="0" kern="1200" dirty="0" err="1">
                          <a:solidFill>
                            <a:schemeClr val="dk1"/>
                          </a:solidFill>
                          <a:effectLst/>
                        </a:rPr>
                        <a:t>Transaksi</a:t>
                      </a:r>
                      <a:r>
                        <a:rPr kumimoji="0" lang="en-US" b="0" kern="1200" dirty="0">
                          <a:solidFill>
                            <a:schemeClr val="dk1"/>
                          </a:solidFill>
                          <a:effectLst/>
                        </a:rPr>
                        <a:t> Yang </a:t>
                      </a:r>
                      <a:r>
                        <a:rPr kumimoji="0" lang="en-US" b="0" kern="1200" dirty="0" err="1">
                          <a:solidFill>
                            <a:schemeClr val="dk1"/>
                          </a:solidFill>
                          <a:effectLst/>
                        </a:rPr>
                        <a:t>Adil</a:t>
                      </a:r>
                      <a:endParaRPr lang="en-US" dirty="0"/>
                    </a:p>
                  </a:txBody>
                  <a:tcPr/>
                </a:tc>
                <a:extLst>
                  <a:ext uri="{0D108BD9-81ED-4DB2-BD59-A6C34878D82A}">
                    <a16:rowId xmlns:a16="http://schemas.microsoft.com/office/drawing/2014/main" val="10004"/>
                  </a:ext>
                </a:extLst>
              </a:tr>
              <a:tr h="596900">
                <a:tc>
                  <a:txBody>
                    <a:bodyPr/>
                    <a:lstStyle/>
                    <a:p>
                      <a:r>
                        <a:rPr lang="en-US" dirty="0" err="1"/>
                        <a:t>Penanggungjawab</a:t>
                      </a:r>
                      <a:endParaRPr lang="en-US" dirty="0"/>
                    </a:p>
                  </a:txBody>
                  <a:tcPr/>
                </a:tc>
                <a:tc>
                  <a:txBody>
                    <a:bodyPr/>
                    <a:lstStyle/>
                    <a:p>
                      <a:r>
                        <a:rPr kumimoji="0" lang="en-US" b="0" kern="1200" dirty="0">
                          <a:solidFill>
                            <a:schemeClr val="dk1"/>
                          </a:solidFill>
                          <a:effectLst/>
                        </a:rPr>
                        <a:t>Lab </a:t>
                      </a:r>
                      <a:r>
                        <a:rPr kumimoji="0" lang="en-US" b="0" kern="1200" dirty="0" err="1">
                          <a:solidFill>
                            <a:schemeClr val="dk1"/>
                          </a:solidFill>
                          <a:effectLst/>
                        </a:rPr>
                        <a:t>Kalibrasi</a:t>
                      </a:r>
                      <a:endParaRPr lang="en-US" dirty="0"/>
                    </a:p>
                  </a:txBody>
                  <a:tcPr/>
                </a:tc>
                <a:tc>
                  <a:txBody>
                    <a:bodyPr/>
                    <a:lstStyle/>
                    <a:p>
                      <a:r>
                        <a:rPr kumimoji="0" lang="en-US" b="0" kern="1200" dirty="0" err="1">
                          <a:solidFill>
                            <a:schemeClr val="dk1"/>
                          </a:solidFill>
                          <a:effectLst/>
                        </a:rPr>
                        <a:t>Departemen</a:t>
                      </a:r>
                      <a:r>
                        <a:rPr kumimoji="0" lang="en-US" b="0" kern="1200" dirty="0">
                          <a:solidFill>
                            <a:schemeClr val="dk1"/>
                          </a:solidFill>
                          <a:effectLst/>
                        </a:rPr>
                        <a:t> </a:t>
                      </a:r>
                      <a:r>
                        <a:rPr kumimoji="0" lang="en-US" b="0" kern="1200" dirty="0" err="1">
                          <a:solidFill>
                            <a:schemeClr val="dk1"/>
                          </a:solidFill>
                          <a:effectLst/>
                        </a:rPr>
                        <a:t>Perdagangan</a:t>
                      </a:r>
                      <a:endParaRPr lang="en-US" dirty="0"/>
                    </a:p>
                  </a:txBody>
                  <a:tcPr/>
                </a:tc>
                <a:extLst>
                  <a:ext uri="{0D108BD9-81ED-4DB2-BD59-A6C34878D82A}">
                    <a16:rowId xmlns:a16="http://schemas.microsoft.com/office/drawing/2014/main" val="10005"/>
                  </a:ext>
                </a:extLst>
              </a:tr>
              <a:tr h="596900">
                <a:tc>
                  <a:txBody>
                    <a:bodyPr/>
                    <a:lstStyle/>
                    <a:p>
                      <a:r>
                        <a:rPr lang="en-US" dirty="0" err="1"/>
                        <a:t>Bukti</a:t>
                      </a:r>
                      <a:endParaRPr lang="en-US" dirty="0"/>
                    </a:p>
                  </a:txBody>
                  <a:tcPr/>
                </a:tc>
                <a:tc>
                  <a:txBody>
                    <a:bodyPr/>
                    <a:lstStyle/>
                    <a:p>
                      <a:r>
                        <a:rPr kumimoji="0" lang="en-US" b="0" kern="1200" dirty="0" err="1">
                          <a:solidFill>
                            <a:schemeClr val="dk1"/>
                          </a:solidFill>
                          <a:effectLst/>
                        </a:rPr>
                        <a:t>Sertifikat</a:t>
                      </a:r>
                      <a:r>
                        <a:rPr kumimoji="0" lang="en-US" b="0" kern="1200" dirty="0">
                          <a:solidFill>
                            <a:schemeClr val="dk1"/>
                          </a:solidFill>
                          <a:effectLst/>
                        </a:rPr>
                        <a:t> </a:t>
                      </a:r>
                      <a:r>
                        <a:rPr kumimoji="0" lang="en-US" b="0" kern="1200" dirty="0" err="1">
                          <a:solidFill>
                            <a:schemeClr val="dk1"/>
                          </a:solidFill>
                          <a:effectLst/>
                        </a:rPr>
                        <a:t>Kalibrasi</a:t>
                      </a:r>
                      <a:endParaRPr lang="en-US" dirty="0"/>
                    </a:p>
                  </a:txBody>
                  <a:tcPr/>
                </a:tc>
                <a:tc>
                  <a:txBody>
                    <a:bodyPr/>
                    <a:lstStyle/>
                    <a:p>
                      <a:r>
                        <a:rPr kumimoji="0" lang="en-US" b="0" kern="1200" dirty="0" err="1">
                          <a:solidFill>
                            <a:schemeClr val="dk1"/>
                          </a:solidFill>
                          <a:effectLst/>
                        </a:rPr>
                        <a:t>Tanda</a:t>
                      </a:r>
                      <a:r>
                        <a:rPr kumimoji="0" lang="en-US" b="0" kern="1200" dirty="0">
                          <a:solidFill>
                            <a:schemeClr val="dk1"/>
                          </a:solidFill>
                          <a:effectLst/>
                        </a:rPr>
                        <a:t> </a:t>
                      </a:r>
                      <a:r>
                        <a:rPr kumimoji="0" lang="en-US" b="0" kern="1200" dirty="0" err="1">
                          <a:solidFill>
                            <a:schemeClr val="dk1"/>
                          </a:solidFill>
                          <a:effectLst/>
                        </a:rPr>
                        <a:t>Tera</a:t>
                      </a:r>
                      <a:r>
                        <a:rPr kumimoji="0" lang="en-US" b="0" kern="1200" dirty="0">
                          <a:solidFill>
                            <a:schemeClr val="dk1"/>
                          </a:solidFill>
                          <a:effectLst/>
                        </a:rPr>
                        <a:t>, </a:t>
                      </a:r>
                      <a:r>
                        <a:rPr kumimoji="0" lang="en-US" b="0" kern="1200" dirty="0" err="1">
                          <a:solidFill>
                            <a:schemeClr val="dk1"/>
                          </a:solidFill>
                          <a:effectLst/>
                        </a:rPr>
                        <a:t>Surat</a:t>
                      </a:r>
                      <a:r>
                        <a:rPr kumimoji="0" lang="en-US" b="0" kern="1200" dirty="0">
                          <a:solidFill>
                            <a:schemeClr val="dk1"/>
                          </a:solidFill>
                          <a:effectLst/>
                        </a:rPr>
                        <a:t> </a:t>
                      </a:r>
                      <a:r>
                        <a:rPr kumimoji="0" lang="en-US" b="0" kern="1200" dirty="0" err="1">
                          <a:solidFill>
                            <a:schemeClr val="dk1"/>
                          </a:solidFill>
                          <a:effectLst/>
                        </a:rPr>
                        <a:t>Keterangan</a:t>
                      </a:r>
                      <a:endParaRPr lang="en-US" dirty="0"/>
                    </a:p>
                  </a:txBody>
                  <a:tcPr/>
                </a:tc>
                <a:extLst>
                  <a:ext uri="{0D108BD9-81ED-4DB2-BD59-A6C34878D82A}">
                    <a16:rowId xmlns:a16="http://schemas.microsoft.com/office/drawing/2014/main" val="10006"/>
                  </a:ext>
                </a:extLst>
              </a:tr>
              <a:tr h="596900">
                <a:tc>
                  <a:txBody>
                    <a:bodyPr/>
                    <a:lstStyle/>
                    <a:p>
                      <a:r>
                        <a:rPr lang="en-US" dirty="0" err="1"/>
                        <a:t>Aplikasi</a:t>
                      </a:r>
                      <a:endParaRPr lang="en-US" dirty="0"/>
                    </a:p>
                  </a:txBody>
                  <a:tcPr/>
                </a:tc>
                <a:tc>
                  <a:txBody>
                    <a:bodyPr/>
                    <a:lstStyle/>
                    <a:p>
                      <a:r>
                        <a:rPr kumimoji="0" lang="en-US" b="0" kern="1200" dirty="0" err="1">
                          <a:solidFill>
                            <a:schemeClr val="dk1"/>
                          </a:solidFill>
                          <a:effectLst/>
                        </a:rPr>
                        <a:t>Industri</a:t>
                      </a:r>
                      <a:r>
                        <a:rPr kumimoji="0" lang="en-US" b="0" kern="1200" dirty="0">
                          <a:solidFill>
                            <a:schemeClr val="dk1"/>
                          </a:solidFill>
                          <a:effectLst/>
                        </a:rPr>
                        <a:t> (</a:t>
                      </a:r>
                      <a:r>
                        <a:rPr kumimoji="0" lang="en-US" b="0" kern="1200" dirty="0" err="1">
                          <a:solidFill>
                            <a:schemeClr val="dk1"/>
                          </a:solidFill>
                          <a:effectLst/>
                        </a:rPr>
                        <a:t>Timbangan</a:t>
                      </a:r>
                      <a:r>
                        <a:rPr kumimoji="0" lang="en-US" b="0" kern="1200" dirty="0">
                          <a:solidFill>
                            <a:schemeClr val="dk1"/>
                          </a:solidFill>
                          <a:effectLst/>
                        </a:rPr>
                        <a:t> /</a:t>
                      </a:r>
                      <a:r>
                        <a:rPr kumimoji="0" lang="en-US" b="0" kern="1200" baseline="0" dirty="0">
                          <a:solidFill>
                            <a:schemeClr val="dk1"/>
                          </a:solidFill>
                          <a:effectLst/>
                        </a:rPr>
                        <a:t> </a:t>
                      </a:r>
                      <a:r>
                        <a:rPr kumimoji="0" lang="en-US" b="0" kern="1200" baseline="0" dirty="0" err="1">
                          <a:solidFill>
                            <a:schemeClr val="dk1"/>
                          </a:solidFill>
                          <a:effectLst/>
                        </a:rPr>
                        <a:t>alat</a:t>
                      </a:r>
                      <a:r>
                        <a:rPr kumimoji="0" lang="en-US" b="0" kern="1200" baseline="0" dirty="0">
                          <a:solidFill>
                            <a:schemeClr val="dk1"/>
                          </a:solidFill>
                          <a:effectLst/>
                        </a:rPr>
                        <a:t> </a:t>
                      </a:r>
                      <a:r>
                        <a:rPr kumimoji="0" lang="en-US" b="0" kern="1200" baseline="0" dirty="0" err="1">
                          <a:solidFill>
                            <a:schemeClr val="dk1"/>
                          </a:solidFill>
                          <a:effectLst/>
                        </a:rPr>
                        <a:t>ukur</a:t>
                      </a:r>
                      <a:r>
                        <a:rPr kumimoji="0" lang="en-US" b="0" kern="1200" baseline="0" dirty="0">
                          <a:solidFill>
                            <a:schemeClr val="dk1"/>
                          </a:solidFill>
                          <a:effectLst/>
                        </a:rPr>
                        <a:t> </a:t>
                      </a:r>
                      <a:r>
                        <a:rPr kumimoji="0" lang="en-US" b="0" kern="1200" dirty="0" err="1">
                          <a:solidFill>
                            <a:schemeClr val="dk1"/>
                          </a:solidFill>
                          <a:effectLst/>
                        </a:rPr>
                        <a:t>produksi</a:t>
                      </a:r>
                      <a:r>
                        <a:rPr kumimoji="0" lang="en-US" b="0" kern="1200" dirty="0">
                          <a:solidFill>
                            <a:schemeClr val="dk1"/>
                          </a:solidFill>
                          <a:effectLst/>
                        </a:rPr>
                        <a:t>, Instrument </a:t>
                      </a:r>
                      <a:r>
                        <a:rPr kumimoji="0" lang="en-US" b="0" kern="1200" dirty="0" err="1">
                          <a:solidFill>
                            <a:schemeClr val="dk1"/>
                          </a:solidFill>
                          <a:effectLst/>
                        </a:rPr>
                        <a:t>Teknik</a:t>
                      </a:r>
                      <a:r>
                        <a:rPr kumimoji="0" lang="en-US" b="0" kern="1200" dirty="0">
                          <a:solidFill>
                            <a:schemeClr val="dk1"/>
                          </a:solidFill>
                          <a:effectLst/>
                        </a:rPr>
                        <a:t> di Quality)</a:t>
                      </a:r>
                      <a:endParaRPr lang="en-US" dirty="0"/>
                    </a:p>
                  </a:txBody>
                  <a:tcPr/>
                </a:tc>
                <a:tc>
                  <a:txBody>
                    <a:bodyPr/>
                    <a:lstStyle/>
                    <a:p>
                      <a:r>
                        <a:rPr kumimoji="0" lang="en-US" b="0" kern="1200" dirty="0" err="1">
                          <a:solidFill>
                            <a:schemeClr val="dk1"/>
                          </a:solidFill>
                          <a:effectLst/>
                        </a:rPr>
                        <a:t>Transaksi</a:t>
                      </a:r>
                      <a:r>
                        <a:rPr kumimoji="0" lang="en-US" b="0" kern="1200" dirty="0">
                          <a:solidFill>
                            <a:schemeClr val="dk1"/>
                          </a:solidFill>
                          <a:effectLst/>
                        </a:rPr>
                        <a:t> </a:t>
                      </a:r>
                      <a:r>
                        <a:rPr kumimoji="0" lang="en-US" b="0" kern="1200" dirty="0" err="1">
                          <a:solidFill>
                            <a:schemeClr val="dk1"/>
                          </a:solidFill>
                          <a:effectLst/>
                        </a:rPr>
                        <a:t>ekonomi</a:t>
                      </a:r>
                      <a:r>
                        <a:rPr kumimoji="0" lang="en-US" b="0" kern="1200" dirty="0">
                          <a:solidFill>
                            <a:schemeClr val="dk1"/>
                          </a:solidFill>
                          <a:effectLst/>
                        </a:rPr>
                        <a:t> (SPBU, Argo Taxi, </a:t>
                      </a:r>
                      <a:r>
                        <a:rPr kumimoji="0" lang="en-US" b="0" kern="1200" dirty="0" err="1">
                          <a:solidFill>
                            <a:schemeClr val="dk1"/>
                          </a:solidFill>
                          <a:effectLst/>
                        </a:rPr>
                        <a:t>Timbangan</a:t>
                      </a:r>
                      <a:r>
                        <a:rPr kumimoji="0" lang="en-US" b="0" kern="1200" dirty="0">
                          <a:solidFill>
                            <a:schemeClr val="dk1"/>
                          </a:solidFill>
                          <a:effectLst/>
                        </a:rPr>
                        <a:t> </a:t>
                      </a:r>
                      <a:r>
                        <a:rPr kumimoji="0" lang="en-US" b="0" kern="1200" dirty="0" err="1">
                          <a:solidFill>
                            <a:schemeClr val="dk1"/>
                          </a:solidFill>
                          <a:effectLst/>
                        </a:rPr>
                        <a:t>Pasar</a:t>
                      </a:r>
                      <a:r>
                        <a:rPr kumimoji="0" lang="en-US" b="0" kern="1200" dirty="0">
                          <a:solidFill>
                            <a:schemeClr val="dk1"/>
                          </a:solidFill>
                          <a:effectLst/>
                        </a:rPr>
                        <a:t>)</a:t>
                      </a:r>
                      <a:endParaRPr lang="en-US" dirty="0"/>
                    </a:p>
                  </a:txBody>
                  <a:tcPr/>
                </a:tc>
                <a:extLst>
                  <a:ext uri="{0D108BD9-81ED-4DB2-BD59-A6C34878D82A}">
                    <a16:rowId xmlns:a16="http://schemas.microsoft.com/office/drawing/2014/main" val="10007"/>
                  </a:ext>
                </a:extLst>
              </a:tr>
            </a:tbl>
          </a:graphicData>
        </a:graphic>
      </p:graphicFrame>
      <p:sp>
        <p:nvSpPr>
          <p:cNvPr id="3" name="Footer Placeholder 2">
            <a:extLst>
              <a:ext uri="{FF2B5EF4-FFF2-40B4-BE49-F238E27FC236}">
                <a16:creationId xmlns:a16="http://schemas.microsoft.com/office/drawing/2014/main" id="{76178AC4-5B93-4898-AB99-178FE81F0A10}"/>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4" name="Slide Number Placeholder 3">
            <a:extLst>
              <a:ext uri="{FF2B5EF4-FFF2-40B4-BE49-F238E27FC236}">
                <a16:creationId xmlns:a16="http://schemas.microsoft.com/office/drawing/2014/main" id="{A945B522-9674-45AA-81C0-CFA64488170D}"/>
              </a:ext>
            </a:extLst>
          </p:cNvPr>
          <p:cNvSpPr>
            <a:spLocks noGrp="1"/>
          </p:cNvSpPr>
          <p:nvPr>
            <p:ph type="sldNum" sz="quarter" idx="12"/>
          </p:nvPr>
        </p:nvSpPr>
        <p:spPr/>
        <p:txBody>
          <a:bodyPr/>
          <a:lstStyle/>
          <a:p>
            <a:pPr>
              <a:defRPr/>
            </a:pPr>
            <a:fld id="{538C6DC4-1A64-43A9-B7CB-BB4564DEDEE9}" type="slidenum">
              <a:rPr lang="en-US" altLang="en-US" smtClean="0"/>
              <a:pPr>
                <a:defRPr/>
              </a:pPr>
              <a:t>6</a:t>
            </a:fld>
            <a:endParaRPr lang="en-US" altLang="en-US"/>
          </a:p>
        </p:txBody>
      </p:sp>
    </p:spTree>
    <p:extLst>
      <p:ext uri="{BB962C8B-B14F-4D97-AF65-F5344CB8AC3E}">
        <p14:creationId xmlns:p14="http://schemas.microsoft.com/office/powerpoint/2010/main" val="419272866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59" name="Rectangle 3"/>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6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6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3" name="TextBox 2"/>
          <p:cNvSpPr txBox="1"/>
          <p:nvPr/>
        </p:nvSpPr>
        <p:spPr>
          <a:xfrm>
            <a:off x="-32658" y="0"/>
            <a:ext cx="8033657" cy="523220"/>
          </a:xfrm>
          <a:prstGeom prst="rect">
            <a:avLst/>
          </a:prstGeom>
          <a:noFill/>
        </p:spPr>
        <p:txBody>
          <a:bodyPr wrap="square" rtlCol="0">
            <a:spAutoFit/>
          </a:bodyPr>
          <a:lstStyle/>
          <a:p>
            <a:r>
              <a:rPr lang="en-US" sz="2800" b="1" dirty="0" err="1"/>
              <a:t>Contoh</a:t>
            </a:r>
            <a:r>
              <a:rPr lang="en-US" sz="2800" b="1" dirty="0"/>
              <a:t> </a:t>
            </a:r>
            <a:r>
              <a:rPr lang="en-US" sz="2800" b="1" dirty="0" err="1"/>
              <a:t>Sertifikat</a:t>
            </a:r>
            <a:r>
              <a:rPr lang="en-US" sz="2800" b="1" dirty="0"/>
              <a:t> </a:t>
            </a:r>
            <a:r>
              <a:rPr lang="en-US" sz="2800" b="1" dirty="0" err="1"/>
              <a:t>Kalibrasi</a:t>
            </a:r>
            <a:r>
              <a:rPr lang="en-US" sz="2800" b="1" dirty="0"/>
              <a:t> </a:t>
            </a:r>
            <a:r>
              <a:rPr lang="en-US" sz="2800" b="1" dirty="0" err="1"/>
              <a:t>Timbangan</a:t>
            </a:r>
            <a:endParaRPr lang="en-US" sz="2800" b="1"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8" y="714961"/>
            <a:ext cx="4294998" cy="607880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0000">
            <a:off x="4721794" y="714961"/>
            <a:ext cx="4294998" cy="6078808"/>
          </a:xfrm>
          <a:prstGeom prst="rect">
            <a:avLst/>
          </a:prstGeom>
        </p:spPr>
      </p:pic>
      <p:sp>
        <p:nvSpPr>
          <p:cNvPr id="7" name="Rectangle 6"/>
          <p:cNvSpPr/>
          <p:nvPr/>
        </p:nvSpPr>
        <p:spPr>
          <a:xfrm>
            <a:off x="1676400" y="3581400"/>
            <a:ext cx="2514600" cy="381000"/>
          </a:xfrm>
          <a:prstGeom prst="rect">
            <a:avLst/>
          </a:prstGeom>
          <a:solidFill>
            <a:schemeClr val="accent5">
              <a:lumMod val="40000"/>
              <a:lumOff val="6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38850" y="2057400"/>
            <a:ext cx="1066800" cy="133350"/>
          </a:xfrm>
          <a:prstGeom prst="rect">
            <a:avLst/>
          </a:prstGeom>
          <a:solidFill>
            <a:schemeClr val="accent5">
              <a:lumMod val="40000"/>
              <a:lumOff val="6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B52DFC8C-1DC9-40A9-B5AC-96604F467D3E}"/>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5" name="Slide Number Placeholder 4">
            <a:extLst>
              <a:ext uri="{FF2B5EF4-FFF2-40B4-BE49-F238E27FC236}">
                <a16:creationId xmlns:a16="http://schemas.microsoft.com/office/drawing/2014/main" id="{841F53F1-89A3-425E-A0DD-D230F910544C}"/>
              </a:ext>
            </a:extLst>
          </p:cNvPr>
          <p:cNvSpPr>
            <a:spLocks noGrp="1"/>
          </p:cNvSpPr>
          <p:nvPr>
            <p:ph type="sldNum" sz="quarter" idx="12"/>
          </p:nvPr>
        </p:nvSpPr>
        <p:spPr/>
        <p:txBody>
          <a:bodyPr/>
          <a:lstStyle/>
          <a:p>
            <a:pPr>
              <a:defRPr/>
            </a:pPr>
            <a:fld id="{F20E73B6-C0A9-45F9-B05A-A9A13CCB0630}" type="slidenum">
              <a:rPr lang="en-US" altLang="en-US" smtClean="0"/>
              <a:pPr>
                <a:defRPr/>
              </a:pPr>
              <a:t>60</a:t>
            </a:fld>
            <a:endParaRPr lang="en-US" altLang="en-US"/>
          </a:p>
        </p:txBody>
      </p:sp>
    </p:spTree>
    <p:extLst>
      <p:ext uri="{BB962C8B-B14F-4D97-AF65-F5344CB8AC3E}">
        <p14:creationId xmlns:p14="http://schemas.microsoft.com/office/powerpoint/2010/main" val="3829219412"/>
      </p:ext>
    </p:extLst>
  </p:cSld>
  <p:clrMapOvr>
    <a:masterClrMapping/>
  </p:clrMapOvr>
  <p:transition spd="slow">
    <p:pull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r>
              <a:rPr lang="en-US" sz="2800" b="1" dirty="0"/>
              <a:t> </a:t>
            </a:r>
            <a:r>
              <a:rPr lang="en-US" sz="2800" b="1" dirty="0" err="1"/>
              <a:t>Timbangan</a:t>
            </a:r>
            <a:br>
              <a:rPr lang="en-US" sz="2800" b="1" dirty="0"/>
            </a:br>
            <a:r>
              <a:rPr lang="en-US" sz="2800" b="1" dirty="0"/>
              <a:t>1. Repeatability</a:t>
            </a:r>
          </a:p>
        </p:txBody>
      </p:sp>
      <mc:AlternateContent xmlns:mc="http://schemas.openxmlformats.org/markup-compatibility/2006" xmlns:a14="http://schemas.microsoft.com/office/drawing/2010/main">
        <mc:Choice Requires="a14">
          <p:sp>
            <p:nvSpPr>
              <p:cNvPr id="9" name="Rectangle 8"/>
              <p:cNvSpPr/>
              <p:nvPr/>
            </p:nvSpPr>
            <p:spPr>
              <a:xfrm>
                <a:off x="0" y="1600200"/>
                <a:ext cx="8686800" cy="4982198"/>
              </a:xfrm>
              <a:prstGeom prst="rect">
                <a:avLst/>
              </a:prstGeom>
            </p:spPr>
            <p:txBody>
              <a:bodyPr wrap="square">
                <a:spAutoFit/>
              </a:bodyPr>
              <a:lstStyle/>
              <a:p>
                <a:pPr marL="228600">
                  <a:lnSpc>
                    <a:spcPct val="115000"/>
                  </a:lnSpc>
                  <a:spcAft>
                    <a:spcPts val="0"/>
                  </a:spcAft>
                </a:pPr>
                <a:r>
                  <a:rPr lang="en-US" dirty="0" err="1">
                    <a:latin typeface="Times New Roman" panose="02020603050405020304" pitchFamily="18" charset="0"/>
                    <a:ea typeface="Times New Roman" panose="02020603050405020304" pitchFamily="18" charset="0"/>
                    <a:cs typeface="Times New Roman" panose="02020603050405020304" pitchFamily="18" charset="0"/>
                  </a:rPr>
                  <a:t>Hit</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ng</a:t>
                </a:r>
                <a:r>
                  <a:rPr lang="en-US"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et</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ida</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pc="1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pe</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ngu</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acaan</a:t>
                </a:r>
                <a:r>
                  <a:rPr lang="en-US" spc="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us</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i="1" spc="55"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3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i="1"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ep</a:t>
                </a:r>
                <a:r>
                  <a:rPr lang="en-US" i="1"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𝑆</m:t>
                        </m:r>
                      </m:num>
                      <m:den>
                        <m:rad>
                          <m:radPr>
                            <m:degHide m:val="on"/>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e>
                        </m:rad>
                      </m:den>
                    </m:f>
                  </m:oMath>
                </a14:m>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a:lnSpc>
                    <a:spcPct val="115000"/>
                  </a:lnSpc>
                  <a:spcAft>
                    <a:spcPts val="0"/>
                  </a:spcAf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 =</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ak</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n =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banyaknya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pengukuran</a:t>
                </a:r>
                <a:endParaRPr lang="en-US" sz="2400" dirty="0">
                  <a:latin typeface="Calibri" panose="020F0502020204030204" pitchFamily="34" charset="0"/>
                  <a:ea typeface="Times New Roman" panose="02020603050405020304" pitchFamily="18" charset="0"/>
                  <a:cs typeface="Times New Roman" panose="02020603050405020304" pitchFamily="18" charset="0"/>
                </a:endParaRPr>
              </a:p>
              <a:p>
                <a:pPr marL="228600">
                  <a:lnSpc>
                    <a:spcPct val="115000"/>
                  </a:lnSpc>
                  <a:spcAft>
                    <a:spcPts val="0"/>
                  </a:spcAft>
                </a:pP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Standar</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deviasi</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dapat</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dihitung</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rumus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14:m>
                  <m:oMathPara xmlns:m="http://schemas.openxmlformats.org/officeDocument/2006/math">
                    <m:oMathParaPr>
                      <m:jc m:val="centerGroup"/>
                    </m:oMathParaPr>
                    <m:oMath xmlns:m="http://schemas.openxmlformats.org/officeDocument/2006/math">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𝑠</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rad>
                        <m:radPr>
                          <m:degHide m:val="on"/>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f>
                            <m:f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Pr>
                            <m:num>
                              <m:nary>
                                <m:naryPr>
                                  <m:chr m:val="∑"/>
                                  <m:limLoc m:val="undOv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𝑛</m:t>
                                  </m:r>
                                </m:sup>
                                <m:e>
                                  <m:sSup>
                                    <m:sSup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𝑟</m:t>
                                              </m:r>
                                            </m:e>
                                          </m:acc>
                                        </m:e>
                                      </m:d>
                                    </m:e>
                                    <m: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m:t>
                                      </m:r>
                                    </m:sup>
                                  </m:sSup>
                                </m:e>
                              </m:nary>
                            </m:num>
                            <m:den>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m:t>
                              </m:r>
                            </m:den>
                          </m:f>
                        </m:e>
                      </m:rad>
                    </m:oMath>
                  </m:oMathPara>
                </a14:m>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ts val="550"/>
                  </a:lnSpc>
                  <a:spcBef>
                    <a:spcPts val="20"/>
                  </a:spcBef>
                  <a:spcAft>
                    <a:spcPts val="0"/>
                  </a:spcAft>
                </a:pP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a:lnSpc>
                    <a:spcPct val="115000"/>
                  </a:lnSpc>
                  <a:spcAft>
                    <a:spcPts val="0"/>
                  </a:spcAft>
                </a:pPr>
                <a:r>
                  <a:rPr lang="en-US" i="1"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i="1"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i="1"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acaan</a:t>
                </a:r>
                <a:r>
                  <a:rPr lang="en-US" spc="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pen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gu</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a:lnSpc>
                    <a:spcPct val="115000"/>
                  </a:lnSpc>
                  <a:spcAft>
                    <a:spcPts val="0"/>
                  </a:spcAft>
                </a:pPr>
                <a14:m>
                  <m:oMath xmlns:m="http://schemas.openxmlformats.org/officeDocument/2006/math">
                    <m:acc>
                      <m:accPr>
                        <m:chr m:val="̅"/>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𝑟</m:t>
                        </m:r>
                      </m:e>
                    </m:acc>
                  </m:oMath>
                </a14:m>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ata</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ata</a:t>
                </a:r>
                <a:r>
                  <a:rPr lang="en-US"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ba</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ca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i="1" spc="-5"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a:lnSpc>
                    <a:spcPct val="115000"/>
                  </a:lnSpc>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n =</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ban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y</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uk</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0" y="1600200"/>
                <a:ext cx="8686800" cy="4982198"/>
              </a:xfrm>
              <a:prstGeom prst="rect">
                <a:avLst/>
              </a:prstGeom>
              <a:blipFill rotWithShape="0">
                <a:blip r:embed="rId2"/>
                <a:stretch>
                  <a:fillRect/>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D3591D1-CF04-4733-9C07-A47F2DD08698}"/>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ECBE3397-CECA-4193-BB44-D9E5D98F795D}"/>
              </a:ext>
            </a:extLst>
          </p:cNvPr>
          <p:cNvSpPr>
            <a:spLocks noGrp="1"/>
          </p:cNvSpPr>
          <p:nvPr>
            <p:ph type="sldNum" sz="quarter" idx="12"/>
          </p:nvPr>
        </p:nvSpPr>
        <p:spPr/>
        <p:txBody>
          <a:bodyPr/>
          <a:lstStyle/>
          <a:p>
            <a:pPr>
              <a:defRPr/>
            </a:pPr>
            <a:fld id="{9CFDE734-A677-43FA-B556-980ADA408821}" type="slidenum">
              <a:rPr lang="en-US" altLang="en-US" smtClean="0"/>
              <a:pPr>
                <a:defRPr/>
              </a:pPr>
              <a:t>61</a:t>
            </a:fld>
            <a:endParaRPr lang="en-US" altLang="en-US"/>
          </a:p>
        </p:txBody>
      </p:sp>
    </p:spTree>
    <p:extLst>
      <p:ext uri="{BB962C8B-B14F-4D97-AF65-F5344CB8AC3E}">
        <p14:creationId xmlns:p14="http://schemas.microsoft.com/office/powerpoint/2010/main" val="625507304"/>
      </p:ext>
    </p:extLst>
  </p:cSld>
  <p:clrMapOvr>
    <a:masterClrMapping/>
  </p:clrMapOvr>
  <p:transition spd="slow">
    <p:pull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r>
              <a:rPr lang="en-US" sz="2800" b="1" dirty="0"/>
              <a:t> </a:t>
            </a:r>
            <a:r>
              <a:rPr lang="en-US" sz="2800" b="1" dirty="0" err="1"/>
              <a:t>Timbangan</a:t>
            </a:r>
            <a:br>
              <a:rPr lang="en-US" sz="2800" b="1" dirty="0"/>
            </a:br>
            <a:r>
              <a:rPr lang="en-US" sz="2800" b="1" dirty="0"/>
              <a:t>1. Repeatability</a:t>
            </a:r>
          </a:p>
        </p:txBody>
      </p:sp>
      <mc:AlternateContent xmlns:mc="http://schemas.openxmlformats.org/markup-compatibility/2006" xmlns:a14="http://schemas.microsoft.com/office/drawing/2010/main">
        <mc:Choice Requires="a14">
          <p:sp>
            <p:nvSpPr>
              <p:cNvPr id="2" name="Rectangle 1"/>
              <p:cNvSpPr/>
              <p:nvPr/>
            </p:nvSpPr>
            <p:spPr>
              <a:xfrm>
                <a:off x="0" y="1676400"/>
                <a:ext cx="9144000" cy="5093638"/>
              </a:xfrm>
              <a:prstGeom prst="rect">
                <a:avLst/>
              </a:prstGeom>
            </p:spPr>
            <p:txBody>
              <a:bodyPr wrap="square">
                <a:spAutoFit/>
              </a:bodyPr>
              <a:lstStyle/>
              <a:p>
                <a:pPr marL="285750" algn="just">
                  <a:lnSpc>
                    <a:spcPct val="115000"/>
                  </a:lnSpc>
                  <a:spcAft>
                    <a:spcPts val="1000"/>
                  </a:spcAft>
                </a:pPr>
                <a:r>
                  <a:rPr lang="en-US" dirty="0" err="1">
                    <a:latin typeface="Times New Roman" panose="02020603050405020304" pitchFamily="18" charset="0"/>
                    <a:ea typeface="Times New Roman" panose="02020603050405020304" pitchFamily="18" charset="0"/>
                    <a:cs typeface="Times New Roman" panose="02020603050405020304" pitchFamily="18" charset="0"/>
                  </a:rPr>
                  <a:t>Ketidakpastian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pengukuran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berulang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memiliki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distribusi</a:t>
                </a:r>
                <a:r>
                  <a:rPr lang="en-US" dirty="0">
                    <a:latin typeface="Times New Roman" panose="02020603050405020304" pitchFamily="18" charset="0"/>
                    <a:ea typeface="Times New Roman" panose="02020603050405020304" pitchFamily="18" charset="0"/>
                    <a:cs typeface="Times New Roman" panose="02020603050405020304" pitchFamily="18" charset="0"/>
                  </a:rPr>
                  <a:t> normal,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derajat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kebebasannya</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dihitung</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dengan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rumus</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n – 1</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koefisien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sensitifitas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nSpc>
                    <a:spcPct val="115000"/>
                  </a:lnSpc>
                  <a:spcAft>
                    <a:spcPts val="0"/>
                  </a:spcAft>
                </a:pP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Catatan</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Sesuai</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persyaratan</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dokumen</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acuan</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Edwin C Morris &amp; Kitty M K Fen,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“Monograph 4 : NMI Technology Transfer Series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The Calibration </a:t>
                </a:r>
                <a:r>
                  <a:rPr lang="id-ID" i="1" dirty="0">
                    <a:effectLst/>
                    <a:latin typeface="Times New Roman" panose="02020603050405020304" pitchFamily="18" charset="0"/>
                    <a:ea typeface="Times New Roman" panose="02020603050405020304" pitchFamily="18" charset="0"/>
                    <a:cs typeface="Times New Roman" panose="02020603050405020304" pitchFamily="18" charset="0"/>
                  </a:rPr>
                  <a:t>of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Weight and Balances” ,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National Measurement Institute, May 2010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pada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bagian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appendix M</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 halaman 161</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apabila</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standar</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deviasi</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i="1"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nilainya</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lebih</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besar</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cs typeface="Times New Roman" panose="02020603050405020304" pitchFamily="18" charset="0"/>
                  </a:rPr>
                  <a:t>dari</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i="1"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b="1" i="1"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res</a:t>
                </a:r>
                <a:r>
                  <a:rPr lang="en-US" i="1" baseline="-25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maka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gunakan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rumus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berikut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ini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gn="ctr">
                  <a:lnSpc>
                    <a:spcPct val="115000"/>
                  </a:lnSpc>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i="1" spc="55"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3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i="1"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ep</a:t>
                </a:r>
                <a:r>
                  <a:rPr lang="en-US" i="1"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𝑟𝑒𝑠</m:t>
                            </m:r>
                          </m:sub>
                        </m:sSub>
                      </m:num>
                      <m:den>
                        <m:rad>
                          <m:radPr>
                            <m:degHide m:val="on"/>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i="1">
                                <a:effectLst/>
                                <a:latin typeface="Cambria Math" panose="02040503050406030204" pitchFamily="18" charset="0"/>
                                <a:ea typeface="Times New Roman" panose="02020603050405020304" pitchFamily="18" charset="0"/>
                                <a:cs typeface="Times New Roman" panose="02020603050405020304" pitchFamily="18" charset="0"/>
                              </a:rPr>
                              <m:t>3</m:t>
                            </m:r>
                          </m:e>
                        </m:rad>
                      </m:den>
                    </m:f>
                  </m:oMath>
                </a14:m>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gn="ctr">
                  <a:lnSpc>
                    <a:spcPct val="115000"/>
                  </a:lnSpc>
                  <a:spcAft>
                    <a:spcPts val="1000"/>
                  </a:spcAft>
                </a:pPr>
                <a:r>
                  <a:rPr lang="en-US" spc="55" dirty="0" err="1">
                    <a:effectLst/>
                    <a:latin typeface="Times New Roman" panose="02020603050405020304" pitchFamily="18" charset="0"/>
                    <a:ea typeface="Times New Roman" panose="02020603050405020304" pitchFamily="18" charset="0"/>
                    <a:cs typeface="Times New Roman" panose="02020603050405020304" pitchFamily="18" charset="0"/>
                  </a:rPr>
                  <a:t>dimana</a:t>
                </a:r>
                <a:r>
                  <a:rPr lang="en-US"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res</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f>
                          <m:f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2</m:t>
                            </m:r>
                          </m:num>
                          <m:den>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3</m:t>
                            </m:r>
                          </m:den>
                        </m:f>
                      </m:e>
                    </m:rad>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=0.82 </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𝑎</m:t>
                    </m:r>
                  </m:oMath>
                </a14:m>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nSpc>
                    <a:spcPct val="115000"/>
                  </a:lnSpc>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adalah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i="1" dirty="0">
                    <a:effectLst/>
                    <a:latin typeface="Times New Roman" panose="02020603050405020304" pitchFamily="18" charset="0"/>
                    <a:ea typeface="Times New Roman" panose="02020603050405020304" pitchFamily="18" charset="0"/>
                    <a:cs typeface="Times New Roman" panose="02020603050405020304" pitchFamily="18" charset="0"/>
                  </a:rPr>
                  <a:t>semi range</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 (setengah)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resolusi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dari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timbangan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dikalibrasi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nSpc>
                    <a:spcPct val="115000"/>
                  </a:lnSpc>
                  <a:spcAft>
                    <a:spcPts val="0"/>
                  </a:spcAf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Ketidakpastian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ini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memiliki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distribusi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rectangular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v</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1000, </a:t>
                </a:r>
              </a:p>
              <a:p>
                <a:pPr marL="285750">
                  <a:lnSpc>
                    <a:spcPct val="115000"/>
                  </a:lnSpc>
                  <a:spcAft>
                    <a:spcPts val="0"/>
                  </a:spcAf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koefisien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sensitivitas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676400"/>
                <a:ext cx="9144000" cy="5093638"/>
              </a:xfrm>
              <a:prstGeom prst="rect">
                <a:avLst/>
              </a:prstGeom>
              <a:blipFill rotWithShape="0">
                <a:blip r:embed="rId2"/>
                <a:stretch>
                  <a:fillRect t="-239" r="-933"/>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65445AC2-A614-49EB-887E-9B6222FDD2FE}"/>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4" name="Slide Number Placeholder 3">
            <a:extLst>
              <a:ext uri="{FF2B5EF4-FFF2-40B4-BE49-F238E27FC236}">
                <a16:creationId xmlns:a16="http://schemas.microsoft.com/office/drawing/2014/main" id="{EB3D1732-5C9C-449E-A955-D4FDE472B23E}"/>
              </a:ext>
            </a:extLst>
          </p:cNvPr>
          <p:cNvSpPr>
            <a:spLocks noGrp="1"/>
          </p:cNvSpPr>
          <p:nvPr>
            <p:ph type="sldNum" sz="quarter" idx="12"/>
          </p:nvPr>
        </p:nvSpPr>
        <p:spPr/>
        <p:txBody>
          <a:bodyPr/>
          <a:lstStyle/>
          <a:p>
            <a:pPr>
              <a:defRPr/>
            </a:pPr>
            <a:fld id="{9CFDE734-A677-43FA-B556-980ADA408821}" type="slidenum">
              <a:rPr lang="en-US" altLang="en-US" smtClean="0"/>
              <a:pPr>
                <a:defRPr/>
              </a:pPr>
              <a:t>62</a:t>
            </a:fld>
            <a:endParaRPr lang="en-US" altLang="en-US"/>
          </a:p>
        </p:txBody>
      </p:sp>
    </p:spTree>
    <p:extLst>
      <p:ext uri="{BB962C8B-B14F-4D97-AF65-F5344CB8AC3E}">
        <p14:creationId xmlns:p14="http://schemas.microsoft.com/office/powerpoint/2010/main" val="362996145"/>
      </p:ext>
    </p:extLst>
  </p:cSld>
  <p:clrMapOvr>
    <a:masterClrMapping/>
  </p:clrMapOvr>
  <p:transition spd="slow">
    <p:pull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r>
              <a:rPr lang="en-US" sz="2800" b="1" dirty="0"/>
              <a:t> </a:t>
            </a:r>
            <a:r>
              <a:rPr lang="en-US" sz="2800" b="1" dirty="0" err="1"/>
              <a:t>Timbangan</a:t>
            </a:r>
            <a:br>
              <a:rPr lang="en-US" sz="2800" b="1" dirty="0"/>
            </a:br>
            <a:r>
              <a:rPr lang="en-US" sz="2800" b="1" dirty="0"/>
              <a:t>2. </a:t>
            </a:r>
            <a:r>
              <a:rPr lang="en-US" sz="2800" b="1" dirty="0" err="1"/>
              <a:t>Ketidakpastian</a:t>
            </a:r>
            <a:r>
              <a:rPr lang="en-US" sz="2800" b="1" dirty="0"/>
              <a:t> </a:t>
            </a:r>
            <a:r>
              <a:rPr lang="en-US" sz="2800" b="1" dirty="0" err="1"/>
              <a:t>Standar</a:t>
            </a:r>
            <a:r>
              <a:rPr lang="en-US" sz="2800" b="1" dirty="0"/>
              <a:t> </a:t>
            </a:r>
            <a:r>
              <a:rPr lang="en-US" sz="2800" b="1" dirty="0" err="1"/>
              <a:t>Anak</a:t>
            </a:r>
            <a:r>
              <a:rPr lang="en-US" sz="2800" b="1" dirty="0"/>
              <a:t> </a:t>
            </a:r>
            <a:r>
              <a:rPr lang="en-US" sz="2800" b="1" dirty="0" err="1"/>
              <a:t>Timbangan</a:t>
            </a:r>
            <a:endParaRPr lang="en-US" sz="2800" b="1" dirty="0"/>
          </a:p>
        </p:txBody>
      </p:sp>
      <mc:AlternateContent xmlns:mc="http://schemas.openxmlformats.org/markup-compatibility/2006" xmlns:a14="http://schemas.microsoft.com/office/drawing/2010/main">
        <mc:Choice Requires="a14">
          <p:sp>
            <p:nvSpPr>
              <p:cNvPr id="3" name="Rectangle 2"/>
              <p:cNvSpPr/>
              <p:nvPr/>
            </p:nvSpPr>
            <p:spPr>
              <a:xfrm>
                <a:off x="-32657" y="1828800"/>
                <a:ext cx="8719457" cy="3273973"/>
              </a:xfrm>
              <a:prstGeom prst="rect">
                <a:avLst/>
              </a:prstGeom>
            </p:spPr>
            <p:txBody>
              <a:bodyPr wrap="square">
                <a:spAutoFit/>
              </a:bodyPr>
              <a:lstStyle/>
              <a:p>
                <a:pPr marL="285750" algn="just">
                  <a:lnSpc>
                    <a:spcPct val="115000"/>
                  </a:lnSpc>
                  <a:spcAft>
                    <a:spcPts val="1000"/>
                  </a:spcAft>
                  <a:tabLst>
                    <a:tab pos="2971800" algn="ctr"/>
                    <a:tab pos="5943600" algn="r"/>
                  </a:tabLst>
                </a:pPr>
                <a:r>
                  <a:rPr lang="en-US" dirty="0" err="1">
                    <a:latin typeface="Times New Roman" panose="02020603050405020304" pitchFamily="18" charset="0"/>
                    <a:ea typeface="Times New Roman" panose="02020603050405020304" pitchFamily="18" charset="0"/>
                    <a:cs typeface="Times New Roman" panose="02020603050405020304" pitchFamily="18" charset="0"/>
                  </a:rPr>
                  <a:t>Nilai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standar</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mempunyai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ketidakpastian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bentangan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hasil</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kalibrasi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dengan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tingkat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kepercayaan</a:t>
                </a:r>
                <a:r>
                  <a:rPr lang="en-US" dirty="0">
                    <a:latin typeface="Times New Roman" panose="02020603050405020304" pitchFamily="18" charset="0"/>
                    <a:ea typeface="Times New Roman" panose="02020603050405020304" pitchFamily="18" charset="0"/>
                    <a:cs typeface="Times New Roman" panose="02020603050405020304" pitchFamily="18" charset="0"/>
                  </a:rPr>
                  <a:t> 95% (U</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95</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Ketidakpastian standar ini mempunyai distribusi normal, dengan nilai k (</a:t>
                </a:r>
                <a:r>
                  <a:rPr lang="id-ID" i="1" dirty="0">
                    <a:effectLst/>
                    <a:latin typeface="Times New Roman" panose="02020603050405020304" pitchFamily="18" charset="0"/>
                    <a:ea typeface="Times New Roman" panose="02020603050405020304" pitchFamily="18" charset="0"/>
                    <a:cs typeface="Times New Roman" panose="02020603050405020304" pitchFamily="18" charset="0"/>
                  </a:rPr>
                  <a:t>coverage factor</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 pada sertifikat kalibrasi alat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standar</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Ketidakpastian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baku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dari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alat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standar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0"/>
                  </a:spcAft>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𝑈</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𝑠</m:t>
                              </m:r>
                            </m:sub>
                          </m:sSub>
                        </m:e>
                      </m:d>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95</m:t>
                              </m:r>
                            </m:sub>
                          </m:sSub>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𝑘</m:t>
                          </m:r>
                        </m:den>
                      </m:f>
                    </m:oMath>
                  </m:oMathPara>
                </a14:m>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ts val="600"/>
                  </a:lnSpc>
                  <a:spcBef>
                    <a:spcPts val="40"/>
                  </a:spcBef>
                  <a:spcAft>
                    <a:spcPts val="0"/>
                  </a:spcAft>
                </a:pPr>
                <a:br>
                  <a:rPr lang="en-US" dirty="0">
                    <a:effectLst/>
                    <a:latin typeface="Times New Roman" panose="02020603050405020304" pitchFamily="18" charset="0"/>
                    <a:ea typeface="Times New Roman" panose="02020603050405020304" pitchFamily="18" charset="0"/>
                  </a:rPr>
                </a:b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ts val="650"/>
                  </a:lnSpc>
                  <a:spcBef>
                    <a:spcPts val="30"/>
                  </a:spcBef>
                  <a:spcAft>
                    <a:spcPts val="0"/>
                  </a:spcAft>
                </a:pPr>
                <a:br>
                  <a:rPr lang="en-US" dirty="0">
                    <a:effectLst/>
                    <a:latin typeface="Times New Roman" panose="02020603050405020304" pitchFamily="18" charset="0"/>
                    <a:ea typeface="Times New Roman" panose="02020603050405020304" pitchFamily="18" charset="0"/>
                  </a:rPr>
                </a:b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gn="just">
                  <a:lnSpc>
                    <a:spcPct val="115000"/>
                  </a:lnSpc>
                  <a:spcAft>
                    <a:spcPts val="0"/>
                  </a:spcAf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ny</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il</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aj</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ke</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standar</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kalibrasi</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id-ID" sz="800" spc="-5"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di</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leh</a:t>
                </a:r>
                <a:r>
                  <a:rPr lang="en-US"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ha</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onv</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z="800" spc="1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pada</a:t>
                </a:r>
                <a:r>
                  <a:rPr lang="en-US"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tab</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i="1"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b="1" i="1" spc="-5" dirty="0" err="1">
                    <a:effectLst/>
                    <a:latin typeface="Times New Roman" panose="02020603050405020304" pitchFamily="18" charset="0"/>
                    <a:ea typeface="Times New Roman" panose="02020603050405020304" pitchFamily="18" charset="0"/>
                    <a:cs typeface="Times New Roman" panose="02020603050405020304" pitchFamily="18" charset="0"/>
                  </a:rPr>
                  <a:t>’</a:t>
                </a:r>
                <a:r>
                  <a:rPr lang="en-US" b="1" i="1"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b="1" i="1"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b="1" i="1"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b="1" i="1"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b="1" i="1" spc="-1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b="1" i="1" dirty="0" err="1">
                    <a:effectLst/>
                    <a:latin typeface="Times New Roman" panose="02020603050405020304" pitchFamily="18" charset="0"/>
                    <a:ea typeface="Times New Roman" panose="02020603050405020304" pitchFamily="18" charset="0"/>
                    <a:cs typeface="Times New Roman" panose="02020603050405020304" pitchFamily="18" charset="0"/>
                  </a:rPr>
                  <a:t>ib</a:t>
                </a:r>
                <a:r>
                  <a:rPr lang="en-US" b="1" i="1" spc="-5"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b="1" i="1" spc="-10"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b="1" i="1"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b="1" i="1" spc="-10" dirty="0" err="1">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b="1" i="1" spc="-5"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b="1"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Koefisien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sensitifitas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ketidakpastian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standar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adalah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2657" y="1828800"/>
                <a:ext cx="8719457" cy="3273973"/>
              </a:xfrm>
              <a:prstGeom prst="rect">
                <a:avLst/>
              </a:prstGeom>
              <a:blipFill rotWithShape="0">
                <a:blip r:embed="rId2"/>
                <a:stretch>
                  <a:fillRect t="-372" r="-559" b="-55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0E69AF00-1175-41E7-BDC7-A83EE5D64D77}"/>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4" name="Slide Number Placeholder 3">
            <a:extLst>
              <a:ext uri="{FF2B5EF4-FFF2-40B4-BE49-F238E27FC236}">
                <a16:creationId xmlns:a16="http://schemas.microsoft.com/office/drawing/2014/main" id="{45FFDDE5-73EB-408F-9B36-7CF7D88A9813}"/>
              </a:ext>
            </a:extLst>
          </p:cNvPr>
          <p:cNvSpPr>
            <a:spLocks noGrp="1"/>
          </p:cNvSpPr>
          <p:nvPr>
            <p:ph type="sldNum" sz="quarter" idx="12"/>
          </p:nvPr>
        </p:nvSpPr>
        <p:spPr/>
        <p:txBody>
          <a:bodyPr/>
          <a:lstStyle/>
          <a:p>
            <a:pPr>
              <a:defRPr/>
            </a:pPr>
            <a:fld id="{9CFDE734-A677-43FA-B556-980ADA408821}" type="slidenum">
              <a:rPr lang="en-US" altLang="en-US" smtClean="0"/>
              <a:pPr>
                <a:defRPr/>
              </a:pPr>
              <a:t>63</a:t>
            </a:fld>
            <a:endParaRPr lang="en-US" altLang="en-US"/>
          </a:p>
        </p:txBody>
      </p:sp>
    </p:spTree>
    <p:extLst>
      <p:ext uri="{BB962C8B-B14F-4D97-AF65-F5344CB8AC3E}">
        <p14:creationId xmlns:p14="http://schemas.microsoft.com/office/powerpoint/2010/main" val="3551415217"/>
      </p:ext>
    </p:extLst>
  </p:cSld>
  <p:clrMapOvr>
    <a:masterClrMapping/>
  </p:clrMapOvr>
  <p:transition spd="slow">
    <p:pull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r>
              <a:rPr lang="en-US" sz="2800" b="1" dirty="0"/>
              <a:t> </a:t>
            </a:r>
            <a:r>
              <a:rPr lang="en-US" sz="2800" b="1" dirty="0" err="1"/>
              <a:t>Timbangan</a:t>
            </a:r>
            <a:br>
              <a:rPr lang="en-US" sz="2800" b="1" dirty="0"/>
            </a:br>
            <a:r>
              <a:rPr lang="en-US" sz="2800" b="1" dirty="0"/>
              <a:t>3. </a:t>
            </a:r>
            <a:r>
              <a:rPr lang="en-US" sz="2800" b="1" dirty="0" err="1"/>
              <a:t>Ketidakpastian</a:t>
            </a:r>
            <a:r>
              <a:rPr lang="en-US" sz="2800" b="1" dirty="0"/>
              <a:t> </a:t>
            </a:r>
            <a:r>
              <a:rPr lang="en-US" sz="2800" b="1" dirty="0" err="1"/>
              <a:t>akibat</a:t>
            </a:r>
            <a:r>
              <a:rPr lang="en-US" sz="2800" b="1" dirty="0"/>
              <a:t> </a:t>
            </a:r>
            <a:r>
              <a:rPr lang="en-US" sz="2800" b="1" dirty="0" err="1"/>
              <a:t>resolusi</a:t>
            </a:r>
            <a:r>
              <a:rPr lang="en-US" sz="2800" b="1" dirty="0"/>
              <a:t> </a:t>
            </a:r>
            <a:r>
              <a:rPr lang="en-US" sz="2800" b="1" dirty="0" err="1"/>
              <a:t>timbangan</a:t>
            </a:r>
            <a:endParaRPr lang="en-US" sz="2800" b="1" dirty="0"/>
          </a:p>
        </p:txBody>
      </p:sp>
      <mc:AlternateContent xmlns:mc="http://schemas.openxmlformats.org/markup-compatibility/2006" xmlns:a14="http://schemas.microsoft.com/office/drawing/2010/main">
        <mc:Choice Requires="a14">
          <p:sp>
            <p:nvSpPr>
              <p:cNvPr id="2" name="Rectangle 1"/>
              <p:cNvSpPr/>
              <p:nvPr/>
            </p:nvSpPr>
            <p:spPr>
              <a:xfrm>
                <a:off x="0" y="1752600"/>
                <a:ext cx="8686800" cy="3660554"/>
              </a:xfrm>
              <a:prstGeom prst="rect">
                <a:avLst/>
              </a:prstGeom>
            </p:spPr>
            <p:txBody>
              <a:bodyPr wrap="square">
                <a:spAutoFit/>
              </a:bodyPr>
              <a:lstStyle/>
              <a:p>
                <a:pPr marL="270510" algn="just">
                  <a:lnSpc>
                    <a:spcPct val="115000"/>
                  </a:lnSpc>
                  <a:spcAft>
                    <a:spcPts val="0"/>
                  </a:spcAft>
                </a:pPr>
                <a:r>
                  <a:rPr lang="fi-FI" dirty="0">
                    <a:latin typeface="Times New Roman" panose="02020603050405020304" pitchFamily="18" charset="0"/>
                    <a:ea typeface="Times New Roman" panose="02020603050405020304" pitchFamily="18" charset="0"/>
                    <a:cs typeface="Times New Roman" panose="02020603050405020304" pitchFamily="18" charset="0"/>
                  </a:rPr>
                  <a:t>Keterbatasan pembacaan pada UUT akibat resolusi menimbulkan suatu ketidakpastian pengukuran. Batas kesalahan pembacaan akibat keterbatasan resolusi ditetapkan sebesar setengah dari resolusi UUT. </a:t>
                </a:r>
                <a:r>
                  <a:rPr lang="x-none" dirty="0">
                    <a:effectLst/>
                    <a:latin typeface="Times New Roman" panose="02020603050405020304" pitchFamily="18" charset="0"/>
                    <a:ea typeface="Times New Roman" panose="02020603050405020304" pitchFamily="18" charset="0"/>
                    <a:cs typeface="Times New Roman" panose="02020603050405020304" pitchFamily="18" charset="0"/>
                  </a:rPr>
                  <a:t>Ketidakpastian baku akibat resolusi mempunyai distribusi rectangular:</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nSpc>
                    <a:spcPts val="1200"/>
                  </a:lnSpc>
                  <a:spcBef>
                    <a:spcPts val="55"/>
                  </a:spcBef>
                  <a:spcAft>
                    <a:spcPts val="0"/>
                  </a:spcAft>
                </a:pPr>
                <a:br>
                  <a:rPr lang="en-US" dirty="0">
                    <a:effectLst/>
                    <a:latin typeface="Times New Roman" panose="02020603050405020304" pitchFamily="18" charset="0"/>
                    <a:ea typeface="Times New Roman" panose="02020603050405020304" pitchFamily="18" charset="0"/>
                  </a:rPr>
                </a:b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gn="ctr">
                  <a:lnSpc>
                    <a:spcPct val="115000"/>
                  </a:lnSpc>
                  <a:spcAft>
                    <a:spcPts val="0"/>
                  </a:spcAft>
                </a:pPr>
                <a:r>
                  <a:rPr lang="en-US" sz="2800" i="1" spc="55" dirty="0">
                    <a:effectLst/>
                    <a:latin typeface="Times New Roman" panose="02020603050405020304" pitchFamily="18" charset="0"/>
                    <a:ea typeface="Times New Roman" panose="02020603050405020304" pitchFamily="18" charset="0"/>
                    <a:cs typeface="Times New Roman" panose="02020603050405020304" pitchFamily="18" charset="0"/>
                  </a:rPr>
                  <a:t>U </a:t>
                </a:r>
                <a:r>
                  <a:rPr lang="en-US" sz="2800" spc="3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i="1"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es</a:t>
                </a:r>
                <a:r>
                  <a:rPr lang="en-US" sz="2800" i="1"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𝑎</m:t>
                        </m:r>
                      </m:num>
                      <m:den>
                        <m:rad>
                          <m:radPr>
                            <m:degHide m:val="on"/>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m:t>
                            </m:r>
                          </m:e>
                        </m:rad>
                      </m:den>
                    </m:f>
                  </m:oMath>
                </a14:m>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gn="ctr">
                  <a:lnSpc>
                    <a:spcPct val="115000"/>
                  </a:lnSpc>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nSpc>
                    <a:spcPct val="115000"/>
                  </a:lnSpc>
                  <a:spcAft>
                    <a:spcPts val="0"/>
                  </a:spcAft>
                </a:pP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i="1" spc="1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lu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gn="just">
                  <a:lnSpc>
                    <a:spcPct val="115000"/>
                  </a:lnSpc>
                  <a:spcAft>
                    <a:spcPts val="0"/>
                  </a:spcAf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ny</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il</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aj</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ke</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800" spc="-5" dirty="0">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pc="55" dirty="0">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oefisien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sensitifitas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752600"/>
                <a:ext cx="8686800" cy="3660554"/>
              </a:xfrm>
              <a:prstGeom prst="rect">
                <a:avLst/>
              </a:prstGeom>
              <a:blipFill rotWithShape="0">
                <a:blip r:embed="rId2"/>
                <a:stretch>
                  <a:fillRect t="-500" r="-561" b="-167"/>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A1A5249E-EBCD-4921-ABAD-58220F89A3CF}"/>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4" name="Slide Number Placeholder 3">
            <a:extLst>
              <a:ext uri="{FF2B5EF4-FFF2-40B4-BE49-F238E27FC236}">
                <a16:creationId xmlns:a16="http://schemas.microsoft.com/office/drawing/2014/main" id="{9D38E21E-4BF4-497B-BBF9-A36DBD194E1A}"/>
              </a:ext>
            </a:extLst>
          </p:cNvPr>
          <p:cNvSpPr>
            <a:spLocks noGrp="1"/>
          </p:cNvSpPr>
          <p:nvPr>
            <p:ph type="sldNum" sz="quarter" idx="12"/>
          </p:nvPr>
        </p:nvSpPr>
        <p:spPr/>
        <p:txBody>
          <a:bodyPr/>
          <a:lstStyle/>
          <a:p>
            <a:pPr>
              <a:defRPr/>
            </a:pPr>
            <a:fld id="{9CFDE734-A677-43FA-B556-980ADA408821}" type="slidenum">
              <a:rPr lang="en-US" altLang="en-US" smtClean="0"/>
              <a:pPr>
                <a:defRPr/>
              </a:pPr>
              <a:t>64</a:t>
            </a:fld>
            <a:endParaRPr lang="en-US" altLang="en-US"/>
          </a:p>
        </p:txBody>
      </p:sp>
    </p:spTree>
    <p:extLst>
      <p:ext uri="{BB962C8B-B14F-4D97-AF65-F5344CB8AC3E}">
        <p14:creationId xmlns:p14="http://schemas.microsoft.com/office/powerpoint/2010/main" val="86783750"/>
      </p:ext>
    </p:extLst>
  </p:cSld>
  <p:clrMapOvr>
    <a:masterClrMapping/>
  </p:clrMapOvr>
  <p:transition spd="slow">
    <p:pull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r>
              <a:rPr lang="en-US" sz="2800" b="1" dirty="0"/>
              <a:t> </a:t>
            </a:r>
            <a:r>
              <a:rPr lang="en-US" sz="2800" b="1" dirty="0" err="1"/>
              <a:t>Timbangan</a:t>
            </a:r>
            <a:br>
              <a:rPr lang="en-US" sz="2800" b="1" dirty="0"/>
            </a:br>
            <a:r>
              <a:rPr lang="en-US" sz="2800" b="1" dirty="0"/>
              <a:t>4. </a:t>
            </a:r>
            <a:r>
              <a:rPr lang="en-US" sz="2800" b="1" dirty="0" err="1"/>
              <a:t>Ketidakpastian</a:t>
            </a:r>
            <a:r>
              <a:rPr lang="en-US" sz="2800" b="1" dirty="0"/>
              <a:t> </a:t>
            </a:r>
            <a:r>
              <a:rPr lang="en-US" sz="2800" b="1" dirty="0" err="1"/>
              <a:t>akibat</a:t>
            </a:r>
            <a:r>
              <a:rPr lang="en-US" sz="2800" b="1" dirty="0"/>
              <a:t> </a:t>
            </a:r>
            <a:r>
              <a:rPr lang="en-US" sz="2800" b="1" dirty="0" err="1"/>
              <a:t>bouyancy</a:t>
            </a:r>
            <a:endParaRPr lang="en-US" sz="2800" b="1" dirty="0"/>
          </a:p>
        </p:txBody>
      </p:sp>
      <p:sp>
        <p:nvSpPr>
          <p:cNvPr id="3" name="Rectangle 2"/>
          <p:cNvSpPr/>
          <p:nvPr/>
        </p:nvSpPr>
        <p:spPr>
          <a:xfrm>
            <a:off x="0" y="1524000"/>
            <a:ext cx="8534400" cy="4976747"/>
          </a:xfrm>
          <a:prstGeom prst="rect">
            <a:avLst/>
          </a:prstGeom>
        </p:spPr>
        <p:txBody>
          <a:bodyPr wrap="square">
            <a:spAutoFit/>
          </a:bodyPr>
          <a:lstStyle/>
          <a:p>
            <a:pPr marL="270510">
              <a:lnSpc>
                <a:spcPct val="115000"/>
              </a:lnSpc>
              <a:spcAft>
                <a:spcPts val="0"/>
              </a:spcAft>
            </a:pPr>
            <a:r>
              <a:rPr lang="en-US" dirty="0" err="1">
                <a:latin typeface="Times New Roman" panose="02020603050405020304" pitchFamily="18" charset="0"/>
                <a:ea typeface="Times New Roman" panose="02020603050405020304" pitchFamily="18" charset="0"/>
                <a:cs typeface="Times New Roman" panose="02020603050405020304" pitchFamily="18" charset="0"/>
              </a:rPr>
              <a:t>K</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et</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ida</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pc="5" dirty="0">
                <a:effectLst/>
                <a:latin typeface="Times New Roman" panose="02020603050405020304" pitchFamily="18" charset="0"/>
                <a:ea typeface="Times New Roman" panose="02020603050405020304" pitchFamily="18" charset="0"/>
                <a:cs typeface="Times New Roman" panose="02020603050405020304" pitchFamily="18" charset="0"/>
              </a:rPr>
              <a:t>bouyancy</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dapat</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dihitung</a:t>
            </a:r>
            <a:r>
              <a:rPr lang="en-US"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us</a:t>
            </a:r>
            <a:r>
              <a:rPr lang="en-US"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270510">
              <a:lnSpc>
                <a:spcPct val="115000"/>
              </a:lnSpc>
              <a:spcAft>
                <a:spcPts val="0"/>
              </a:spcAft>
            </a:pP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marL="270510">
              <a:lnSpc>
                <a:spcPct val="115000"/>
              </a:lnSpc>
              <a:spcAft>
                <a:spcPts val="0"/>
              </a:spcAft>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70510">
              <a:lnSpc>
                <a:spcPct val="115000"/>
              </a:lnSpc>
              <a:spcAft>
                <a:spcPts val="0"/>
              </a:spcAft>
            </a:pP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marL="270510">
              <a:lnSpc>
                <a:spcPct val="115000"/>
              </a:lnSpc>
              <a:spcAft>
                <a:spcPts val="0"/>
              </a:spcAft>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70510">
              <a:lnSpc>
                <a:spcPct val="115000"/>
              </a:lnSpc>
              <a:spcAft>
                <a:spcPts val="0"/>
              </a:spcAft>
            </a:pP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marL="270510">
              <a:lnSpc>
                <a:spcPct val="115000"/>
              </a:lnSpc>
              <a:spcAft>
                <a:spcPts val="0"/>
              </a:spcAft>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70510">
              <a:lnSpc>
                <a:spcPct val="115000"/>
              </a:lnSpc>
              <a:spcAft>
                <a:spcPts val="0"/>
              </a:spcAft>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gn="just">
              <a:lnSpc>
                <a:spcPct val="115000"/>
              </a:lnSpc>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gn="just">
              <a:lnSpc>
                <a:spcPct val="115000"/>
              </a:lnSpc>
              <a:spcAft>
                <a:spcPts val="0"/>
              </a:spcAf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Ketidakpastian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buoyancy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dapat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juga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diestimasi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sebesar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1 ppm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dari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nilai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nominal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timbangan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diukur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gn="just">
              <a:lnSpc>
                <a:spcPct val="115000"/>
              </a:lnSpc>
              <a:spcAft>
                <a:spcPts val="0"/>
              </a:spcAf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ny</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il</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aj</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ke</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800" spc="-5" dirty="0">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pc="55" dirty="0">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oefisien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sensitifitas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504950" y="2133600"/>
            <a:ext cx="4226366" cy="2743200"/>
          </a:xfrm>
          <a:prstGeom prst="rect">
            <a:avLst/>
          </a:prstGeom>
        </p:spPr>
      </p:pic>
      <p:sp>
        <p:nvSpPr>
          <p:cNvPr id="2" name="Footer Placeholder 1">
            <a:extLst>
              <a:ext uri="{FF2B5EF4-FFF2-40B4-BE49-F238E27FC236}">
                <a16:creationId xmlns:a16="http://schemas.microsoft.com/office/drawing/2014/main" id="{C67BFB9F-66A6-43A6-B005-BC280A9C9AAB}"/>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5" name="Slide Number Placeholder 4">
            <a:extLst>
              <a:ext uri="{FF2B5EF4-FFF2-40B4-BE49-F238E27FC236}">
                <a16:creationId xmlns:a16="http://schemas.microsoft.com/office/drawing/2014/main" id="{D04D17F7-E8FC-4949-8148-C8FD2ADBE230}"/>
              </a:ext>
            </a:extLst>
          </p:cNvPr>
          <p:cNvSpPr>
            <a:spLocks noGrp="1"/>
          </p:cNvSpPr>
          <p:nvPr>
            <p:ph type="sldNum" sz="quarter" idx="12"/>
          </p:nvPr>
        </p:nvSpPr>
        <p:spPr/>
        <p:txBody>
          <a:bodyPr/>
          <a:lstStyle/>
          <a:p>
            <a:pPr>
              <a:defRPr/>
            </a:pPr>
            <a:fld id="{9CFDE734-A677-43FA-B556-980ADA408821}" type="slidenum">
              <a:rPr lang="en-US" altLang="en-US" smtClean="0"/>
              <a:pPr>
                <a:defRPr/>
              </a:pPr>
              <a:t>65</a:t>
            </a:fld>
            <a:endParaRPr lang="en-US" altLang="en-US"/>
          </a:p>
        </p:txBody>
      </p:sp>
    </p:spTree>
    <p:extLst>
      <p:ext uri="{BB962C8B-B14F-4D97-AF65-F5344CB8AC3E}">
        <p14:creationId xmlns:p14="http://schemas.microsoft.com/office/powerpoint/2010/main" val="1601151260"/>
      </p:ext>
    </p:extLst>
  </p:cSld>
  <p:clrMapOvr>
    <a:masterClrMapping/>
  </p:clrMapOvr>
  <p:transition spd="slow">
    <p:pull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r>
              <a:rPr lang="en-US" sz="2800" b="1" dirty="0"/>
              <a:t> </a:t>
            </a:r>
            <a:r>
              <a:rPr lang="en-US" sz="2800" b="1" dirty="0" err="1"/>
              <a:t>Timbangan</a:t>
            </a:r>
            <a:br>
              <a:rPr lang="en-US" sz="2800" b="1" dirty="0"/>
            </a:br>
            <a:r>
              <a:rPr lang="en-US" sz="2800" b="1" dirty="0"/>
              <a:t>5. </a:t>
            </a:r>
            <a:r>
              <a:rPr lang="en-US" sz="2800" b="1" dirty="0" err="1"/>
              <a:t>Ketidakpastian</a:t>
            </a:r>
            <a:r>
              <a:rPr lang="en-US" sz="2800" b="1" dirty="0"/>
              <a:t> </a:t>
            </a:r>
            <a:r>
              <a:rPr lang="en-US" sz="2800" b="1" dirty="0" err="1"/>
              <a:t>akibat</a:t>
            </a:r>
            <a:r>
              <a:rPr lang="en-US" sz="2800" b="1" dirty="0"/>
              <a:t> </a:t>
            </a:r>
            <a:r>
              <a:rPr lang="en-US" sz="2800" b="1" dirty="0" err="1"/>
              <a:t>instabilitas</a:t>
            </a:r>
            <a:r>
              <a:rPr lang="en-US" sz="2800" b="1" dirty="0"/>
              <a:t> </a:t>
            </a:r>
            <a:r>
              <a:rPr lang="en-US" sz="2800" b="1" dirty="0" err="1"/>
              <a:t>anak</a:t>
            </a:r>
            <a:r>
              <a:rPr lang="en-US" sz="2800" b="1" dirty="0"/>
              <a:t> </a:t>
            </a:r>
            <a:r>
              <a:rPr lang="en-US" sz="2800" b="1" dirty="0" err="1"/>
              <a:t>timbangan</a:t>
            </a:r>
            <a:endParaRPr lang="en-US" sz="2800" b="1" dirty="0"/>
          </a:p>
        </p:txBody>
      </p:sp>
      <mc:AlternateContent xmlns:mc="http://schemas.openxmlformats.org/markup-compatibility/2006" xmlns:a14="http://schemas.microsoft.com/office/drawing/2010/main">
        <mc:Choice Requires="a14">
          <p:sp>
            <p:nvSpPr>
              <p:cNvPr id="2" name="Rectangle 1"/>
              <p:cNvSpPr/>
              <p:nvPr/>
            </p:nvSpPr>
            <p:spPr>
              <a:xfrm>
                <a:off x="0" y="1439409"/>
                <a:ext cx="8915400" cy="5194627"/>
              </a:xfrm>
              <a:prstGeom prst="rect">
                <a:avLst/>
              </a:prstGeom>
            </p:spPr>
            <p:txBody>
              <a:bodyPr wrap="square">
                <a:spAutoFit/>
              </a:bodyPr>
              <a:lstStyle/>
              <a:p>
                <a:pPr marL="270510">
                  <a:lnSpc>
                    <a:spcPct val="115000"/>
                  </a:lnSpc>
                  <a:spcAft>
                    <a:spcPts val="0"/>
                  </a:spcAft>
                  <a:tabLst>
                    <a:tab pos="270510" algn="l"/>
                  </a:tabLst>
                </a:pPr>
                <a:r>
                  <a:rPr lang="en-US" dirty="0" err="1">
                    <a:latin typeface="Times New Roman" panose="02020603050405020304" pitchFamily="18" charset="0"/>
                    <a:ea typeface="Times New Roman" panose="02020603050405020304" pitchFamily="18" charset="0"/>
                    <a:cs typeface="Times New Roman" panose="02020603050405020304" pitchFamily="18" charset="0"/>
                  </a:rPr>
                  <a:t>K</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et</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ida</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pc="5" dirty="0">
                    <a:effectLst/>
                    <a:latin typeface="Times New Roman" panose="02020603050405020304" pitchFamily="18" charset="0"/>
                    <a:ea typeface="Times New Roman" panose="02020603050405020304" pitchFamily="18" charset="0"/>
                    <a:cs typeface="Times New Roman" panose="02020603050405020304" pitchFamily="18" charset="0"/>
                  </a:rPr>
                  <a:t>instability atau drift</a:t>
                </a:r>
                <a:r>
                  <a:rPr lang="id-ID"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us</a:t>
                </a:r>
                <a:r>
                  <a:rPr lang="en-US"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270510" algn="ctr">
                  <a:lnSpc>
                    <a:spcPct val="115000"/>
                  </a:lnSpc>
                  <a:spcAft>
                    <a:spcPts val="0"/>
                  </a:spcAft>
                  <a:tabLst>
                    <a:tab pos="270510" algn="l"/>
                  </a:tabLst>
                </a:pPr>
                <a:br>
                  <a:rPr lang="en-US" dirty="0">
                    <a:effectLst/>
                    <a:latin typeface="Times New Roman" panose="02020603050405020304" pitchFamily="18" charset="0"/>
                    <a:ea typeface="Times New Roman" panose="02020603050405020304" pitchFamily="18" charset="0"/>
                  </a:rPr>
                </a:br>
                <a:r>
                  <a:rPr lang="en-US" sz="2800" i="1" spc="55" dirty="0">
                    <a:effectLst/>
                    <a:latin typeface="Times New Roman" panose="02020603050405020304" pitchFamily="18" charset="0"/>
                    <a:ea typeface="Times New Roman" panose="02020603050405020304" pitchFamily="18" charset="0"/>
                    <a:cs typeface="Times New Roman" panose="02020603050405020304" pitchFamily="18" charset="0"/>
                  </a:rPr>
                  <a:t>U </a:t>
                </a:r>
                <a:r>
                  <a:rPr lang="en-US" sz="2800" spc="3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i="1" spc="5" dirty="0">
                    <a:effectLst/>
                    <a:latin typeface="Times New Roman" panose="02020603050405020304" pitchFamily="18" charset="0"/>
                    <a:ea typeface="Times New Roman" panose="02020603050405020304" pitchFamily="18" charset="0"/>
                    <a:cs typeface="Times New Roman" panose="02020603050405020304" pitchFamily="18" charset="0"/>
                  </a:rPr>
                  <a:t>ins/</a:t>
                </a:r>
                <a:r>
                  <a:rPr lang="id-ID" sz="2800" i="1" spc="5"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2800" i="1" spc="5" dirty="0">
                    <a:effectLst/>
                    <a:latin typeface="Times New Roman" panose="02020603050405020304" pitchFamily="18" charset="0"/>
                    <a:ea typeface="Times New Roman" panose="02020603050405020304" pitchFamily="18" charset="0"/>
                    <a:cs typeface="Times New Roman" panose="02020603050405020304" pitchFamily="18" charset="0"/>
                  </a:rPr>
                  <a:t>rift</a:t>
                </a:r>
                <a:r>
                  <a:rPr lang="en-US" sz="2800" i="1"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𝑑𝑟𝑖𝑓𝑡</m:t>
                        </m:r>
                      </m:num>
                      <m:den>
                        <m:rad>
                          <m:radPr>
                            <m:degHide m:val="on"/>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m:t>
                            </m:r>
                          </m:e>
                        </m:rad>
                      </m:den>
                    </m:f>
                  </m:oMath>
                </a14:m>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gn="ctr">
                  <a:lnSpc>
                    <a:spcPct val="115000"/>
                  </a:lnSpc>
                  <a:spcAft>
                    <a:spcPts val="0"/>
                  </a:spcAft>
                  <a:tabLst>
                    <a:tab pos="270510" algn="l"/>
                  </a:tabLst>
                </a:pP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15000"/>
                  </a:lnSpc>
                  <a:spcAft>
                    <a:spcPts val="0"/>
                  </a:spcAft>
                  <a:tabLst>
                    <a:tab pos="270510" algn="l"/>
                  </a:tabLst>
                </a:pP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Untuk</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anak</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timbangan</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baru</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pertama</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kali </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dikalibrasi</a:t>
                </a:r>
                <a:r>
                  <a:rPr lang="id-ID" spc="-20" dirty="0">
                    <a:effectLst/>
                    <a:latin typeface="Times New Roman" panose="02020603050405020304" pitchFamily="18" charset="0"/>
                    <a:ea typeface="Times New Roman" panose="02020603050405020304" pitchFamily="18" charset="0"/>
                    <a:cs typeface="Times New Roman" panose="02020603050405020304" pitchFamily="18" charset="0"/>
                  </a:rPr>
                  <a:t> (belum ada riwayat kalibrasi sebelumnya)</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gunakan</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rumus</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drift</a:t>
                </a:r>
                <a:r>
                  <a:rPr lang="en-US" sz="2800" i="1" spc="1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 8% dari MPE anak timbangan standar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sesuai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tabel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dari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OIML R111-1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15000"/>
                  </a:lnSpc>
                  <a:spcAft>
                    <a:spcPts val="0"/>
                  </a:spcAft>
                  <a:tabLst>
                    <a:tab pos="27051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Sedangkan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anak</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timbangan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sudah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dikalibrasi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lebih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dari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sekali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maka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hitung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rumus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gn="ctr">
                  <a:lnSpc>
                    <a:spcPct val="115000"/>
                  </a:lnSpc>
                  <a:spcAft>
                    <a:spcPts val="0"/>
                  </a:spcAft>
                  <a:tabLst>
                    <a:tab pos="270510" algn="l"/>
                  </a:tabLst>
                </a:pP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drift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 K2 – K1|</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15000"/>
                  </a:lnSpc>
                  <a:spcAft>
                    <a:spcPts val="0"/>
                  </a:spcAft>
                  <a:tabLst>
                    <a:tab pos="27051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15000"/>
                  </a:lnSpc>
                  <a:spcAft>
                    <a:spcPts val="0"/>
                  </a:spcAft>
                  <a:tabLst>
                    <a:tab pos="270510" algn="l"/>
                  </a:tabLs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dimana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K2 =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nilai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konvensional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anak</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timbangan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pada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kalibrasi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terakhir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15000"/>
                  </a:lnSpc>
                  <a:spcAft>
                    <a:spcPts val="0"/>
                  </a:spcAft>
                  <a:tabLst>
                    <a:tab pos="27051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K1 =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nilai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konvensional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anak</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timbangan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pada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kalibrasi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sebelumnya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39409"/>
                <a:ext cx="8915400" cy="5194627"/>
              </a:xfrm>
              <a:prstGeom prst="rect">
                <a:avLst/>
              </a:prstGeom>
              <a:blipFill rotWithShape="0">
                <a:blip r:embed="rId2"/>
                <a:stretch>
                  <a:fillRect t="-235"/>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5A3163B2-53D7-4901-9764-87FBF0056F72}"/>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4" name="Slide Number Placeholder 3">
            <a:extLst>
              <a:ext uri="{FF2B5EF4-FFF2-40B4-BE49-F238E27FC236}">
                <a16:creationId xmlns:a16="http://schemas.microsoft.com/office/drawing/2014/main" id="{A43B10C7-53C4-46BD-A966-64249FC5505F}"/>
              </a:ext>
            </a:extLst>
          </p:cNvPr>
          <p:cNvSpPr>
            <a:spLocks noGrp="1"/>
          </p:cNvSpPr>
          <p:nvPr>
            <p:ph type="sldNum" sz="quarter" idx="12"/>
          </p:nvPr>
        </p:nvSpPr>
        <p:spPr/>
        <p:txBody>
          <a:bodyPr/>
          <a:lstStyle/>
          <a:p>
            <a:pPr>
              <a:defRPr/>
            </a:pPr>
            <a:fld id="{9CFDE734-A677-43FA-B556-980ADA408821}" type="slidenum">
              <a:rPr lang="en-US" altLang="en-US" smtClean="0"/>
              <a:pPr>
                <a:defRPr/>
              </a:pPr>
              <a:t>66</a:t>
            </a:fld>
            <a:endParaRPr lang="en-US" altLang="en-US"/>
          </a:p>
        </p:txBody>
      </p:sp>
    </p:spTree>
    <p:extLst>
      <p:ext uri="{BB962C8B-B14F-4D97-AF65-F5344CB8AC3E}">
        <p14:creationId xmlns:p14="http://schemas.microsoft.com/office/powerpoint/2010/main" val="380481079"/>
      </p:ext>
    </p:extLst>
  </p:cSld>
  <p:clrMapOvr>
    <a:masterClrMapping/>
  </p:clrMapOvr>
  <p:transition spd="slow">
    <p:pull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r>
              <a:rPr lang="en-US" sz="2800" b="1" dirty="0"/>
              <a:t> </a:t>
            </a:r>
            <a:r>
              <a:rPr lang="en-US" sz="2800" b="1" dirty="0" err="1"/>
              <a:t>Timbangan</a:t>
            </a:r>
            <a:br>
              <a:rPr lang="en-US" sz="2800" b="1" dirty="0"/>
            </a:br>
            <a:r>
              <a:rPr lang="en-US" sz="2800" b="1" dirty="0" err="1"/>
              <a:t>Ketidakpastian</a:t>
            </a:r>
            <a:r>
              <a:rPr lang="en-US" sz="2800" b="1" dirty="0"/>
              <a:t> </a:t>
            </a:r>
            <a:r>
              <a:rPr lang="en-US" sz="2800" b="1" dirty="0" err="1"/>
              <a:t>Gabungan</a:t>
            </a:r>
            <a:r>
              <a:rPr lang="en-US" sz="2800" b="1" dirty="0"/>
              <a:t> </a:t>
            </a:r>
            <a:r>
              <a:rPr lang="en-US" sz="2800" b="1" dirty="0" err="1"/>
              <a:t>dan</a:t>
            </a:r>
            <a:r>
              <a:rPr lang="en-US" sz="2800" b="1" dirty="0"/>
              <a:t> </a:t>
            </a:r>
            <a:r>
              <a:rPr lang="en-US" sz="2800" b="1" dirty="0" err="1"/>
              <a:t>Bentangan</a:t>
            </a:r>
            <a:endParaRPr lang="en-US" sz="2800" b="1" dirty="0"/>
          </a:p>
        </p:txBody>
      </p:sp>
      <p:sp>
        <p:nvSpPr>
          <p:cNvPr id="4" name="Rectangle 7"/>
          <p:cNvSpPr txBox="1">
            <a:spLocks/>
          </p:cNvSpPr>
          <p:nvPr/>
        </p:nvSpPr>
        <p:spPr bwMode="auto">
          <a:xfrm>
            <a:off x="685800" y="1796141"/>
            <a:ext cx="7772400" cy="391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eaLnBrk="1" hangingPunct="1">
              <a:buFont typeface="Wingdings" panose="05000000000000000000" pitchFamily="2" charset="2"/>
              <a:buNone/>
            </a:pPr>
            <a:r>
              <a:rPr lang="en-US" altLang="en-US" sz="2400" dirty="0" err="1">
                <a:latin typeface="Times New Roman" panose="02020603050405020304" pitchFamily="18" charset="0"/>
                <a:cs typeface="Times New Roman" panose="02020603050405020304" pitchFamily="18" charset="0"/>
              </a:rPr>
              <a:t>Ketidakpastian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baku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gabungan</a:t>
            </a:r>
            <a:r>
              <a:rPr lang="en-US" altLang="en-US" sz="2400" dirty="0">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u</a:t>
            </a:r>
            <a:r>
              <a:rPr lang="en-US" altLang="en-US" sz="2400" baseline="-25000" dirty="0" err="1">
                <a:solidFill>
                  <a:srgbClr val="000000"/>
                </a:solidFill>
                <a:latin typeface="Times New Roman" panose="02020603050405020304" pitchFamily="18" charset="0"/>
                <a:cs typeface="Times New Roman" panose="02020603050405020304" pitchFamily="18" charset="0"/>
              </a:rPr>
              <a:t>c</a:t>
            </a:r>
            <a:r>
              <a:rPr lang="en-US" altLang="en-US" sz="2400" dirty="0">
                <a:latin typeface="Times New Roman" panose="02020603050405020304" pitchFamily="18" charset="0"/>
                <a:cs typeface="Times New Roman" panose="02020603050405020304" pitchFamily="18" charset="0"/>
              </a:rPr>
              <a:t>)</a:t>
            </a:r>
            <a:r>
              <a:rPr lang="id-ID"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kalibrasi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timbangan</a:t>
            </a:r>
            <a:r>
              <a:rPr lang="en-US" altLang="en-US" sz="2400" dirty="0">
                <a:latin typeface="Times New Roman" panose="02020603050405020304" pitchFamily="18" charset="0"/>
                <a:cs typeface="Times New Roman" panose="02020603050405020304" pitchFamily="18" charset="0"/>
              </a:rPr>
              <a:t>:</a:t>
            </a:r>
          </a:p>
          <a:p>
            <a:pPr marL="457200" indent="-45720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None/>
            </a:pPr>
            <a:r>
              <a:rPr lang="en-US" altLang="en-US" sz="2400" dirty="0">
                <a:latin typeface="Times New Roman" panose="02020603050405020304" pitchFamily="18" charset="0"/>
                <a:cs typeface="Times New Roman" panose="02020603050405020304" pitchFamily="18" charset="0"/>
              </a:rPr>
              <a:t>	</a:t>
            </a:r>
          </a:p>
          <a:p>
            <a:pPr marL="457200" indent="-457200" eaLnBrk="1" hangingPunct="1">
              <a:buFont typeface="Wingdings" panose="05000000000000000000" pitchFamily="2" charset="2"/>
              <a:buNone/>
            </a:pPr>
            <a:r>
              <a:rPr lang="en-US" altLang="en-US" sz="2400" dirty="0">
                <a:latin typeface="Times New Roman" panose="02020603050405020304" pitchFamily="18" charset="0"/>
                <a:cs typeface="Times New Roman" panose="02020603050405020304" pitchFamily="18" charset="0"/>
              </a:rPr>
              <a:t>	</a:t>
            </a:r>
          </a:p>
          <a:p>
            <a:pPr marL="0" indent="0" eaLnBrk="1" hangingPunct="1">
              <a:buFont typeface="Wingdings" panose="05000000000000000000" pitchFamily="2" charset="2"/>
              <a:buNone/>
            </a:pPr>
            <a:r>
              <a:rPr lang="en-US" altLang="en-US" sz="2400" dirty="0" err="1">
                <a:latin typeface="Times New Roman" panose="02020603050405020304" pitchFamily="18" charset="0"/>
                <a:cs typeface="Times New Roman" panose="02020603050405020304" pitchFamily="18" charset="0"/>
              </a:rPr>
              <a:t>Dengan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asumsi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mempunyai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distribusi</a:t>
            </a:r>
            <a:r>
              <a:rPr lang="en-US" altLang="en-US" sz="2400" dirty="0">
                <a:latin typeface="Times New Roman" panose="02020603050405020304" pitchFamily="18" charset="0"/>
                <a:cs typeface="Times New Roman" panose="02020603050405020304" pitchFamily="18" charset="0"/>
              </a:rPr>
              <a:t> normal </a:t>
            </a:r>
            <a:r>
              <a:rPr lang="en-US" altLang="en-US" sz="2400" dirty="0" err="1">
                <a:latin typeface="Times New Roman" panose="02020603050405020304" pitchFamily="18" charset="0"/>
                <a:cs typeface="Times New Roman" panose="02020603050405020304" pitchFamily="18" charset="0"/>
              </a:rPr>
              <a:t>maka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ketidakpastian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bentangannya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dapat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diperoleh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dengan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faktor</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cakupan</a:t>
            </a:r>
            <a:r>
              <a:rPr lang="en-US" altLang="en-US" sz="2400" dirty="0">
                <a:latin typeface="Times New Roman" panose="02020603050405020304" pitchFamily="18" charset="0"/>
                <a:cs typeface="Times New Roman" panose="02020603050405020304" pitchFamily="18" charset="0"/>
              </a:rPr>
              <a:t>, k = 2) :</a:t>
            </a:r>
          </a:p>
          <a:p>
            <a:pPr marL="457200" indent="-45720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457200" indent="-457200" algn="ctr" eaLnBrk="1" hangingPunct="1">
              <a:buFont typeface="Wingdings" panose="05000000000000000000" pitchFamily="2" charset="2"/>
              <a:buNone/>
            </a:pPr>
            <a:r>
              <a:rPr lang="en-US" altLang="en-US" sz="2400" dirty="0">
                <a:solidFill>
                  <a:srgbClr val="000000"/>
                </a:solidFill>
                <a:latin typeface="Times New Roman" panose="02020603050405020304" pitchFamily="18" charset="0"/>
                <a:cs typeface="Times New Roman" panose="02020603050405020304" pitchFamily="18" charset="0"/>
              </a:rPr>
              <a:t>U</a:t>
            </a:r>
            <a:r>
              <a:rPr lang="id-ID" altLang="en-US" sz="2400" baseline="-25000" dirty="0">
                <a:solidFill>
                  <a:srgbClr val="000000"/>
                </a:solidFill>
                <a:latin typeface="Times New Roman" panose="02020603050405020304" pitchFamily="18" charset="0"/>
                <a:cs typeface="Times New Roman" panose="02020603050405020304" pitchFamily="18" charset="0"/>
              </a:rPr>
              <a:t>e</a:t>
            </a:r>
            <a:r>
              <a:rPr lang="en-US" altLang="en-US" sz="2400" dirty="0">
                <a:solidFill>
                  <a:srgbClr val="000000"/>
                </a:solidFill>
                <a:latin typeface="Times New Roman" panose="02020603050405020304" pitchFamily="18" charset="0"/>
                <a:cs typeface="Times New Roman" panose="02020603050405020304" pitchFamily="18" charset="0"/>
              </a:rPr>
              <a:t> = </a:t>
            </a:r>
            <a:r>
              <a:rPr lang="id-ID" altLang="en-US" sz="2400" dirty="0">
                <a:solidFill>
                  <a:srgbClr val="000000"/>
                </a:solidFill>
                <a:latin typeface="Times New Roman" panose="02020603050405020304" pitchFamily="18" charset="0"/>
                <a:cs typeface="Times New Roman" panose="02020603050405020304" pitchFamily="18" charset="0"/>
              </a:rPr>
              <a:t>U</a:t>
            </a:r>
            <a:r>
              <a:rPr lang="en-US" altLang="en-US" sz="2400" baseline="-25000" dirty="0">
                <a:solidFill>
                  <a:srgbClr val="000000"/>
                </a:solidFill>
                <a:latin typeface="Times New Roman" panose="02020603050405020304" pitchFamily="18" charset="0"/>
                <a:cs typeface="Times New Roman" panose="02020603050405020304" pitchFamily="18" charset="0"/>
              </a:rPr>
              <a:t>c</a:t>
            </a:r>
            <a:r>
              <a:rPr lang="en-US" altLang="en-US" sz="2400" dirty="0">
                <a:solidFill>
                  <a:srgbClr val="000000"/>
                </a:solidFill>
                <a:latin typeface="Times New Roman" panose="02020603050405020304" pitchFamily="18" charset="0"/>
                <a:cs typeface="Times New Roman" panose="02020603050405020304" pitchFamily="18" charset="0"/>
              </a:rPr>
              <a:t> x 2</a:t>
            </a:r>
          </a:p>
          <a:p>
            <a:pPr marL="457200" indent="-457200" eaLnBrk="1" hangingPunct="1">
              <a:buFont typeface="Wingdings" panose="05000000000000000000" pitchFamily="2" charset="2"/>
              <a:buNone/>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None/>
            </a:pPr>
            <a:r>
              <a:rPr lang="en-US" altLang="en-US" sz="2400" i="1" dirty="0">
                <a:latin typeface="Times New Roman" panose="02020603050405020304" pitchFamily="18" charset="0"/>
                <a:cs typeface="Times New Roman" panose="02020603050405020304" pitchFamily="18" charset="0"/>
              </a:rPr>
              <a:t>				</a:t>
            </a:r>
            <a:r>
              <a:rPr lang="en-US" altLang="en-US" sz="2400" b="1" i="1" dirty="0">
                <a:solidFill>
                  <a:srgbClr val="000000"/>
                </a:solidFill>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endParaRPr>
          </a:p>
        </p:txBody>
      </p:sp>
      <p:graphicFrame>
        <p:nvGraphicFramePr>
          <p:cNvPr id="5" name="Object 1"/>
          <p:cNvGraphicFramePr>
            <a:graphicFrameLocks noChangeAspect="1"/>
          </p:cNvGraphicFramePr>
          <p:nvPr>
            <p:extLst>
              <p:ext uri="{D42A27DB-BD31-4B8C-83A1-F6EECF244321}">
                <p14:modId xmlns:p14="http://schemas.microsoft.com/office/powerpoint/2010/main" val="3230503197"/>
              </p:ext>
            </p:extLst>
          </p:nvPr>
        </p:nvGraphicFramePr>
        <p:xfrm>
          <a:off x="3090862" y="2196649"/>
          <a:ext cx="2809875" cy="1214437"/>
        </p:xfrm>
        <a:graphic>
          <a:graphicData uri="http://schemas.openxmlformats.org/presentationml/2006/ole">
            <mc:AlternateContent xmlns:mc="http://schemas.openxmlformats.org/markup-compatibility/2006">
              <mc:Choice xmlns:v="urn:schemas-microsoft-com:vml" Requires="v">
                <p:oleObj spid="_x0000_s2061" name="Equation" r:id="rId3" imgW="1129810" imgH="482391" progId="Equation.3">
                  <p:embed/>
                </p:oleObj>
              </mc:Choice>
              <mc:Fallback>
                <p:oleObj name="Equation" r:id="rId3" imgW="1129810" imgH="4823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0862" y="2196649"/>
                        <a:ext cx="2809875"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B42C665D-ABDE-4D70-BF1E-068DAF1531C5}"/>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7FA0B548-C246-4BE6-8F0B-E741296FC9D7}"/>
              </a:ext>
            </a:extLst>
          </p:cNvPr>
          <p:cNvSpPr>
            <a:spLocks noGrp="1"/>
          </p:cNvSpPr>
          <p:nvPr>
            <p:ph type="sldNum" sz="quarter" idx="12"/>
          </p:nvPr>
        </p:nvSpPr>
        <p:spPr/>
        <p:txBody>
          <a:bodyPr/>
          <a:lstStyle/>
          <a:p>
            <a:pPr>
              <a:defRPr/>
            </a:pPr>
            <a:fld id="{9CFDE734-A677-43FA-B556-980ADA408821}" type="slidenum">
              <a:rPr lang="en-US" altLang="en-US" smtClean="0"/>
              <a:pPr>
                <a:defRPr/>
              </a:pPr>
              <a:t>67</a:t>
            </a:fld>
            <a:endParaRPr lang="en-US" altLang="en-US"/>
          </a:p>
        </p:txBody>
      </p:sp>
    </p:spTree>
    <p:extLst>
      <p:ext uri="{BB962C8B-B14F-4D97-AF65-F5344CB8AC3E}">
        <p14:creationId xmlns:p14="http://schemas.microsoft.com/office/powerpoint/2010/main" val="1233864071"/>
      </p:ext>
    </p:extLst>
  </p:cSld>
  <p:clrMapOvr>
    <a:masterClrMapping/>
  </p:clrMapOvr>
  <p:transition spd="slow">
    <p:pull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r>
              <a:rPr lang="en-US" sz="2800" b="1" dirty="0"/>
              <a:t> </a:t>
            </a:r>
            <a:r>
              <a:rPr lang="en-US" sz="2800" b="1" dirty="0" err="1"/>
              <a:t>Timbangan</a:t>
            </a:r>
            <a:br>
              <a:rPr lang="en-US" sz="2800" b="1" dirty="0"/>
            </a:br>
            <a:r>
              <a:rPr lang="en-US" sz="2800" b="1" dirty="0" err="1"/>
              <a:t>Mencari</a:t>
            </a:r>
            <a:r>
              <a:rPr lang="en-US" sz="2800" b="1" dirty="0"/>
              <a:t> </a:t>
            </a:r>
            <a:r>
              <a:rPr lang="en-US" sz="2800" b="1" dirty="0" err="1"/>
              <a:t>Nilai</a:t>
            </a:r>
            <a:r>
              <a:rPr lang="en-US" sz="2800" b="1" dirty="0"/>
              <a:t> k (Coverage Factor)</a:t>
            </a:r>
          </a:p>
        </p:txBody>
      </p:sp>
      <p:sp>
        <p:nvSpPr>
          <p:cNvPr id="4" name="Rectangle 7"/>
          <p:cNvSpPr txBox="1">
            <a:spLocks/>
          </p:cNvSpPr>
          <p:nvPr/>
        </p:nvSpPr>
        <p:spPr bwMode="auto">
          <a:xfrm>
            <a:off x="685800" y="1796141"/>
            <a:ext cx="7772400" cy="391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Font typeface="Wingdings" panose="05000000000000000000" pitchFamily="2" charset="2"/>
              <a:buNone/>
            </a:pPr>
            <a:r>
              <a:rPr lang="en-US" altLang="en-US" sz="2400" dirty="0" err="1">
                <a:latin typeface="Times New Roman" panose="02020603050405020304" pitchFamily="18" charset="0"/>
                <a:cs typeface="Times New Roman" panose="02020603050405020304" pitchFamily="18" charset="0"/>
              </a:rPr>
              <a:t>Nilai</a:t>
            </a:r>
            <a:r>
              <a:rPr lang="en-US" altLang="en-US" sz="2400" dirty="0">
                <a:latin typeface="Times New Roman" panose="02020603050405020304" pitchFamily="18" charset="0"/>
                <a:cs typeface="Times New Roman" panose="02020603050405020304" pitchFamily="18" charset="0"/>
              </a:rPr>
              <a:t> k yang </a:t>
            </a:r>
            <a:r>
              <a:rPr lang="en-US" altLang="en-US" sz="2400" dirty="0" err="1">
                <a:latin typeface="Times New Roman" panose="02020603050405020304" pitchFamily="18" charset="0"/>
                <a:cs typeface="Times New Roman" panose="02020603050405020304" pitchFamily="18" charset="0"/>
              </a:rPr>
              <a:t>umumnya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diasumsikan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sama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dengan</a:t>
            </a:r>
            <a:r>
              <a:rPr lang="en-US" altLang="en-US" sz="2400" dirty="0">
                <a:latin typeface="Times New Roman" panose="02020603050405020304" pitchFamily="18" charset="0"/>
                <a:cs typeface="Times New Roman" panose="02020603050405020304" pitchFamily="18" charset="0"/>
              </a:rPr>
              <a:t> 2, </a:t>
            </a:r>
            <a:r>
              <a:rPr lang="en-US" altLang="en-US" sz="2400" dirty="0" err="1">
                <a:latin typeface="Times New Roman" panose="02020603050405020304" pitchFamily="18" charset="0"/>
                <a:cs typeface="Times New Roman" panose="02020603050405020304" pitchFamily="18" charset="0"/>
              </a:rPr>
              <a:t>dapat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diketahui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dengan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menghitung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nilai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derajat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kebebasan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efektif</a:t>
            </a:r>
            <a:r>
              <a:rPr lang="en-US" altLang="en-US" sz="2400" dirty="0">
                <a:latin typeface="Times New Roman" panose="02020603050405020304" pitchFamily="18" charset="0"/>
                <a:cs typeface="Times New Roman" panose="02020603050405020304" pitchFamily="18" charset="0"/>
              </a:rPr>
              <a:t> :</a:t>
            </a:r>
          </a:p>
          <a:p>
            <a:pPr marL="0" indent="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0" indent="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0" indent="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0" indent="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0" indent="0" eaLnBrk="1" hangingPunct="1">
              <a:buFont typeface="Wingdings" panose="05000000000000000000" pitchFamily="2" charset="2"/>
              <a:buNone/>
            </a:pPr>
            <a:r>
              <a:rPr lang="en-US" altLang="en-US" sz="2400" dirty="0" err="1">
                <a:latin typeface="Times New Roman" panose="02020603050405020304" pitchFamily="18" charset="0"/>
                <a:cs typeface="Times New Roman" panose="02020603050405020304" pitchFamily="18" charset="0"/>
              </a:rPr>
              <a:t>Setelah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didapatkan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nilai</a:t>
            </a:r>
            <a:r>
              <a:rPr lang="en-US" altLang="en-US" sz="2400"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v</a:t>
            </a:r>
            <a:r>
              <a:rPr lang="en-US" altLang="en-US" sz="2400" i="1" baseline="-25000" dirty="0" err="1">
                <a:latin typeface="Times New Roman" panose="02020603050405020304" pitchFamily="18" charset="0"/>
                <a:cs typeface="Times New Roman" panose="02020603050405020304" pitchFamily="18" charset="0"/>
              </a:rPr>
              <a:t>eff</a:t>
            </a:r>
            <a:r>
              <a:rPr lang="en-US" altLang="en-US" sz="2400" i="1"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selanjutnya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cari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hubungan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antara</a:t>
            </a:r>
            <a:r>
              <a:rPr lang="en-US" altLang="en-US" sz="2400"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v</a:t>
            </a:r>
            <a:r>
              <a:rPr lang="en-US" altLang="en-US" sz="2400" i="1" baseline="-25000" dirty="0" err="1">
                <a:latin typeface="Times New Roman" panose="02020603050405020304" pitchFamily="18" charset="0"/>
                <a:cs typeface="Times New Roman" panose="02020603050405020304" pitchFamily="18" charset="0"/>
              </a:rPr>
              <a:t>eff</a:t>
            </a:r>
            <a:r>
              <a:rPr lang="en-US" altLang="en-US" sz="2400" i="1"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dengan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nilai</a:t>
            </a:r>
            <a:r>
              <a:rPr lang="en-US" altLang="en-US" sz="2400" dirty="0">
                <a:latin typeface="Times New Roman" panose="02020603050405020304" pitchFamily="18" charset="0"/>
                <a:cs typeface="Times New Roman" panose="02020603050405020304" pitchFamily="18" charset="0"/>
              </a:rPr>
              <a:t> k </a:t>
            </a:r>
            <a:r>
              <a:rPr lang="en-US" altLang="en-US" sz="2400" dirty="0" err="1">
                <a:latin typeface="Times New Roman" panose="02020603050405020304" pitchFamily="18" charset="0"/>
                <a:cs typeface="Times New Roman" panose="02020603050405020304" pitchFamily="18" charset="0"/>
              </a:rPr>
              <a:t>pada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tingkat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kepercayaan</a:t>
            </a:r>
            <a:r>
              <a:rPr lang="en-US" altLang="en-US" sz="2400" dirty="0">
                <a:latin typeface="Times New Roman" panose="02020603050405020304" pitchFamily="18" charset="0"/>
                <a:cs typeface="Times New Roman" panose="02020603050405020304" pitchFamily="18" charset="0"/>
              </a:rPr>
              <a:t> 95% </a:t>
            </a:r>
            <a:r>
              <a:rPr lang="en-US" altLang="en-US" sz="2400" dirty="0" err="1">
                <a:latin typeface="Times New Roman" panose="02020603050405020304" pitchFamily="18" charset="0"/>
                <a:cs typeface="Times New Roman" panose="02020603050405020304" pitchFamily="18" charset="0"/>
              </a:rPr>
              <a:t>pada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tabel</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berikut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ini</a:t>
            </a:r>
            <a:r>
              <a:rPr lang="en-US" altLang="en-US" sz="2400" dirty="0">
                <a:latin typeface="Times New Roman" panose="02020603050405020304" pitchFamily="18" charset="0"/>
                <a:cs typeface="Times New Roman" panose="02020603050405020304" pitchFamily="18" charset="0"/>
              </a:rPr>
              <a:t>:</a:t>
            </a:r>
            <a:endParaRPr lang="en-US" altLang="en-US" sz="2400" i="1" dirty="0">
              <a:latin typeface="Times New Roman" panose="02020603050405020304" pitchFamily="18" charset="0"/>
              <a:cs typeface="Times New Roman" panose="02020603050405020304" pitchFamily="18" charset="0"/>
            </a:endParaRPr>
          </a:p>
          <a:p>
            <a:pPr marL="0" indent="0" eaLnBrk="1" hangingPunct="1">
              <a:buFont typeface="Wingdings" panose="05000000000000000000" pitchFamily="2" charset="2"/>
              <a:buNone/>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None/>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None/>
            </a:pPr>
            <a:r>
              <a:rPr lang="en-US" altLang="en-US" sz="2400" i="1" dirty="0">
                <a:latin typeface="Times New Roman" panose="02020603050405020304" pitchFamily="18" charset="0"/>
                <a:cs typeface="Times New Roman" panose="02020603050405020304" pitchFamily="18" charset="0"/>
              </a:rPr>
              <a:t>				</a:t>
            </a:r>
            <a:r>
              <a:rPr lang="en-US" altLang="en-US" sz="2400" b="1" i="1" dirty="0">
                <a:solidFill>
                  <a:srgbClr val="000000"/>
                </a:solidFill>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4212500639"/>
              </p:ext>
            </p:extLst>
          </p:nvPr>
        </p:nvGraphicFramePr>
        <p:xfrm>
          <a:off x="3275806" y="2667000"/>
          <a:ext cx="2592387" cy="1443038"/>
        </p:xfrm>
        <a:graphic>
          <a:graphicData uri="http://schemas.openxmlformats.org/presentationml/2006/ole">
            <mc:AlternateContent xmlns:mc="http://schemas.openxmlformats.org/markup-compatibility/2006">
              <mc:Choice xmlns:v="urn:schemas-microsoft-com:vml" Requires="v">
                <p:oleObj spid="_x0000_s3084" name="Equation" r:id="rId3" imgW="1130040" imgH="672840" progId="Equation.3">
                  <p:embed/>
                </p:oleObj>
              </mc:Choice>
              <mc:Fallback>
                <p:oleObj name="Equation" r:id="rId3" imgW="1130040" imgH="672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06" y="2667000"/>
                        <a:ext cx="2592387" cy="1443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42848835-46B6-4CDB-9763-6076F23FA1CA}"/>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EDE07E78-155F-4498-B1BD-1DD36291B435}"/>
              </a:ext>
            </a:extLst>
          </p:cNvPr>
          <p:cNvSpPr>
            <a:spLocks noGrp="1"/>
          </p:cNvSpPr>
          <p:nvPr>
            <p:ph type="sldNum" sz="quarter" idx="12"/>
          </p:nvPr>
        </p:nvSpPr>
        <p:spPr/>
        <p:txBody>
          <a:bodyPr/>
          <a:lstStyle/>
          <a:p>
            <a:pPr>
              <a:defRPr/>
            </a:pPr>
            <a:fld id="{9CFDE734-A677-43FA-B556-980ADA408821}" type="slidenum">
              <a:rPr lang="en-US" altLang="en-US" smtClean="0"/>
              <a:pPr>
                <a:defRPr/>
              </a:pPr>
              <a:t>68</a:t>
            </a:fld>
            <a:endParaRPr lang="en-US" altLang="en-US"/>
          </a:p>
        </p:txBody>
      </p:sp>
    </p:spTree>
    <p:extLst>
      <p:ext uri="{BB962C8B-B14F-4D97-AF65-F5344CB8AC3E}">
        <p14:creationId xmlns:p14="http://schemas.microsoft.com/office/powerpoint/2010/main" val="2141084215"/>
      </p:ext>
    </p:extLst>
  </p:cSld>
  <p:clrMapOvr>
    <a:masterClrMapping/>
  </p:clrMapOvr>
  <p:transition spd="slow">
    <p:pull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r>
              <a:rPr lang="en-US" sz="2800" b="1" dirty="0"/>
              <a:t> </a:t>
            </a:r>
            <a:r>
              <a:rPr lang="en-US" sz="2800" b="1" dirty="0" err="1"/>
              <a:t>Timbangan</a:t>
            </a:r>
            <a:br>
              <a:rPr lang="en-US" sz="2800" b="1" dirty="0"/>
            </a:br>
            <a:r>
              <a:rPr lang="en-US" sz="2800" b="1" dirty="0" err="1"/>
              <a:t>Mencari</a:t>
            </a:r>
            <a:r>
              <a:rPr lang="en-US" sz="2800" b="1" dirty="0"/>
              <a:t> </a:t>
            </a:r>
            <a:r>
              <a:rPr lang="en-US" sz="2800" b="1" dirty="0" err="1"/>
              <a:t>Nilai</a:t>
            </a:r>
            <a:r>
              <a:rPr lang="en-US" sz="2800" b="1" dirty="0"/>
              <a:t> k (Coverage Factor)</a:t>
            </a:r>
          </a:p>
        </p:txBody>
      </p:sp>
      <p:pic>
        <p:nvPicPr>
          <p:cNvPr id="5" name="Picture 1"/>
          <p:cNvPicPr>
            <a:picLocks noChangeAspect="1" noChangeArrowheads="1"/>
          </p:cNvPicPr>
          <p:nvPr/>
        </p:nvPicPr>
        <p:blipFill>
          <a:blip r:embed="rId2"/>
          <a:srcRect/>
          <a:stretch>
            <a:fillRect/>
          </a:stretch>
        </p:blipFill>
        <p:spPr bwMode="auto">
          <a:xfrm>
            <a:off x="1857356" y="1568710"/>
            <a:ext cx="5500726" cy="5279741"/>
          </a:xfrm>
          <a:prstGeom prst="rect">
            <a:avLst/>
          </a:prstGeom>
          <a:noFill/>
          <a:ln w="9525">
            <a:noFill/>
            <a:miter lim="800000"/>
            <a:headEnd/>
            <a:tailEnd/>
          </a:ln>
        </p:spPr>
      </p:pic>
      <p:sp>
        <p:nvSpPr>
          <p:cNvPr id="8" name="Rectangle 7"/>
          <p:cNvSpPr/>
          <p:nvPr/>
        </p:nvSpPr>
        <p:spPr>
          <a:xfrm>
            <a:off x="5143504" y="1571612"/>
            <a:ext cx="500066" cy="5214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Footer Placeholder 1">
            <a:extLst>
              <a:ext uri="{FF2B5EF4-FFF2-40B4-BE49-F238E27FC236}">
                <a16:creationId xmlns:a16="http://schemas.microsoft.com/office/drawing/2014/main" id="{06F9274E-30CB-4504-B54B-406F9B9C6CC1}"/>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E597871C-BA34-4951-A165-566D21CB7813}"/>
              </a:ext>
            </a:extLst>
          </p:cNvPr>
          <p:cNvSpPr>
            <a:spLocks noGrp="1"/>
          </p:cNvSpPr>
          <p:nvPr>
            <p:ph type="sldNum" sz="quarter" idx="12"/>
          </p:nvPr>
        </p:nvSpPr>
        <p:spPr/>
        <p:txBody>
          <a:bodyPr/>
          <a:lstStyle/>
          <a:p>
            <a:pPr>
              <a:defRPr/>
            </a:pPr>
            <a:fld id="{9CFDE734-A677-43FA-B556-980ADA408821}" type="slidenum">
              <a:rPr lang="en-US" altLang="en-US" smtClean="0"/>
              <a:pPr>
                <a:defRPr/>
              </a:pPr>
              <a:t>69</a:t>
            </a:fld>
            <a:endParaRPr lang="en-US" altLang="en-US"/>
          </a:p>
        </p:txBody>
      </p:sp>
    </p:spTree>
    <p:extLst>
      <p:ext uri="{BB962C8B-B14F-4D97-AF65-F5344CB8AC3E}">
        <p14:creationId xmlns:p14="http://schemas.microsoft.com/office/powerpoint/2010/main" val="1688361567"/>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463" name="Picture 2" descr="E:\Doc.perusahaan\Doc. Perusahaan\PT. Mutiara\foto model kalibrasi\Massa\DSC002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3" y="76200"/>
            <a:ext cx="1798637"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2" descr="Hasil gambar untuk timbangan manu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4038" y="9525"/>
            <a:ext cx="2239962"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2" descr="Hasil gambar untuk timbangan manual"/>
          <p:cNvPicPr>
            <a:picLocks noChangeAspect="1" noChangeArrowheads="1"/>
          </p:cNvPicPr>
          <p:nvPr/>
        </p:nvPicPr>
        <p:blipFill>
          <a:blip r:embed="rId6">
            <a:extLst>
              <a:ext uri="{28A0092B-C50C-407E-A947-70E740481C1C}">
                <a14:useLocalDpi xmlns:a14="http://schemas.microsoft.com/office/drawing/2010/main" val="0"/>
              </a:ext>
            </a:extLst>
          </a:blip>
          <a:srcRect l="20412" t="42467" r="18353" b="9865"/>
          <a:stretch>
            <a:fillRect/>
          </a:stretch>
        </p:blipFill>
        <p:spPr bwMode="auto">
          <a:xfrm>
            <a:off x="103188" y="1617663"/>
            <a:ext cx="5307012" cy="516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Rectangle 1"/>
          <p:cNvSpPr>
            <a:spLocks noChangeArrowheads="1"/>
          </p:cNvSpPr>
          <p:nvPr/>
        </p:nvSpPr>
        <p:spPr bwMode="auto">
          <a:xfrm>
            <a:off x="5867400" y="5486400"/>
            <a:ext cx="2971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1400" i="1">
                <a:latin typeface="ArialMT"/>
              </a:rPr>
              <a:t>Resolution : smallest change in a </a:t>
            </a:r>
            <a:r>
              <a:rPr lang="en-US" sz="1400" b="1" i="1"/>
              <a:t>quantity </a:t>
            </a:r>
            <a:r>
              <a:rPr lang="en-US" sz="1400" i="1">
                <a:latin typeface="ArialMT"/>
              </a:rPr>
              <a:t>being measured that causes a perceptible change in the corresponding</a:t>
            </a:r>
          </a:p>
          <a:p>
            <a:pPr algn="just"/>
            <a:r>
              <a:rPr lang="en-US" sz="1400" b="1" i="1"/>
              <a:t>Indication</a:t>
            </a:r>
          </a:p>
          <a:p>
            <a:pPr algn="r"/>
            <a:r>
              <a:rPr lang="en-US" sz="1400" i="1"/>
              <a:t> (JCGM 200 – 2012)</a:t>
            </a:r>
          </a:p>
        </p:txBody>
      </p:sp>
      <p:sp>
        <p:nvSpPr>
          <p:cNvPr id="2" name="Rounded Rectangle 1"/>
          <p:cNvSpPr/>
          <p:nvPr/>
        </p:nvSpPr>
        <p:spPr>
          <a:xfrm>
            <a:off x="5943600" y="3209131"/>
            <a:ext cx="2819400" cy="1981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i="1" dirty="0" err="1">
                <a:solidFill>
                  <a:schemeClr val="tx1"/>
                </a:solidFill>
                <a:effectLst>
                  <a:outerShdw blurRad="38100" dist="38100" dir="2700000" algn="tl">
                    <a:srgbClr val="000000"/>
                  </a:outerShdw>
                </a:effectLst>
                <a:latin typeface="Trebuchet MS" pitchFamily="34" charset="0"/>
              </a:rPr>
              <a:t>Resolusi</a:t>
            </a:r>
            <a:r>
              <a:rPr lang="en-US" sz="2800" i="1" dirty="0">
                <a:solidFill>
                  <a:schemeClr val="tx1"/>
                </a:solidFill>
                <a:effectLst>
                  <a:outerShdw blurRad="38100" dist="38100" dir="2700000" algn="tl">
                    <a:srgbClr val="000000"/>
                  </a:outerShdw>
                </a:effectLst>
                <a:latin typeface="Trebuchet MS" pitchFamily="34" charset="0"/>
              </a:rPr>
              <a:t> :</a:t>
            </a:r>
            <a:r>
              <a:rPr lang="en-US" sz="2800" dirty="0">
                <a:solidFill>
                  <a:schemeClr val="tx1"/>
                </a:solidFill>
                <a:latin typeface="Trebuchet MS" pitchFamily="34" charset="0"/>
              </a:rPr>
              <a:t> </a:t>
            </a:r>
          </a:p>
          <a:p>
            <a:pPr algn="ctr"/>
            <a:r>
              <a:rPr lang="en-US" sz="2800" i="1" dirty="0" err="1">
                <a:solidFill>
                  <a:schemeClr val="tx1"/>
                </a:solidFill>
                <a:latin typeface="Trebuchet MS" pitchFamily="34" charset="0"/>
              </a:rPr>
              <a:t>Nilai</a:t>
            </a:r>
            <a:r>
              <a:rPr lang="en-US" sz="2800" i="1" dirty="0">
                <a:solidFill>
                  <a:schemeClr val="tx1"/>
                </a:solidFill>
                <a:latin typeface="Trebuchet MS" pitchFamily="34" charset="0"/>
              </a:rPr>
              <a:t> </a:t>
            </a:r>
            <a:r>
              <a:rPr lang="en-US" sz="2800" i="1" dirty="0" err="1">
                <a:solidFill>
                  <a:schemeClr val="tx1"/>
                </a:solidFill>
                <a:latin typeface="Trebuchet MS" pitchFamily="34" charset="0"/>
              </a:rPr>
              <a:t>Skala</a:t>
            </a:r>
            <a:r>
              <a:rPr lang="en-US" sz="2800" i="1" dirty="0">
                <a:solidFill>
                  <a:schemeClr val="tx1"/>
                </a:solidFill>
                <a:latin typeface="Trebuchet MS" pitchFamily="34" charset="0"/>
              </a:rPr>
              <a:t> </a:t>
            </a:r>
            <a:r>
              <a:rPr lang="en-US" sz="2800" i="1" dirty="0" err="1">
                <a:solidFill>
                  <a:schemeClr val="tx1"/>
                </a:solidFill>
                <a:latin typeface="Trebuchet MS" pitchFamily="34" charset="0"/>
              </a:rPr>
              <a:t>Terkecil</a:t>
            </a:r>
            <a:endParaRPr lang="en-US" sz="2800" dirty="0">
              <a:solidFill>
                <a:schemeClr val="tx1"/>
              </a:solidFill>
              <a:latin typeface="Trebuchet MS" pitchFamily="34" charset="0"/>
            </a:endParaRPr>
          </a:p>
        </p:txBody>
      </p:sp>
      <p:sp>
        <p:nvSpPr>
          <p:cNvPr id="3" name="Footer Placeholder 2">
            <a:extLst>
              <a:ext uri="{FF2B5EF4-FFF2-40B4-BE49-F238E27FC236}">
                <a16:creationId xmlns:a16="http://schemas.microsoft.com/office/drawing/2014/main" id="{ED999B02-BC7A-4A25-99BD-FC4FE4379D57}"/>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4" name="Slide Number Placeholder 3">
            <a:extLst>
              <a:ext uri="{FF2B5EF4-FFF2-40B4-BE49-F238E27FC236}">
                <a16:creationId xmlns:a16="http://schemas.microsoft.com/office/drawing/2014/main" id="{DBC6AC6A-A5AF-40F5-A122-69AA8E0D654B}"/>
              </a:ext>
            </a:extLst>
          </p:cNvPr>
          <p:cNvSpPr>
            <a:spLocks noGrp="1"/>
          </p:cNvSpPr>
          <p:nvPr>
            <p:ph type="sldNum" sz="quarter" idx="12"/>
          </p:nvPr>
        </p:nvSpPr>
        <p:spPr/>
        <p:txBody>
          <a:bodyPr/>
          <a:lstStyle/>
          <a:p>
            <a:pPr>
              <a:defRPr/>
            </a:pPr>
            <a:fld id="{538C6DC4-1A64-43A9-B7CB-BB4564DEDEE9}" type="slidenum">
              <a:rPr lang="en-US" altLang="en-US" smtClean="0"/>
              <a:pPr>
                <a:defRPr/>
              </a:pPr>
              <a:t>7</a:t>
            </a:fld>
            <a:endParaRPr lang="en-US" altLang="en-US"/>
          </a:p>
        </p:txBody>
      </p:sp>
    </p:spTree>
  </p:cSld>
  <p:clrMapOvr>
    <a:masterClrMapping/>
  </p:clrMapOvr>
  <p:transition>
    <p:dissolv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105400"/>
            <a:ext cx="9144000" cy="152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8" name="Straight Connector 7"/>
          <p:cNvCxnSpPr/>
          <p:nvPr/>
        </p:nvCxnSpPr>
        <p:spPr>
          <a:xfrm rot="5400000">
            <a:off x="5638800" y="5902325"/>
            <a:ext cx="12192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2708" name="TextBox 9"/>
          <p:cNvSpPr txBox="1">
            <a:spLocks noChangeArrowheads="1"/>
          </p:cNvSpPr>
          <p:nvPr/>
        </p:nvSpPr>
        <p:spPr bwMode="auto">
          <a:xfrm>
            <a:off x="-228600" y="5486400"/>
            <a:ext cx="2819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100">
                <a:solidFill>
                  <a:schemeClr val="bg1"/>
                </a:solidFill>
                <a:latin typeface="Arial" panose="020B0604020202020204" pitchFamily="34" charset="0"/>
              </a:rPr>
              <a:t>MT. Haryono Square Lt.3A No.2</a:t>
            </a:r>
          </a:p>
          <a:p>
            <a:pPr algn="r">
              <a:spcBef>
                <a:spcPct val="0"/>
              </a:spcBef>
              <a:buFontTx/>
              <a:buNone/>
            </a:pPr>
            <a:r>
              <a:rPr lang="en-US" altLang="en-US" sz="1100">
                <a:solidFill>
                  <a:schemeClr val="bg1"/>
                </a:solidFill>
                <a:latin typeface="Arial" panose="020B0604020202020204" pitchFamily="34" charset="0"/>
              </a:rPr>
              <a:t>Jl. MT. Haryono kav.10</a:t>
            </a:r>
          </a:p>
          <a:p>
            <a:pPr algn="r">
              <a:spcBef>
                <a:spcPct val="0"/>
              </a:spcBef>
              <a:buFontTx/>
              <a:buNone/>
            </a:pPr>
            <a:r>
              <a:rPr lang="en-US" altLang="en-US" sz="1100">
                <a:solidFill>
                  <a:schemeClr val="bg1"/>
                </a:solidFill>
                <a:latin typeface="Arial" panose="020B0604020202020204" pitchFamily="34" charset="0"/>
              </a:rPr>
              <a:t>Jakarta Timur 13330</a:t>
            </a:r>
          </a:p>
          <a:p>
            <a:pPr algn="r">
              <a:spcBef>
                <a:spcPct val="0"/>
              </a:spcBef>
              <a:buFontTx/>
              <a:buNone/>
            </a:pPr>
            <a:r>
              <a:rPr lang="en-US" altLang="en-US" sz="1100">
                <a:solidFill>
                  <a:schemeClr val="bg1"/>
                </a:solidFill>
                <a:latin typeface="Arial" panose="020B0604020202020204" pitchFamily="34" charset="0"/>
              </a:rPr>
              <a:t>Telp: 29067201 – 3 Fax: 29067204 </a:t>
            </a:r>
          </a:p>
          <a:p>
            <a:pPr algn="r">
              <a:spcBef>
                <a:spcPct val="0"/>
              </a:spcBef>
              <a:buFontTx/>
              <a:buNone/>
            </a:pPr>
            <a:r>
              <a:rPr lang="en-US" altLang="en-US" sz="1100">
                <a:solidFill>
                  <a:schemeClr val="bg1"/>
                </a:solidFill>
                <a:latin typeface="Arial" panose="020B0604020202020204" pitchFamily="34" charset="0"/>
              </a:rPr>
              <a:t>Email : sspm@sentral-sistem.com</a:t>
            </a:r>
          </a:p>
          <a:p>
            <a:pPr algn="r">
              <a:spcBef>
                <a:spcPct val="0"/>
              </a:spcBef>
              <a:buFontTx/>
              <a:buNone/>
            </a:pPr>
            <a:r>
              <a:rPr lang="en-US" altLang="en-US" sz="1100">
                <a:solidFill>
                  <a:schemeClr val="bg1"/>
                </a:solidFill>
                <a:latin typeface="Arial" panose="020B0604020202020204" pitchFamily="34" charset="0"/>
              </a:rPr>
              <a:t>www.sentral-sistem.com</a:t>
            </a:r>
          </a:p>
        </p:txBody>
      </p:sp>
      <p:sp>
        <p:nvSpPr>
          <p:cNvPr id="72709" name="TextBox 10"/>
          <p:cNvSpPr txBox="1">
            <a:spLocks noChangeArrowheads="1"/>
          </p:cNvSpPr>
          <p:nvPr/>
        </p:nvSpPr>
        <p:spPr bwMode="auto">
          <a:xfrm>
            <a:off x="6477000" y="5445125"/>
            <a:ext cx="2819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100">
                <a:solidFill>
                  <a:schemeClr val="bg1"/>
                </a:solidFill>
                <a:latin typeface="Arial" panose="020B0604020202020204" pitchFamily="34" charset="0"/>
              </a:rPr>
              <a:t>Cikarang Square Blok B No.11</a:t>
            </a:r>
          </a:p>
          <a:p>
            <a:pPr>
              <a:spcBef>
                <a:spcPct val="0"/>
              </a:spcBef>
              <a:buFontTx/>
              <a:buNone/>
            </a:pPr>
            <a:r>
              <a:rPr lang="en-US" altLang="en-US" sz="1100">
                <a:solidFill>
                  <a:schemeClr val="bg1"/>
                </a:solidFill>
                <a:latin typeface="Arial" panose="020B0604020202020204" pitchFamily="34" charset="0"/>
              </a:rPr>
              <a:t>Jl. Raya Cibarusah </a:t>
            </a:r>
          </a:p>
          <a:p>
            <a:pPr>
              <a:spcBef>
                <a:spcPct val="0"/>
              </a:spcBef>
              <a:buFontTx/>
              <a:buNone/>
            </a:pPr>
            <a:r>
              <a:rPr lang="en-US" altLang="en-US" sz="1100">
                <a:solidFill>
                  <a:schemeClr val="bg1"/>
                </a:solidFill>
                <a:latin typeface="Arial" panose="020B0604020202020204" pitchFamily="34" charset="0"/>
              </a:rPr>
              <a:t>Cikarang Selatan 17530</a:t>
            </a:r>
          </a:p>
          <a:p>
            <a:pPr>
              <a:spcBef>
                <a:spcPct val="0"/>
              </a:spcBef>
              <a:buFontTx/>
              <a:buNone/>
            </a:pPr>
            <a:r>
              <a:rPr lang="en-US" altLang="en-US" sz="1100">
                <a:solidFill>
                  <a:schemeClr val="bg1"/>
                </a:solidFill>
                <a:latin typeface="Arial" panose="020B0604020202020204" pitchFamily="34" charset="0"/>
              </a:rPr>
              <a:t>Telp: 021 89321314-5 Fax: 29067204 </a:t>
            </a:r>
          </a:p>
          <a:p>
            <a:pPr>
              <a:spcBef>
                <a:spcPct val="0"/>
              </a:spcBef>
              <a:buFontTx/>
              <a:buNone/>
            </a:pPr>
            <a:r>
              <a:rPr lang="en-US" altLang="en-US" sz="1100">
                <a:solidFill>
                  <a:schemeClr val="bg1"/>
                </a:solidFill>
                <a:latin typeface="Arial" panose="020B0604020202020204" pitchFamily="34" charset="0"/>
              </a:rPr>
              <a:t>Email : cs@sentralkalibrasi.co.id.</a:t>
            </a:r>
          </a:p>
          <a:p>
            <a:pPr>
              <a:spcBef>
                <a:spcPct val="0"/>
              </a:spcBef>
              <a:buFontTx/>
              <a:buNone/>
            </a:pPr>
            <a:r>
              <a:rPr lang="en-US" altLang="en-US" sz="1100">
                <a:solidFill>
                  <a:schemeClr val="bg1"/>
                </a:solidFill>
                <a:latin typeface="Arial" panose="020B0604020202020204" pitchFamily="34" charset="0"/>
              </a:rPr>
              <a:t>www.sentralkalibrasi.co.id</a:t>
            </a:r>
          </a:p>
        </p:txBody>
      </p:sp>
      <p:sp>
        <p:nvSpPr>
          <p:cNvPr id="72710" name="TextBox 11"/>
          <p:cNvSpPr txBox="1">
            <a:spLocks noChangeArrowheads="1"/>
          </p:cNvSpPr>
          <p:nvPr/>
        </p:nvSpPr>
        <p:spPr bwMode="auto">
          <a:xfrm>
            <a:off x="1476375" y="517842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u="sng">
                <a:solidFill>
                  <a:schemeClr val="bg1"/>
                </a:solidFill>
                <a:latin typeface="Arial" panose="020B0604020202020204" pitchFamily="34" charset="0"/>
              </a:rPr>
              <a:t>Kantor Pusat</a:t>
            </a:r>
          </a:p>
        </p:txBody>
      </p:sp>
      <p:sp>
        <p:nvSpPr>
          <p:cNvPr id="72711" name="TextBox 12"/>
          <p:cNvSpPr txBox="1">
            <a:spLocks noChangeArrowheads="1"/>
          </p:cNvSpPr>
          <p:nvPr/>
        </p:nvSpPr>
        <p:spPr bwMode="auto">
          <a:xfrm>
            <a:off x="6477000" y="5140325"/>
            <a:ext cx="1174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u="sng">
                <a:solidFill>
                  <a:schemeClr val="bg1"/>
                </a:solidFill>
                <a:latin typeface="Arial" panose="020B0604020202020204" pitchFamily="34" charset="0"/>
              </a:rPr>
              <a:t>Laboratorium</a:t>
            </a:r>
          </a:p>
        </p:txBody>
      </p:sp>
      <p:sp>
        <p:nvSpPr>
          <p:cNvPr id="72712" name="AutoShape 2" descr="data:image/png;base64,iVBORw0KGgoAAAANSUhEUgAAATYAAACjCAMAAAA3vsLfAAAAZlBMVEX///8zmcwsl8sdk8knlcoaksn6/f7o8/nv9/vh7/dLpNEumcyPw+C11+rd7fb4/P7W6fTK4vBhrdY5nc55uNuSxOGo0Oe+3O2fy+S32OuGvt59utxvs9lAn89Ko9HG4O9YqtRmsNfcPNbyAAASMUlEQVR4nO1di5aiuhJt8lAkICKCiKD4/z95qsIrCUF8tMexZa9715mZVjps6l2V8PMz417ss3ev4BOx5Hz/7jV8ICLKZnG7H2dKknev4QNxoMx/9xo+EAFl+bvX8IFIZ9oeQcZm2h4A0DbbtvvhEzZ70vtRsDluewAVocG71/CBKAk9v3sNn4eFIHTz7kV8Hlzm0NW7F/F5WFKHuu9exOdhQx0WvnsRn4eIErF49yI+D2dKnHev4QMBtMXvXsMHYqbtIeypU757DR+IAxWnd6/hA5FSUr17DR+IjJHtu9fwgUgYKd69hg9EPtfEH8GOzcXdB7Alc3H3AXiCpu9ewweiJPRw9QM5metKQ4ipmriYB5KGCJkzUROP6Wz7BnCpw9dXP+HNWcQQS+7Q5dVPFGyukAyw5g67bvIvTMxFcxNYE7/OSkUmeP1GTFcpvZm2IQ7UmSi3zbRZMF1uO4m5jzrAdLkNaLvuar8RPmET5TZP8HnYwcRxstwG0nY9Hv5GFJOzlN48kTRENVlu2xIa/T9r+SB4YmqWsiB0LoGYiCdJydlcxxxATKqgPxiJ3lTf3n2YLrf9JIMeTcX4l1s7l06OoCbmdg+c9v1ytV1N1o0wj9BpQwl9obS5HxBcb7hDJqppgz1ZO+bw12Wpa8r/fVHGutHECGrK2FH9+5Y6r6QtoeTfn4A6TE+3pVTNWl2POc4rZ8t99gFjijeMaR2oUiNZloyQl9KWfAJtYO8vEx/ZU+K1fz4TQCSmujbP4CNoywnbTXwk6uu/CSckXi7YK2mDByledvHfwo6RqTGtqO02hOAM6DaU241eSZvDXnbx38Jlet5oQ+vHHzmMcMwXXk7bC/30L6GaDvjX1CEQo2TwHyKzfqTtdTeWAm3/fBF+ct4IEgkKWrOqQEG9+naW9JXykNIPoG26AIK0ORCDEt4aQUjIXihtwQfQFpKpwZmaNuIwpxvn2tRaK7HMdtnvjjpAAP6bLZ8sf+oJu4mtiLucLoAgS47geU9ORLsQIaWUsfJXRe88OQI1Ae1+As6PYx+0YWPM+m2prUa2mt6DmwriiFL9bp+Q+dwhEC9MBcx3AcJE/kzLx+dqAxNSNW/0o5ZfzrlWW1wQx9YzmJw32pzoIJdK27QhhW+XOzJym0FRpA/oLwi3WjiN7u1jeET1Vz4RJm2L5XqzHrlpk2UQfZvLRNqu3Fp45GjVDNraRj5+uVr8nIStQb3YcsZofL+6oQL0sp0Yj38aF22o1mcGbcFWUM45jXc2VwjRf6X+fUustF0vtwWggbQMyJA2yZNHRBxK12ehvqCEEfi/zSLva2k6BzaPiXOKnYSBPIs79x8mTFWrRKctKilWIgCE8XI4s1wSrUgGMcMobSPltvAA+sloNjyDIGEyjw14rU0Y/Q4WsOcEPEUKzA1T3h1HrV5UnBILb/jr2vuW3ujO6lumNdog5+i/vzhy4RDwYnBfYHsEL4zHjfqjJk0+m6LN8KfrXFAh+GVpcRu5rFsu4vbJVIQMzpYq6wmI3DaYU8q1FUCJrYyAT6G577AU8Jm7PKFJW6oUBlYlsnDZL8OFuw4qKhwW67d9ZDpLskZ2jbaUV70ZcuGaDOLbUirLgLaCYE8GovnGm2Sm/cBMrC6kX8A0DiQKjOERZRU0xSLqQFv7xH2KFdE7fULGmEpbb0FWEBKwuNeLM7BIiOrNpE4qv24vf/812jJOaLnL9ud94FcowYxfGps5oE3OP6CwNcYaQgaqS3sIC5JfKYkzrLB4AmyjABcHaxq6DPhuc+E1OvHJmr2JTGvrguFtyg5hDDb6qF0sB8splKd6QeFS7E1FxmjrItcLB40HlQfKiCA8zrrLrcwU9ITzD4ojcAe91oTVexmW+LgGEQ7SluLtlLaJAKS81vkti2Pn7n10Q9rqte1glWaxJwOpOXVMHlABFC+OMmWlbSlId5pFtBMcY34grsw10TVoAzmDRwKa1hm0k7FtC3isx6gjSZtp+DwhticCUmgd20HapIBGnMDjv7tElWndcHw88tEAB5aJtIT2tnMpfaxCG1g6z7OVOlzQIaUCvTynWZaejYWatEEeS9eRmnAfmW7bW2HDRZPToMbtCSd2MKmzDomhksr7q+jxNF17HkBv66Jtk2uBiMym7ti8bNTSI1K4OokJCaFpJWxKWg6D6AFM2mTdqFCHMFP9lIKFEI1i5rCS3WD0F2gDm1WNjCS2tK147JMHsvqUqr43ba4W9v5ZwwKcdU3nEeQyUSsbBzTZnpU2iB0md3ybtOGhSEtmGAHVgO27hUOQTZLKTIYlbXgTvm2/eaukCc9jh9wZfcjfrl4U4jbZY9qMZZERr/mEwJpcXKo4fsmNfY7tQqZ3fJu0YW8hoEQJ3l09+96x9m/gvFjixkbKWtPmoihYZL11CcI5PlQej9T+JOSkjqw7pKPHdhQMf7Ln6LOxJNbGBHjb0Uj1e3fDKahmAALOqdoR7Xulek4j6GjjnTEOsjwWpE3e2p5amlSopD7ex9G5343+oFypBIHtcthCdugaGXQDPeiBzIBvzsAaWWlbgnKCRtk+bJry6ZErU9pA7qtYDzkuqm3f0NaOY7hoCfKRNknzZhDw/XRxW+VcCJkaT7FhrSkChl7ouzrvsyTcKOeBYwd9JEgE0OY0fsOt45WR0ebD9LGUJm2QqJVEd0u+2qTOulw6wUc9tF6SNjT1S1v9O5RZwoZj8PHIRtaVthuqJHVM0SlbRs2UDrwGZKpyr7EyEdMkQTm7N7nr16HThnJv/OpAnSS5kLZgjI/aMiuBtMmPYygzKNXVPu9IKvjQI+fKabQtMBTDZOvUmnZckx4LLsGUNHG3sgGtybgz9uhuWpO2LWkcYQ/Qts4m9KYNEihY0LDuA7Q1rNv6Zq6sDBLPXledxlI1mHWacuwnu105+KNdGDyP06SmPW3gIqQuW83vTTBpk45Qtw/qXl6wLZfuixDWDu0TXKBh3XaYBhaOzmda3l1oa+AypUCAlScH3XX7mzZmdh5WtE9ketq2pJay9cPNTZO2GGVIP5cxVArZQfeyD4ygTI1AIG21I7LFu7IoXghTJm4GBvfdclMKWQo+uWNjoyIjS16i8XPaSK+jbdkWw9GOPDY5atAmzYU5pqQc75B3f/QZC2KL9TqJNqKxzTth8n0WD5Q+2vWBoeqeFKRUicBUI2N1WILSpniaiGAxyWkjvY62hBGn1hLv0dNljLhNWgfzUsoZLFW3avjTyhZll53BCyybWXOM24jzmBtFxKTPyGJCN7LOsmla4nB1xcZnHIQpz8iAtrKLS/NHT84yiuKurXZY9OEv3HEjJgSsqS3uiUkrY5HF4GJG7SFtj3atT6JLWZYcrr/FJSwwL492gik1vrCApIBnGGQ0cUFLG5DcUn949AxKgzbpnMwGcNJpm9sNEa44PFfLdtW+oIYG18zzF02L5NFwSQp5a40CdE++XAKETYQyaWCaH25irO5GqmNqaTv2Ycf60dmKJdXM+loaVcPu9DkqPOCGJ3hOPi7EPMEASwGNRoPCmw9AXt6x1n1vxLa3sxdM+uoYwpe2hYJrb6qrGQcT6+FDI121tAl30at0pkVMDxdZ4eq0WbtJ/VHRIGON3OX4+1w68Amp0pqKBycFBTVtTxzZculYCBnaWYiO2MGTkUiy2jTyfT6hgko3jmav0cjm6GYcegr7y00OTlphTAFubB0nZKcWj3VXt/FktuAN2lqFEsgOj/OSOcj9jRft+q14RFRWWLAOA/+DIHvfWJyoAlFj9bQeaGQnBU0FJFaro5YG001A2hSNwchn6JMFaQ6Q6mgDE4YCn5kTzAuh0FaYpC5q1qbOJrmGXZcT+3V9HNMAiIUw70hDoCvbggMlspn5U9vX9tHVe4IOVL3hiE7uE7LCyByxrDGUha7A0tEW1dmCPpvw00ROLW2JGbgd6JMOQWbfDQ2QiEZo+oGkrQvKCDcS48Wxs+y1izqR/hnVSlNqYWlo3sCNWOgGKMVNMINSdRfedLT5TZu3MvoBOVFoG7j3k6h19InXrHRvUoKkHlwXxma18TpT5kg33XaAEQV4pd7kY9i+N8yxJ9igUrk8THtXiP0U6crY0JFKMmtX2tHWHugQ6EW1kKi0rY2DqWDJ8sae2QqXtvU+H+MxjM1aq7DaUop5+7a/nRxWpzzVipDEE3rMdBwGvBGl0+cH6JF+wmxVjah1pasmAAH/1YzlE62unFJNmHT3voAEvkI9euZQg32j+C4hLDiBYS6KTuBXQa45uCMsWzX4kJ7EwtFLt8FgW1ooxLCNOYBeT4cAyDLX0fmNJa9jh0P3ijvQSoXmmGi0XTQVTpp89BlHigGF9IwZdWJISHiCCX1vCvppgp/wAqyVqvOR4wuGucVR5bMx4Gct9hswaCPWr7SlM7fpdYA/a24dFbGjKaO66Ur7MnTt/3c/6EtJHOjeK3RX0T7I/Hy3rTzPO51OXrUt8sxs6v7UBbdF7bFxHmtfO8vuc6AtrJblPaYJ+gStyy0pEMRQl0o1bzj0MN3m0NsQIDy2msClDSXqDgD4ka5sUrDOVy1ro9zThpW61t+4Au7SDdH6QCLE4+0xBxx3Ww+cEucUZwYYA8cHOuIIAb+IMfjY7uD+qEqE6eeyeUCkHimKlQeP9TiWRFFW4qRLZQQ6sFZu3h12tTTXjinzdF1kO6DNokJJm8bVx4ZslP1tEIO0RhVMbrwVap2w79SGJ+JA8Icp6xGzR2RFggiZp+JsCv4TbVBz6CB3W038ZdwRSqFtZOmolrYDnBCFr2MDYWCgXM9itApKuJrMyL7OpBkZ0GYz2JD51TkyqF2OC1UUO2mnVsAC88NR4z1oZ9VxoypN6jx1udmJmhfWEcVE6W2LY5KlaRoA0jTLjpXAUR+QzULr00LEAKbfEbHbLk4tGQSMCTkfVNkcjyXOXiSe9lxSTm+YP9faeZI2+xBkHXCs0LS4jKgfQkby8x4tcCGTq/7ZhXAHHiw1whQIvUNzxuhicwBLBmrqA1H7aLNyrXlDuE4hmcKgn3QSjHtkMZchrDVSLtGczDI5CXHKH/fWm8MNhQa9ZuaP7LiKSdcbYsdCj3FdIvWCSG+/08seOEUQ+xf4IZdfWd89YL/YXzhodicAQDzW1VQ9upgzOOHrX7ZUaDM8ARfWcd+inYvAcQtC9F0iqxjH5hjfhrW4qrxjQIqFsGYkPHokmVkdKVjMVpP82l0rihU83IB6HEaLtSBWJ9J3FFPOGDeyozCr4lMhH/+eM/0WcpxIpO14aGTfCjCFdQl2odXjC6qoWtxaPbu15gGYjRK7fJ/7sZNNklxbY+4ZNba1Xxw7hYroDc7dgvDE+yg8NQc84///xJcbTm/4UXzCk8Bw5aGXGi96nhYQfOvXsCSWr4a6o+8K4gerxybE8y81TgZ9k2Fi+XJYJ1yGKH7p7SgZf2qr2k+9YCMaXfL/3bhBdnfLjRz4Lx0Xs3lW182dU4jyMYv5DMrbQoKK/xuvMFpxSx7jk//9IP7qNqu12PwbR7ZDcjV8fhG17Md5LVJuhmH/MrCoMjRjC/ZQOPgU0k86VNG3CZvMYu7e4/BFGHNgwfxC0WtQT7JSsf7dEx/+Gi5jaZTzS+H4n4Q7ugekIM80rf84DqOj3Sm1NCpn1DiOnkm9UeeIZuiIydhkHKrvfBS/HbhRfOxnN5we9q3oBkAsuDxfkfqruJDxYSXr9tUZCLP3oyK4qUr9jVjzKxnUxnqq0Ay5c2lcD3+r2/H3MHwlhoLFDSdKfid27Nqrfaffe/OluFyVp2J+qbkd1dV3ct1wpPV34iSu0Tb9BrkvRXl1r9bx4fMC/jjiK9HuM8cs/HGM1z8Qs7SNYJK22bbZUF7dCLKbabPDuxq3zQHICIqr038Fmd7y85Xwr6rhDa8i+U4EV98/NdwrPUPi+tHy0+9i/VaQKz7Bcg7EjBrXzlGwnrI3A3FtriidewljcPn4wOw8BDKOLRl7KSHuM53byyPYj24TOr/09Vyfjth2iijiMiqHM+oDimzp/Jo+dXDBn0dpP1eq+IQXeL4Re247dT2y/uuMHlvisEFpvBQPnqz6NVhyh5RGOpD370WYMQJ821ul/cvwSOwZQ+zw6CJlh1VOh/I3Y4gtHqHo1wZuccBDef7vfWqfiUIeLeMdk3xL8CCneJ7Qugkpw0MBm/N8Bm+dmzEG1xf1cT+Ubue5+juw2KR+7mf711m1/wAqhM4ZBZx7hAAAAABJRU5ErkJggg=="/>
          <p:cNvSpPr>
            <a:spLocks noChangeAspect="1" noChangeArrowheads="1"/>
          </p:cNvSpPr>
          <p:nvPr/>
        </p:nvSpPr>
        <p:spPr bwMode="auto">
          <a:xfrm>
            <a:off x="155575" y="-1760538"/>
            <a:ext cx="6991350" cy="367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Arial" panose="020B0604020202020204" pitchFamily="34" charset="0"/>
            </a:endParaRPr>
          </a:p>
        </p:txBody>
      </p:sp>
      <p:cxnSp>
        <p:nvCxnSpPr>
          <p:cNvPr id="31" name="Straight Connector 30"/>
          <p:cNvCxnSpPr/>
          <p:nvPr/>
        </p:nvCxnSpPr>
        <p:spPr>
          <a:xfrm rot="5400000">
            <a:off x="2133600" y="5867400"/>
            <a:ext cx="12192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72714" name="Picture 5" descr="D:\tank yo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4800"/>
            <a:ext cx="874553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14" descr="D:\lab.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3800" y="457200"/>
            <a:ext cx="13716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6" name="Picture 6" descr="D:\the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800600"/>
            <a:ext cx="2895600"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Picture 3" descr="D:\H_Miscelleneous\File dari shared doc\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814388"/>
            <a:ext cx="14255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8" name="Rectangle 13">
            <a:hlinkClick r:id="rId7" action="ppaction://hlinkpres?slideindex=1&amp;slidetitle="/>
          </p:cNvPr>
          <p:cNvSpPr>
            <a:spLocks noChangeArrowheads="1"/>
          </p:cNvSpPr>
          <p:nvPr/>
        </p:nvSpPr>
        <p:spPr bwMode="auto">
          <a:xfrm>
            <a:off x="1919288" y="6611938"/>
            <a:ext cx="12684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&gt;	Why Calibration</a:t>
            </a:r>
          </a:p>
        </p:txBody>
      </p:sp>
      <p:sp>
        <p:nvSpPr>
          <p:cNvPr id="72719" name="Rectangle 14">
            <a:hlinkClick r:id="rId8" action="ppaction://hlinkpres?slideindex=1&amp;slidetitle="/>
          </p:cNvPr>
          <p:cNvSpPr>
            <a:spLocks noChangeArrowheads="1"/>
          </p:cNvSpPr>
          <p:nvPr/>
        </p:nvSpPr>
        <p:spPr bwMode="auto">
          <a:xfrm>
            <a:off x="3214688" y="6611938"/>
            <a:ext cx="11826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&gt;	SS Calibration</a:t>
            </a:r>
          </a:p>
        </p:txBody>
      </p:sp>
      <p:sp>
        <p:nvSpPr>
          <p:cNvPr id="72720" name="Rectangle 15">
            <a:hlinkClick r:id="rId9" action="ppaction://hlinkpres?slideindex=1&amp;slidetitle="/>
          </p:cNvPr>
          <p:cNvSpPr>
            <a:spLocks noChangeArrowheads="1"/>
          </p:cNvSpPr>
          <p:nvPr/>
        </p:nvSpPr>
        <p:spPr bwMode="auto">
          <a:xfrm>
            <a:off x="4357688" y="6611938"/>
            <a:ext cx="13239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&gt;	Tenik Calibration</a:t>
            </a:r>
          </a:p>
        </p:txBody>
      </p:sp>
      <p:sp>
        <p:nvSpPr>
          <p:cNvPr id="72721" name="Rectangle 16">
            <a:hlinkClick r:id="rId10" action="ppaction://hlinkpres?slideindex=1&amp;slidetitle="/>
          </p:cNvPr>
          <p:cNvSpPr>
            <a:spLocks noChangeArrowheads="1"/>
          </p:cNvSpPr>
          <p:nvPr/>
        </p:nvSpPr>
        <p:spPr bwMode="auto">
          <a:xfrm>
            <a:off x="5653088" y="6611938"/>
            <a:ext cx="10128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&gt;	Uncertainty</a:t>
            </a:r>
          </a:p>
        </p:txBody>
      </p:sp>
      <p:sp>
        <p:nvSpPr>
          <p:cNvPr id="2" name="Footer Placeholder 1">
            <a:extLst>
              <a:ext uri="{FF2B5EF4-FFF2-40B4-BE49-F238E27FC236}">
                <a16:creationId xmlns:a16="http://schemas.microsoft.com/office/drawing/2014/main" id="{6F28BEF8-3769-403C-857A-25EF9720F519}"/>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DC61CE0C-0868-499B-9C9E-103ECDF54540}"/>
              </a:ext>
            </a:extLst>
          </p:cNvPr>
          <p:cNvSpPr>
            <a:spLocks noGrp="1"/>
          </p:cNvSpPr>
          <p:nvPr>
            <p:ph type="sldNum" sz="quarter" idx="12"/>
          </p:nvPr>
        </p:nvSpPr>
        <p:spPr/>
        <p:txBody>
          <a:bodyPr/>
          <a:lstStyle/>
          <a:p>
            <a:pPr>
              <a:defRPr/>
            </a:pPr>
            <a:fld id="{9CC6F910-5107-4B55-9868-0C1E86DD72BA}" type="slidenum">
              <a:rPr lang="en-US" altLang="en-US" smtClean="0"/>
              <a:pPr>
                <a:defRPr/>
              </a:pPr>
              <a:t>70</a:t>
            </a:fld>
            <a:endParaRPr lang="en-US" altLang="en-US"/>
          </a:p>
        </p:txBody>
      </p:sp>
    </p:spTree>
  </p:cSld>
  <p:clrMapOvr>
    <a:masterClrMapping/>
  </p:clrMapOvr>
  <p:transition spd="slow" advClick="0" advTm="4992">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 Diagonal Corner Rectangle 18"/>
          <p:cNvSpPr/>
          <p:nvPr/>
        </p:nvSpPr>
        <p:spPr>
          <a:xfrm>
            <a:off x="228600" y="4220468"/>
            <a:ext cx="8610600" cy="1494532"/>
          </a:xfrm>
          <a:prstGeom prst="round2DiagRect">
            <a:avLst/>
          </a:prstGeom>
          <a:gradFill flip="none" rotWithShape="1">
            <a:gsLst>
              <a:gs pos="32000">
                <a:schemeClr val="bg1"/>
              </a:gs>
              <a:gs pos="100000">
                <a:schemeClr val="accent5">
                  <a:lumMod val="40000"/>
                  <a:lumOff val="60000"/>
                </a:schemeClr>
              </a:gs>
            </a:gsLst>
            <a:lin ang="5400000" scaled="1"/>
            <a:tileRect/>
          </a:gradFill>
          <a:ln w="12700">
            <a:gradFill flip="none" rotWithShape="1">
              <a:gsLst>
                <a:gs pos="0">
                  <a:schemeClr val="bg1"/>
                </a:gs>
                <a:gs pos="100000">
                  <a:schemeClr val="bg1">
                    <a:lumMod val="75000"/>
                  </a:schemeClr>
                </a:gs>
              </a:gsLst>
              <a:lin ang="16200000" scaled="1"/>
              <a:tileRect/>
            </a:grad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0" anchor="ctr"/>
          <a:lstStyle/>
          <a:p>
            <a:pPr marL="342900" indent="-342900">
              <a:spcBef>
                <a:spcPct val="20000"/>
              </a:spcBef>
              <a:buClr>
                <a:schemeClr val="folHlink"/>
              </a:buClr>
              <a:buSzPct val="80000"/>
              <a:buFont typeface="Wingdings" pitchFamily="2" charset="2"/>
              <a:buChar char="v"/>
              <a:defRPr/>
            </a:pPr>
            <a:r>
              <a:rPr lang="en-US" sz="2400" b="1" i="1" dirty="0" err="1">
                <a:solidFill>
                  <a:schemeClr val="tx1"/>
                </a:solidFill>
                <a:effectLst>
                  <a:outerShdw blurRad="38100" dist="38100" dir="2700000" algn="tl">
                    <a:srgbClr val="000000"/>
                  </a:outerShdw>
                </a:effectLst>
                <a:latin typeface="Trebuchet MS" pitchFamily="34" charset="0"/>
              </a:rPr>
              <a:t>Akurasi</a:t>
            </a:r>
            <a:r>
              <a:rPr lang="en-US" sz="2400" dirty="0">
                <a:solidFill>
                  <a:schemeClr val="tx1"/>
                </a:solidFill>
                <a:latin typeface="Trebuchet MS" pitchFamily="34" charset="0"/>
              </a:rPr>
              <a:t>  :</a:t>
            </a:r>
          </a:p>
          <a:p>
            <a:pPr>
              <a:spcBef>
                <a:spcPct val="20000"/>
              </a:spcBef>
              <a:buClr>
                <a:schemeClr val="folHlink"/>
              </a:buClr>
              <a:buSzPct val="80000"/>
              <a:defRPr/>
            </a:pPr>
            <a:r>
              <a:rPr lang="en-US" sz="2400" i="1" dirty="0" err="1">
                <a:solidFill>
                  <a:schemeClr val="tx1"/>
                </a:solidFill>
                <a:latin typeface="Trebuchet MS" pitchFamily="34" charset="0"/>
              </a:rPr>
              <a:t>Kedekatan</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antara</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nilai</a:t>
            </a:r>
            <a:r>
              <a:rPr lang="en-US" sz="2400" i="1" dirty="0">
                <a:solidFill>
                  <a:schemeClr val="tx1"/>
                </a:solidFill>
                <a:latin typeface="Trebuchet MS" pitchFamily="34" charset="0"/>
              </a:rPr>
              <a:t> yang </a:t>
            </a:r>
            <a:r>
              <a:rPr lang="en-US" sz="2400" i="1" dirty="0" err="1">
                <a:solidFill>
                  <a:schemeClr val="tx1"/>
                </a:solidFill>
                <a:latin typeface="Trebuchet MS" pitchFamily="34" charset="0"/>
              </a:rPr>
              <a:t>terbaca</a:t>
            </a:r>
            <a:r>
              <a:rPr lang="en-US" sz="2400" i="1" dirty="0">
                <a:solidFill>
                  <a:schemeClr val="tx1"/>
                </a:solidFill>
                <a:latin typeface="Trebuchet MS" pitchFamily="34" charset="0"/>
              </a:rPr>
              <a:t> pada </a:t>
            </a:r>
            <a:r>
              <a:rPr lang="en-US" sz="2400" i="1" dirty="0" err="1">
                <a:solidFill>
                  <a:schemeClr val="tx1"/>
                </a:solidFill>
                <a:latin typeface="Trebuchet MS" pitchFamily="34" charset="0"/>
              </a:rPr>
              <a:t>alat</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ukur</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dengan</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nilai</a:t>
            </a:r>
            <a:r>
              <a:rPr lang="en-US" sz="2400" i="1" dirty="0">
                <a:solidFill>
                  <a:schemeClr val="tx1"/>
                </a:solidFill>
                <a:latin typeface="Trebuchet MS" pitchFamily="34" charset="0"/>
              </a:rPr>
              <a:t> yang </a:t>
            </a:r>
            <a:r>
              <a:rPr lang="en-US" sz="2400" i="1" dirty="0" err="1">
                <a:solidFill>
                  <a:schemeClr val="tx1"/>
                </a:solidFill>
                <a:latin typeface="Trebuchet MS" pitchFamily="34" charset="0"/>
              </a:rPr>
              <a:t>sebenarnya</a:t>
            </a:r>
            <a:r>
              <a:rPr lang="en-US" sz="2400" i="1" dirty="0">
                <a:solidFill>
                  <a:schemeClr val="tx1"/>
                </a:solidFill>
                <a:latin typeface="Trebuchet MS" pitchFamily="34" charset="0"/>
              </a:rPr>
              <a:t>.</a:t>
            </a:r>
            <a:endParaRPr lang="en-US" sz="2400" dirty="0">
              <a:solidFill>
                <a:schemeClr val="tx1"/>
              </a:solidFill>
              <a:latin typeface="Gill Sans MT" pitchFamily="34" charset="0"/>
            </a:endParaRPr>
          </a:p>
        </p:txBody>
      </p:sp>
      <p:grpSp>
        <p:nvGrpSpPr>
          <p:cNvPr id="21509" name="Group 26"/>
          <p:cNvGrpSpPr>
            <a:grpSpLocks/>
          </p:cNvGrpSpPr>
          <p:nvPr/>
        </p:nvGrpSpPr>
        <p:grpSpPr bwMode="auto">
          <a:xfrm>
            <a:off x="3581400" y="2209800"/>
            <a:ext cx="2133600" cy="1838325"/>
            <a:chOff x="-1600200" y="2667000"/>
            <a:chExt cx="2590800" cy="2438400"/>
          </a:xfrm>
        </p:grpSpPr>
        <p:sp>
          <p:nvSpPr>
            <p:cNvPr id="21519" name="Oval 4"/>
            <p:cNvSpPr>
              <a:spLocks noChangeArrowheads="1"/>
            </p:cNvSpPr>
            <p:nvPr/>
          </p:nvSpPr>
          <p:spPr bwMode="ltGray">
            <a:xfrm>
              <a:off x="-1600200" y="2667000"/>
              <a:ext cx="2590800" cy="2438400"/>
            </a:xfrm>
            <a:prstGeom prst="ellipse">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0" name="Oval 5"/>
            <p:cNvSpPr>
              <a:spLocks noChangeArrowheads="1"/>
            </p:cNvSpPr>
            <p:nvPr/>
          </p:nvSpPr>
          <p:spPr bwMode="ltGray">
            <a:xfrm>
              <a:off x="-1371600" y="2895600"/>
              <a:ext cx="2133600" cy="2057400"/>
            </a:xfrm>
            <a:prstGeom prst="ellipse">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1" name="Oval 6"/>
            <p:cNvSpPr>
              <a:spLocks noChangeArrowheads="1"/>
            </p:cNvSpPr>
            <p:nvPr/>
          </p:nvSpPr>
          <p:spPr bwMode="ltGray">
            <a:xfrm>
              <a:off x="-1219200" y="3048000"/>
              <a:ext cx="1752600" cy="1676400"/>
            </a:xfrm>
            <a:prstGeom prst="ellipse">
              <a:avLst/>
            </a:prstGeom>
            <a:solidFill>
              <a:srgbClr val="FFCC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2" name="Oval 7"/>
            <p:cNvSpPr>
              <a:spLocks noChangeArrowheads="1"/>
            </p:cNvSpPr>
            <p:nvPr/>
          </p:nvSpPr>
          <p:spPr bwMode="ltGray">
            <a:xfrm>
              <a:off x="-990600" y="3276600"/>
              <a:ext cx="1295400" cy="1219200"/>
            </a:xfrm>
            <a:prstGeom prst="ellipse">
              <a:avLst/>
            </a:prstGeom>
            <a:solidFill>
              <a:srgbClr val="FF99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3" name="Oval 8"/>
            <p:cNvSpPr>
              <a:spLocks noChangeArrowheads="1"/>
            </p:cNvSpPr>
            <p:nvPr/>
          </p:nvSpPr>
          <p:spPr bwMode="ltGray">
            <a:xfrm>
              <a:off x="-762000" y="3505200"/>
              <a:ext cx="914400" cy="838200"/>
            </a:xfrm>
            <a:prstGeom prst="ellipse">
              <a:avLst/>
            </a:prstGeom>
            <a:solidFill>
              <a:srgbClr val="3366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4" name="Oval 9"/>
            <p:cNvSpPr>
              <a:spLocks noChangeArrowheads="1"/>
            </p:cNvSpPr>
            <p:nvPr/>
          </p:nvSpPr>
          <p:spPr bwMode="ltGray">
            <a:xfrm>
              <a:off x="-533400" y="3657600"/>
              <a:ext cx="457200" cy="457200"/>
            </a:xfrm>
            <a:prstGeom prst="ellipse">
              <a:avLst/>
            </a:prstGeom>
            <a:solidFill>
              <a:srgbClr val="FF66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5" name="Oval 16"/>
            <p:cNvSpPr>
              <a:spLocks noChangeArrowheads="1"/>
            </p:cNvSpPr>
            <p:nvPr/>
          </p:nvSpPr>
          <p:spPr bwMode="auto">
            <a:xfrm>
              <a:off x="-533400" y="38862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6" name="Oval 17"/>
            <p:cNvSpPr>
              <a:spLocks noChangeArrowheads="1"/>
            </p:cNvSpPr>
            <p:nvPr/>
          </p:nvSpPr>
          <p:spPr bwMode="auto">
            <a:xfrm>
              <a:off x="-381000" y="37338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7" name="Oval 20"/>
            <p:cNvSpPr>
              <a:spLocks noChangeArrowheads="1"/>
            </p:cNvSpPr>
            <p:nvPr/>
          </p:nvSpPr>
          <p:spPr bwMode="auto">
            <a:xfrm>
              <a:off x="-228600" y="38862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8" name="Oval 21"/>
            <p:cNvSpPr>
              <a:spLocks noChangeArrowheads="1"/>
            </p:cNvSpPr>
            <p:nvPr/>
          </p:nvSpPr>
          <p:spPr bwMode="auto">
            <a:xfrm>
              <a:off x="-228600" y="37338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21510" name="Group 40"/>
          <p:cNvGrpSpPr>
            <a:grpSpLocks/>
          </p:cNvGrpSpPr>
          <p:nvPr/>
        </p:nvGrpSpPr>
        <p:grpSpPr bwMode="auto">
          <a:xfrm>
            <a:off x="4572000" y="3048000"/>
            <a:ext cx="228600" cy="228600"/>
            <a:chOff x="2514600" y="3810000"/>
            <a:chExt cx="228600" cy="228600"/>
          </a:xfrm>
        </p:grpSpPr>
        <p:sp>
          <p:nvSpPr>
            <p:cNvPr id="21516" name="Oval 18"/>
            <p:cNvSpPr>
              <a:spLocks noChangeArrowheads="1"/>
            </p:cNvSpPr>
            <p:nvPr/>
          </p:nvSpPr>
          <p:spPr bwMode="auto">
            <a:xfrm>
              <a:off x="2514600" y="3962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17" name="Oval 19"/>
            <p:cNvSpPr>
              <a:spLocks noChangeArrowheads="1"/>
            </p:cNvSpPr>
            <p:nvPr/>
          </p:nvSpPr>
          <p:spPr bwMode="auto">
            <a:xfrm>
              <a:off x="2667000" y="3962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18" name="Oval 29"/>
            <p:cNvSpPr>
              <a:spLocks noChangeArrowheads="1"/>
            </p:cNvSpPr>
            <p:nvPr/>
          </p:nvSpPr>
          <p:spPr bwMode="auto">
            <a:xfrm>
              <a:off x="2514600" y="3810000"/>
              <a:ext cx="152400" cy="1524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38" name="Rectangle 3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5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050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Rectangle 1"/>
          <p:cNvSpPr>
            <a:spLocks noChangeArrowheads="1"/>
          </p:cNvSpPr>
          <p:nvPr/>
        </p:nvSpPr>
        <p:spPr bwMode="auto">
          <a:xfrm>
            <a:off x="147638" y="5827713"/>
            <a:ext cx="86233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1400" i="1"/>
              <a:t>Measurement Accuracy : closeness of agreement between a measured quantity value and a true quantity value of a measurand</a:t>
            </a:r>
          </a:p>
          <a:p>
            <a:pPr algn="r"/>
            <a:r>
              <a:rPr lang="en-US" sz="1400" i="1"/>
              <a:t> (JCGM 200 – 2012)</a:t>
            </a:r>
          </a:p>
          <a:p>
            <a:pPr algn="just"/>
            <a:endParaRPr lang="en-US" sz="1400" i="1"/>
          </a:p>
        </p:txBody>
      </p:sp>
      <p:sp>
        <p:nvSpPr>
          <p:cNvPr id="2" name="Footer Placeholder 1">
            <a:extLst>
              <a:ext uri="{FF2B5EF4-FFF2-40B4-BE49-F238E27FC236}">
                <a16:creationId xmlns:a16="http://schemas.microsoft.com/office/drawing/2014/main" id="{D0681942-4393-4F88-B00B-57AD414FC06C}"/>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63310132-E568-4963-8243-88D07300C0BF}"/>
              </a:ext>
            </a:extLst>
          </p:cNvPr>
          <p:cNvSpPr>
            <a:spLocks noGrp="1"/>
          </p:cNvSpPr>
          <p:nvPr>
            <p:ph type="sldNum" sz="quarter" idx="12"/>
          </p:nvPr>
        </p:nvSpPr>
        <p:spPr/>
        <p:txBody>
          <a:bodyPr/>
          <a:lstStyle/>
          <a:p>
            <a:pPr>
              <a:defRPr/>
            </a:pPr>
            <a:fld id="{538C6DC4-1A64-43A9-B7CB-BB4564DEDEE9}" type="slidenum">
              <a:rPr lang="en-US" altLang="en-US" smtClean="0"/>
              <a:pPr>
                <a:defRPr/>
              </a:pPr>
              <a:t>8</a:t>
            </a:fld>
            <a:endParaRPr lang="en-US" altLang="en-US"/>
          </a:p>
        </p:txBody>
      </p:sp>
    </p:spTree>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 Diagonal Corner Rectangle 7"/>
          <p:cNvSpPr/>
          <p:nvPr/>
        </p:nvSpPr>
        <p:spPr>
          <a:xfrm>
            <a:off x="342900" y="4343400"/>
            <a:ext cx="8458200" cy="1376363"/>
          </a:xfrm>
          <a:prstGeom prst="round2DiagRect">
            <a:avLst/>
          </a:prstGeom>
          <a:gradFill flip="none" rotWithShape="1">
            <a:gsLst>
              <a:gs pos="32000">
                <a:schemeClr val="bg1"/>
              </a:gs>
              <a:gs pos="100000">
                <a:schemeClr val="accent1">
                  <a:lumMod val="40000"/>
                  <a:lumOff val="60000"/>
                </a:schemeClr>
              </a:gs>
            </a:gsLst>
            <a:lin ang="5400000" scaled="1"/>
            <a:tileRect/>
          </a:gradFill>
          <a:ln w="12700">
            <a:gradFill flip="none" rotWithShape="1">
              <a:gsLst>
                <a:gs pos="0">
                  <a:schemeClr val="bg1"/>
                </a:gs>
                <a:gs pos="100000">
                  <a:schemeClr val="bg1">
                    <a:lumMod val="75000"/>
                  </a:schemeClr>
                </a:gs>
              </a:gsLst>
              <a:lin ang="16200000" scaled="1"/>
              <a:tileRect/>
            </a:grad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0" anchor="ctr"/>
          <a:lstStyle/>
          <a:p>
            <a:pPr marL="342900" indent="-342900">
              <a:spcBef>
                <a:spcPct val="20000"/>
              </a:spcBef>
              <a:buClr>
                <a:schemeClr val="folHlink"/>
              </a:buClr>
              <a:buSzPct val="80000"/>
              <a:buFont typeface="Wingdings" pitchFamily="2" charset="2"/>
              <a:buChar char="v"/>
              <a:defRPr/>
            </a:pPr>
            <a:r>
              <a:rPr lang="en-US" sz="2800" i="1" dirty="0" err="1">
                <a:solidFill>
                  <a:schemeClr val="tx1"/>
                </a:solidFill>
                <a:effectLst>
                  <a:outerShdw blurRad="38100" dist="38100" dir="2700000" algn="tl">
                    <a:srgbClr val="000000"/>
                  </a:outerShdw>
                </a:effectLst>
                <a:latin typeface="Trebuchet MS" pitchFamily="34" charset="0"/>
              </a:rPr>
              <a:t>Presisi</a:t>
            </a:r>
            <a:r>
              <a:rPr lang="en-US" sz="2800" i="1" dirty="0">
                <a:solidFill>
                  <a:schemeClr val="tx1"/>
                </a:solidFill>
                <a:effectLst>
                  <a:outerShdw blurRad="38100" dist="38100" dir="2700000" algn="tl">
                    <a:srgbClr val="000000"/>
                  </a:outerShdw>
                </a:effectLst>
                <a:latin typeface="Trebuchet MS" pitchFamily="34" charset="0"/>
              </a:rPr>
              <a:t> :</a:t>
            </a:r>
          </a:p>
          <a:p>
            <a:pPr>
              <a:spcBef>
                <a:spcPct val="20000"/>
              </a:spcBef>
              <a:buClr>
                <a:schemeClr val="folHlink"/>
              </a:buClr>
              <a:buSzPct val="80000"/>
              <a:defRPr/>
            </a:pPr>
            <a:r>
              <a:rPr lang="en-US" sz="2400" i="1" dirty="0" err="1">
                <a:solidFill>
                  <a:schemeClr val="tx1"/>
                </a:solidFill>
              </a:rPr>
              <a:t>Kemampuan</a:t>
            </a:r>
            <a:r>
              <a:rPr lang="en-US" sz="2400" i="1" dirty="0">
                <a:solidFill>
                  <a:schemeClr val="tx1"/>
                </a:solidFill>
              </a:rPr>
              <a:t> </a:t>
            </a:r>
            <a:r>
              <a:rPr lang="en-US" sz="2400" i="1" dirty="0" err="1">
                <a:solidFill>
                  <a:schemeClr val="tx1"/>
                </a:solidFill>
              </a:rPr>
              <a:t>untuk</a:t>
            </a:r>
            <a:r>
              <a:rPr lang="en-US" sz="2400" i="1" dirty="0">
                <a:solidFill>
                  <a:schemeClr val="tx1"/>
                </a:solidFill>
              </a:rPr>
              <a:t> </a:t>
            </a:r>
            <a:r>
              <a:rPr lang="en-US" sz="2400" i="1" dirty="0" err="1">
                <a:solidFill>
                  <a:schemeClr val="tx1"/>
                </a:solidFill>
              </a:rPr>
              <a:t>menunjukkan</a:t>
            </a:r>
            <a:r>
              <a:rPr lang="en-US" sz="2400" i="1" dirty="0">
                <a:solidFill>
                  <a:schemeClr val="tx1"/>
                </a:solidFill>
              </a:rPr>
              <a:t> </a:t>
            </a:r>
            <a:r>
              <a:rPr lang="en-US" sz="2400" i="1" dirty="0" err="1">
                <a:solidFill>
                  <a:schemeClr val="tx1"/>
                </a:solidFill>
              </a:rPr>
              <a:t>hasil</a:t>
            </a:r>
            <a:r>
              <a:rPr lang="en-US" sz="2400" i="1" dirty="0">
                <a:solidFill>
                  <a:schemeClr val="tx1"/>
                </a:solidFill>
              </a:rPr>
              <a:t> yang </a:t>
            </a:r>
            <a:r>
              <a:rPr lang="en-US" sz="2400" i="1" dirty="0" err="1">
                <a:solidFill>
                  <a:schemeClr val="tx1"/>
                </a:solidFill>
              </a:rPr>
              <a:t>sama</a:t>
            </a:r>
            <a:r>
              <a:rPr lang="en-US" sz="2400" i="1" dirty="0">
                <a:solidFill>
                  <a:schemeClr val="tx1"/>
                </a:solidFill>
              </a:rPr>
              <a:t> </a:t>
            </a:r>
            <a:r>
              <a:rPr lang="en-US" sz="2400" i="1" dirty="0" err="1">
                <a:solidFill>
                  <a:schemeClr val="tx1"/>
                </a:solidFill>
              </a:rPr>
              <a:t>dari</a:t>
            </a:r>
            <a:r>
              <a:rPr lang="en-US" sz="2400" i="1" dirty="0">
                <a:solidFill>
                  <a:schemeClr val="tx1"/>
                </a:solidFill>
              </a:rPr>
              <a:t> </a:t>
            </a:r>
            <a:r>
              <a:rPr lang="en-US" sz="2400" i="1" dirty="0" err="1">
                <a:solidFill>
                  <a:schemeClr val="tx1"/>
                </a:solidFill>
              </a:rPr>
              <a:t>pengukuran</a:t>
            </a:r>
            <a:r>
              <a:rPr lang="en-US" sz="2400" i="1" dirty="0">
                <a:solidFill>
                  <a:schemeClr val="tx1"/>
                </a:solidFill>
              </a:rPr>
              <a:t> yang </a:t>
            </a:r>
            <a:r>
              <a:rPr lang="en-US" sz="2400" i="1" dirty="0" err="1">
                <a:solidFill>
                  <a:schemeClr val="tx1"/>
                </a:solidFill>
              </a:rPr>
              <a:t>berulang-ulang</a:t>
            </a:r>
            <a:r>
              <a:rPr lang="en-US" sz="2400" i="1" dirty="0">
                <a:solidFill>
                  <a:schemeClr val="tx1"/>
                </a:solidFill>
              </a:rPr>
              <a:t>. </a:t>
            </a:r>
          </a:p>
        </p:txBody>
      </p:sp>
      <p:grpSp>
        <p:nvGrpSpPr>
          <p:cNvPr id="23557" name="Group 41"/>
          <p:cNvGrpSpPr>
            <a:grpSpLocks/>
          </p:cNvGrpSpPr>
          <p:nvPr/>
        </p:nvGrpSpPr>
        <p:grpSpPr bwMode="auto">
          <a:xfrm>
            <a:off x="3384550" y="1828800"/>
            <a:ext cx="2590800" cy="2362200"/>
            <a:chOff x="4953000" y="2667000"/>
            <a:chExt cx="2590800" cy="2438400"/>
          </a:xfrm>
        </p:grpSpPr>
        <p:sp>
          <p:nvSpPr>
            <p:cNvPr id="23569" name="Oval 10"/>
            <p:cNvSpPr>
              <a:spLocks noChangeArrowheads="1"/>
            </p:cNvSpPr>
            <p:nvPr/>
          </p:nvSpPr>
          <p:spPr bwMode="ltGray">
            <a:xfrm>
              <a:off x="4953000" y="2667000"/>
              <a:ext cx="2590800" cy="2438400"/>
            </a:xfrm>
            <a:prstGeom prst="ellipse">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0" name="Oval 11"/>
            <p:cNvSpPr>
              <a:spLocks noChangeArrowheads="1"/>
            </p:cNvSpPr>
            <p:nvPr/>
          </p:nvSpPr>
          <p:spPr bwMode="ltGray">
            <a:xfrm>
              <a:off x="5181600" y="2895600"/>
              <a:ext cx="2133600" cy="2057400"/>
            </a:xfrm>
            <a:prstGeom prst="ellipse">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1" name="Oval 12"/>
            <p:cNvSpPr>
              <a:spLocks noChangeArrowheads="1"/>
            </p:cNvSpPr>
            <p:nvPr/>
          </p:nvSpPr>
          <p:spPr bwMode="ltGray">
            <a:xfrm>
              <a:off x="5334000" y="3048000"/>
              <a:ext cx="1752600" cy="1676400"/>
            </a:xfrm>
            <a:prstGeom prst="ellipse">
              <a:avLst/>
            </a:prstGeom>
            <a:solidFill>
              <a:srgbClr val="FFCC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2" name="Oval 13"/>
            <p:cNvSpPr>
              <a:spLocks noChangeArrowheads="1"/>
            </p:cNvSpPr>
            <p:nvPr/>
          </p:nvSpPr>
          <p:spPr bwMode="ltGray">
            <a:xfrm>
              <a:off x="5562600" y="3276600"/>
              <a:ext cx="1295400" cy="1219200"/>
            </a:xfrm>
            <a:prstGeom prst="ellipse">
              <a:avLst/>
            </a:prstGeom>
            <a:solidFill>
              <a:srgbClr val="FF99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3" name="Oval 14"/>
            <p:cNvSpPr>
              <a:spLocks noChangeArrowheads="1"/>
            </p:cNvSpPr>
            <p:nvPr/>
          </p:nvSpPr>
          <p:spPr bwMode="ltGray">
            <a:xfrm>
              <a:off x="5791200" y="3505200"/>
              <a:ext cx="914400" cy="838200"/>
            </a:xfrm>
            <a:prstGeom prst="ellipse">
              <a:avLst/>
            </a:prstGeom>
            <a:solidFill>
              <a:srgbClr val="3366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4" name="Oval 15"/>
            <p:cNvSpPr>
              <a:spLocks noChangeArrowheads="1"/>
            </p:cNvSpPr>
            <p:nvPr/>
          </p:nvSpPr>
          <p:spPr bwMode="ltGray">
            <a:xfrm>
              <a:off x="6019800" y="3657600"/>
              <a:ext cx="457200" cy="457200"/>
            </a:xfrm>
            <a:prstGeom prst="ellipse">
              <a:avLst/>
            </a:prstGeom>
            <a:solidFill>
              <a:srgbClr val="FF66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5" name="Oval 23"/>
            <p:cNvSpPr>
              <a:spLocks noChangeArrowheads="1"/>
            </p:cNvSpPr>
            <p:nvPr/>
          </p:nvSpPr>
          <p:spPr bwMode="auto">
            <a:xfrm>
              <a:off x="568325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6" name="Oval 24"/>
            <p:cNvSpPr>
              <a:spLocks noChangeArrowheads="1"/>
            </p:cNvSpPr>
            <p:nvPr/>
          </p:nvSpPr>
          <p:spPr bwMode="auto">
            <a:xfrm>
              <a:off x="5791200" y="32766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7" name="Oval 26"/>
            <p:cNvSpPr>
              <a:spLocks noChangeArrowheads="1"/>
            </p:cNvSpPr>
            <p:nvPr/>
          </p:nvSpPr>
          <p:spPr bwMode="auto">
            <a:xfrm>
              <a:off x="5715000" y="33528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8" name="Oval 27"/>
            <p:cNvSpPr>
              <a:spLocks noChangeArrowheads="1"/>
            </p:cNvSpPr>
            <p:nvPr/>
          </p:nvSpPr>
          <p:spPr bwMode="auto">
            <a:xfrm>
              <a:off x="5835650" y="3252838"/>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9" name="Oval 28"/>
            <p:cNvSpPr>
              <a:spLocks noChangeArrowheads="1"/>
            </p:cNvSpPr>
            <p:nvPr/>
          </p:nvSpPr>
          <p:spPr bwMode="auto">
            <a:xfrm>
              <a:off x="6172200" y="3810000"/>
              <a:ext cx="152400" cy="1524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23558" name="Group 53"/>
          <p:cNvGrpSpPr>
            <a:grpSpLocks/>
          </p:cNvGrpSpPr>
          <p:nvPr/>
        </p:nvGrpSpPr>
        <p:grpSpPr bwMode="auto">
          <a:xfrm>
            <a:off x="4038600" y="2698750"/>
            <a:ext cx="228600" cy="152400"/>
            <a:chOff x="5791200" y="3200400"/>
            <a:chExt cx="152400" cy="76200"/>
          </a:xfrm>
        </p:grpSpPr>
        <p:sp>
          <p:nvSpPr>
            <p:cNvPr id="23567" name="Oval 22"/>
            <p:cNvSpPr>
              <a:spLocks noChangeArrowheads="1"/>
            </p:cNvSpPr>
            <p:nvPr/>
          </p:nvSpPr>
          <p:spPr bwMode="auto">
            <a:xfrm>
              <a:off x="58674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68" name="Oval 25"/>
            <p:cNvSpPr>
              <a:spLocks noChangeArrowheads="1"/>
            </p:cNvSpPr>
            <p:nvPr/>
          </p:nvSpPr>
          <p:spPr bwMode="auto">
            <a:xfrm>
              <a:off x="57912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38" name="Rectangle 3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561" name="Group 53"/>
          <p:cNvGrpSpPr>
            <a:grpSpLocks/>
          </p:cNvGrpSpPr>
          <p:nvPr/>
        </p:nvGrpSpPr>
        <p:grpSpPr bwMode="auto">
          <a:xfrm>
            <a:off x="3962400" y="2622550"/>
            <a:ext cx="152400" cy="76200"/>
            <a:chOff x="5791200" y="3200400"/>
            <a:chExt cx="152400" cy="76200"/>
          </a:xfrm>
        </p:grpSpPr>
        <p:sp>
          <p:nvSpPr>
            <p:cNvPr id="23565" name="Oval 22"/>
            <p:cNvSpPr>
              <a:spLocks noChangeArrowheads="1"/>
            </p:cNvSpPr>
            <p:nvPr/>
          </p:nvSpPr>
          <p:spPr bwMode="auto">
            <a:xfrm>
              <a:off x="58674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66" name="Oval 25"/>
            <p:cNvSpPr>
              <a:spLocks noChangeArrowheads="1"/>
            </p:cNvSpPr>
            <p:nvPr/>
          </p:nvSpPr>
          <p:spPr bwMode="auto">
            <a:xfrm>
              <a:off x="57912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pic>
        <p:nvPicPr>
          <p:cNvPr id="2356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09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4" name="Rectangle 2"/>
          <p:cNvSpPr>
            <a:spLocks noChangeArrowheads="1"/>
          </p:cNvSpPr>
          <p:nvPr/>
        </p:nvSpPr>
        <p:spPr bwMode="auto">
          <a:xfrm>
            <a:off x="331788" y="5822950"/>
            <a:ext cx="84693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1400" i="1"/>
              <a:t>Measurement Precision : closeness of agreement between indications or measured quantity values obtained by replicate measurements on the same or similar objects under specified conditions</a:t>
            </a:r>
          </a:p>
          <a:p>
            <a:pPr algn="r"/>
            <a:r>
              <a:rPr lang="en-US" sz="1400" i="1"/>
              <a:t>(JCGM 200 – 2012)</a:t>
            </a:r>
          </a:p>
        </p:txBody>
      </p:sp>
      <p:sp>
        <p:nvSpPr>
          <p:cNvPr id="2" name="Footer Placeholder 1">
            <a:extLst>
              <a:ext uri="{FF2B5EF4-FFF2-40B4-BE49-F238E27FC236}">
                <a16:creationId xmlns:a16="http://schemas.microsoft.com/office/drawing/2014/main" id="{376E2F13-6FD5-4EE7-BFCE-344EFEB0B128}"/>
              </a:ext>
            </a:extLst>
          </p:cNvPr>
          <p:cNvSpPr>
            <a:spLocks noGrp="1"/>
          </p:cNvSpPr>
          <p:nvPr>
            <p:ph type="ftr" sz="quarter" idx="11"/>
          </p:nvPr>
        </p:nvSpPr>
        <p:spPr/>
        <p:txBody>
          <a:bodyPr/>
          <a:lstStyle/>
          <a:p>
            <a:pPr>
              <a:defRPr/>
            </a:pPr>
            <a:r>
              <a:rPr lang="sv-SE"/>
              <a:t>Massa, 01/Rev 01 (c)Copyright, sentral sistem. Juli 2020</a:t>
            </a:r>
            <a:endParaRPr lang="en-US"/>
          </a:p>
        </p:txBody>
      </p:sp>
      <p:sp>
        <p:nvSpPr>
          <p:cNvPr id="3" name="Slide Number Placeholder 2">
            <a:extLst>
              <a:ext uri="{FF2B5EF4-FFF2-40B4-BE49-F238E27FC236}">
                <a16:creationId xmlns:a16="http://schemas.microsoft.com/office/drawing/2014/main" id="{666CEF9C-0321-4D1C-964F-D3E781A50998}"/>
              </a:ext>
            </a:extLst>
          </p:cNvPr>
          <p:cNvSpPr>
            <a:spLocks noGrp="1"/>
          </p:cNvSpPr>
          <p:nvPr>
            <p:ph type="sldNum" sz="quarter" idx="12"/>
          </p:nvPr>
        </p:nvSpPr>
        <p:spPr/>
        <p:txBody>
          <a:bodyPr/>
          <a:lstStyle/>
          <a:p>
            <a:pPr>
              <a:defRPr/>
            </a:pPr>
            <a:fld id="{538C6DC4-1A64-43A9-B7CB-BB4564DEDEE9}" type="slidenum">
              <a:rPr lang="en-US" altLang="en-US" smtClean="0"/>
              <a:pPr>
                <a:defRPr/>
              </a:pPr>
              <a:t>9</a:t>
            </a:fld>
            <a:endParaRPr lang="en-US" altLang="en-US"/>
          </a:p>
        </p:txBody>
      </p:sp>
    </p:spTree>
  </p:cSld>
  <p:clrMapOvr>
    <a:masterClrMapping/>
  </p:clrMapOvr>
  <p:transition>
    <p:dissolv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5689</TotalTime>
  <Words>5966</Words>
  <Application>Microsoft Office PowerPoint</Application>
  <PresentationFormat>On-screen Show (4:3)</PresentationFormat>
  <Paragraphs>1079</Paragraphs>
  <Slides>70</Slides>
  <Notes>27</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7" baseType="lpstr">
      <vt:lpstr>Arial</vt:lpstr>
      <vt:lpstr>Arial Rounded MT Bold</vt:lpstr>
      <vt:lpstr>ArialMT</vt:lpstr>
      <vt:lpstr>Book Antiqua</vt:lpstr>
      <vt:lpstr>Calibri</vt:lpstr>
      <vt:lpstr>Cambria</vt:lpstr>
      <vt:lpstr>Cambria Math</vt:lpstr>
      <vt:lpstr>Comic Sans MS</vt:lpstr>
      <vt:lpstr>Gill Sans MT</vt:lpstr>
      <vt:lpstr>Myriad W01</vt:lpstr>
      <vt:lpstr>Symbol</vt:lpstr>
      <vt:lpstr>Times New Roman</vt:lpstr>
      <vt:lpstr>Trebuchet MS</vt:lpstr>
      <vt:lpstr>Verdana Ref</vt:lpstr>
      <vt:lpstr>Wingdings</vt:lpstr>
      <vt:lpstr>Office Theme</vt:lpstr>
      <vt:lpstr>Equation</vt:lpstr>
      <vt:lpstr>PowerPoint Presentation</vt:lpstr>
      <vt:lpstr>PowerPoint Presentation</vt:lpstr>
      <vt:lpstr>Definisi KALIBRASI</vt:lpstr>
      <vt:lpstr>PowerPoint Presentation</vt:lpstr>
      <vt:lpstr>Pilih Tera atau Kalibrasi?</vt:lpstr>
      <vt:lpstr>PERBEDAAN KALIBRASI &amp; TERA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Apa yg didapatkan setelah Kalibrasi ?</vt:lpstr>
      <vt:lpstr>PowerPoint Presentation</vt:lpstr>
      <vt:lpstr>Pengertian Massa</vt:lpstr>
      <vt:lpstr>PowerPoint Presentation</vt:lpstr>
      <vt:lpstr>PowerPoint Presentation</vt:lpstr>
      <vt:lpstr>PowerPoint Presentation</vt:lpstr>
      <vt:lpstr>PowerPoint Presentation</vt:lpstr>
      <vt:lpstr>PowerPoint Presentation</vt:lpstr>
      <vt:lpstr>Anak Timbangan Class E1 &amp; E2</vt:lpstr>
      <vt:lpstr>Anak Timbangan Class F1 &amp; F2</vt:lpstr>
      <vt:lpstr>Anak Timbangan Class M</vt:lpstr>
      <vt:lpstr>Menentukan kelas anak timbangan untuk kalibrasi timbangan Metode UKAS : </vt:lpstr>
      <vt:lpstr>Menentukan kelas anak timbangan untuk kalibrasi timbangan Metode Mettler Toledo : </vt:lpstr>
      <vt:lpstr>PowerPoint Presentation</vt:lpstr>
      <vt:lpstr>Mengapa Timbangan Dibuat? </vt:lpstr>
      <vt:lpstr>TIMBANGAN</vt:lpstr>
      <vt:lpstr>Timbangan Class 2</vt:lpstr>
      <vt:lpstr>Timbangan Class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FAKTOR-FAKTOR YANG MEMPENGARUHI DALAM PROSES PENGUKURAN MASSA (MENIMBANG)</vt:lpstr>
      <vt:lpstr>REKOMENDASI LOKASI PENEMPATAN TIMBANGAN</vt:lpstr>
      <vt:lpstr>PowerPoint Presentation</vt:lpstr>
      <vt:lpstr>PROSEDUR KALIBRASI TIMBANGAN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Kalibrasi “Scale Value”,”Departure from nominal scale value”, “uniformity of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Perhitungan Ketidakpastian Kalibrasi Timbangan 1. Repeatability</vt:lpstr>
      <vt:lpstr>Perhitungan Ketidakpastian Kalibrasi Timbangan 1. Repeatability</vt:lpstr>
      <vt:lpstr>Perhitungan Ketidakpastian Kalibrasi Timbangan 2. Ketidakpastian Standar Anak Timbangan</vt:lpstr>
      <vt:lpstr>Perhitungan Ketidakpastian Kalibrasi Timbangan 3. Ketidakpastian akibat resolusi timbangan</vt:lpstr>
      <vt:lpstr>Perhitungan Ketidakpastian Kalibrasi Timbangan 4. Ketidakpastian akibat bouyancy</vt:lpstr>
      <vt:lpstr>Perhitungan Ketidakpastian Kalibrasi Timbangan 5. Ketidakpastian akibat instabilitas anak timbangan</vt:lpstr>
      <vt:lpstr>Perhitungan Ketidakpastian Kalibrasi Timbangan Ketidakpastian Gabungan dan Bentangan</vt:lpstr>
      <vt:lpstr>Perhitungan Ketidakpastian Kalibrasi Timbangan Mencari Nilai k (Coverage Factor)</vt:lpstr>
      <vt:lpstr>Perhitungan Ketidakpastian Kalibrasi Timbangan Mencari Nilai k (Coverage Factor)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PELATIHAN</dc:title>
  <dc:creator>muji</dc:creator>
  <cp:lastModifiedBy>nasrullah darsah</cp:lastModifiedBy>
  <cp:revision>317</cp:revision>
  <cp:lastPrinted>2016-07-28T10:20:30Z</cp:lastPrinted>
  <dcterms:created xsi:type="dcterms:W3CDTF">2010-02-12T06:35:14Z</dcterms:created>
  <dcterms:modified xsi:type="dcterms:W3CDTF">2020-07-08T06:28:18Z</dcterms:modified>
</cp:coreProperties>
</file>